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2"/>
  </p:notesMasterIdLst>
  <p:sldIdLst>
    <p:sldId id="258" r:id="rId3"/>
    <p:sldId id="304" r:id="rId4"/>
    <p:sldId id="305" r:id="rId5"/>
    <p:sldId id="256" r:id="rId6"/>
    <p:sldId id="257" r:id="rId7"/>
    <p:sldId id="306" r:id="rId8"/>
    <p:sldId id="259" r:id="rId9"/>
    <p:sldId id="316" r:id="rId10"/>
    <p:sldId id="309" r:id="rId11"/>
    <p:sldId id="268" r:id="rId12"/>
    <p:sldId id="322" r:id="rId13"/>
    <p:sldId id="318" r:id="rId14"/>
    <p:sldId id="270" r:id="rId15"/>
    <p:sldId id="271" r:id="rId16"/>
    <p:sldId id="273" r:id="rId17"/>
    <p:sldId id="274" r:id="rId18"/>
    <p:sldId id="275" r:id="rId19"/>
    <p:sldId id="276" r:id="rId20"/>
    <p:sldId id="277" r:id="rId21"/>
    <p:sldId id="278" r:id="rId22"/>
    <p:sldId id="317" r:id="rId23"/>
    <p:sldId id="310" r:id="rId24"/>
    <p:sldId id="288" r:id="rId25"/>
    <p:sldId id="325" r:id="rId26"/>
    <p:sldId id="261" r:id="rId27"/>
    <p:sldId id="279" r:id="rId28"/>
    <p:sldId id="280" r:id="rId29"/>
    <p:sldId id="281" r:id="rId30"/>
    <p:sldId id="282" r:id="rId31"/>
    <p:sldId id="283" r:id="rId32"/>
    <p:sldId id="284" r:id="rId33"/>
    <p:sldId id="326" r:id="rId34"/>
    <p:sldId id="327" r:id="rId35"/>
    <p:sldId id="328" r:id="rId36"/>
    <p:sldId id="323" r:id="rId37"/>
    <p:sldId id="319" r:id="rId38"/>
    <p:sldId id="320" r:id="rId39"/>
    <p:sldId id="321" r:id="rId40"/>
    <p:sldId id="315" r:id="rId41"/>
    <p:sldId id="311" r:id="rId42"/>
    <p:sldId id="287" r:id="rId43"/>
    <p:sldId id="269" r:id="rId44"/>
    <p:sldId id="314" r:id="rId45"/>
    <p:sldId id="264" r:id="rId46"/>
    <p:sldId id="312" r:id="rId47"/>
    <p:sldId id="313" r:id="rId48"/>
    <p:sldId id="265" r:id="rId49"/>
    <p:sldId id="308" r:id="rId50"/>
    <p:sldId id="26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showGuides="1">
      <p:cViewPr>
        <p:scale>
          <a:sx n="98" d="100"/>
          <a:sy n="98" d="100"/>
        </p:scale>
        <p:origin x="72" y="66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CAC478-0DC2-4C9B-90C3-1F597F72D80B}"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19438-CE81-4129-8147-526AC5E2B239}" type="slidenum">
              <a:rPr lang="en-US" smtClean="0"/>
              <a:t>‹#›</a:t>
            </a:fld>
            <a:endParaRPr lang="en-US"/>
          </a:p>
        </p:txBody>
      </p:sp>
    </p:spTree>
    <p:extLst>
      <p:ext uri="{BB962C8B-B14F-4D97-AF65-F5344CB8AC3E}">
        <p14:creationId xmlns:p14="http://schemas.microsoft.com/office/powerpoint/2010/main" val="137157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00"/>
              </a:spcBef>
              <a:buSzPct val="100000"/>
              <a:buFont typeface="Calibri" panose="020F0502020204030204" pitchFamily="34" charset="0"/>
              <a:buNone/>
            </a:pPr>
            <a:r>
              <a:rPr lang="en-US" sz="2000" dirty="0">
                <a:solidFill>
                  <a:schemeClr val="tx2">
                    <a:lumMod val="10000"/>
                  </a:schemeClr>
                </a:solidFill>
                <a:highlight>
                  <a:srgbClr val="FFFF00"/>
                </a:highlight>
                <a:latin typeface="+mj-lt"/>
              </a:rPr>
              <a:t>As you can imagine, there are number of uncertainties, in addition to uncertainties in the weather forecast.</a:t>
            </a:r>
          </a:p>
          <a:p>
            <a:pPr marL="342900" indent="-342900">
              <a:spcBef>
                <a:spcPts val="1800"/>
              </a:spcBef>
              <a:buSzPct val="100000"/>
              <a:buFont typeface="Calibri" panose="020F0502020204030204" pitchFamily="34" charset="0"/>
              <a:buChar char="●"/>
            </a:pPr>
            <a:endParaRPr lang="en-US" sz="2000" dirty="0">
              <a:solidFill>
                <a:schemeClr val="tx2">
                  <a:lumMod val="10000"/>
                </a:schemeClr>
              </a:solidFill>
              <a:highlight>
                <a:srgbClr val="FFFF00"/>
              </a:highlight>
              <a:latin typeface="+mj-lt"/>
            </a:endParaRPr>
          </a:p>
          <a:p>
            <a:pPr marL="342900" indent="-342900">
              <a:spcBef>
                <a:spcPts val="1800"/>
              </a:spcBef>
              <a:buSzPct val="100000"/>
              <a:buFont typeface="Calibri" panose="020F0502020204030204" pitchFamily="34" charset="0"/>
              <a:buChar char="●"/>
            </a:pPr>
            <a:r>
              <a:rPr lang="en-US" sz="2000" dirty="0">
                <a:solidFill>
                  <a:schemeClr val="tx2">
                    <a:lumMod val="10000"/>
                  </a:schemeClr>
                </a:solidFill>
                <a:highlight>
                  <a:srgbClr val="FFFF00"/>
                </a:highlight>
                <a:latin typeface="+mj-lt"/>
              </a:rPr>
              <a:t>W</a:t>
            </a:r>
            <a:r>
              <a:rPr lang="en-US" dirty="0">
                <a:solidFill>
                  <a:schemeClr val="tx2">
                    <a:lumMod val="10000"/>
                  </a:schemeClr>
                </a:solidFill>
                <a:latin typeface="+mj-lt"/>
              </a:rPr>
              <a:t>hat influences swarm decision if/when to take off on a given day?</a:t>
            </a:r>
          </a:p>
          <a:p>
            <a:pPr marL="800100" lvl="1" indent="-34290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342900" indent="-342900">
              <a:spcBef>
                <a:spcPts val="1800"/>
              </a:spcBef>
              <a:buSzPct val="100000"/>
              <a:buFont typeface="Calibri" panose="020F0502020204030204" pitchFamily="34" charset="0"/>
              <a:buChar char="●"/>
            </a:pPr>
            <a:r>
              <a:rPr lang="en-US" sz="2000" dirty="0">
                <a:solidFill>
                  <a:schemeClr val="tx2">
                    <a:lumMod val="10000"/>
                  </a:schemeClr>
                </a:solidFill>
                <a:highlight>
                  <a:srgbClr val="FFFF00"/>
                </a:highlight>
                <a:latin typeface="+mj-lt"/>
              </a:rPr>
              <a:t>W</a:t>
            </a:r>
            <a:r>
              <a:rPr lang="en-US" dirty="0">
                <a:solidFill>
                  <a:schemeClr val="tx2">
                    <a:lumMod val="10000"/>
                  </a:schemeClr>
                </a:solidFill>
                <a:latin typeface="+mj-lt"/>
              </a:rPr>
              <a:t>hat influences swarm decision regarding flying height?   Do they stay at the same height or does it vary during the day’s flight? You can see in the figure at right, with flying heights at 500, 1000, and 1500 meters above the ground, that the locust's migration path will depend on what height they fly at. But we don’t generally know the exact height, or why they might pick one height or another.</a:t>
            </a:r>
          </a:p>
          <a:p>
            <a:pPr marL="800100" lvl="1" indent="-34290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342900" indent="-342900">
              <a:spcBef>
                <a:spcPts val="1800"/>
              </a:spcBef>
              <a:buSzPct val="100000"/>
              <a:buFont typeface="Calibri" panose="020F0502020204030204" pitchFamily="34" charset="0"/>
              <a:buChar char="●"/>
            </a:pPr>
            <a:r>
              <a:rPr lang="en-US" sz="2000" dirty="0">
                <a:solidFill>
                  <a:schemeClr val="tx2">
                    <a:lumMod val="10000"/>
                  </a:schemeClr>
                </a:solidFill>
                <a:highlight>
                  <a:srgbClr val="FFFF00"/>
                </a:highlight>
                <a:latin typeface="+mj-lt"/>
              </a:rPr>
              <a:t>W</a:t>
            </a:r>
            <a:r>
              <a:rPr lang="en-US" dirty="0">
                <a:solidFill>
                  <a:schemeClr val="tx2">
                    <a:lumMod val="10000"/>
                  </a:schemeClr>
                </a:solidFill>
                <a:latin typeface="+mj-lt"/>
              </a:rPr>
              <a:t>hat influences the swarm’s decision to land?</a:t>
            </a:r>
          </a:p>
          <a:p>
            <a:pPr marL="742950" lvl="1" indent="-28575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742950" lvl="1" indent="-285750">
              <a:spcBef>
                <a:spcPts val="500"/>
              </a:spcBef>
              <a:buSzPct val="75000"/>
              <a:buFont typeface="Wingdings" panose="05000000000000000000" pitchFamily="2" charset="2"/>
              <a:buChar char="Ø"/>
            </a:pPr>
            <a:r>
              <a:rPr lang="en-US" dirty="0">
                <a:solidFill>
                  <a:schemeClr val="tx2">
                    <a:lumMod val="10000"/>
                  </a:schemeClr>
                </a:solidFill>
                <a:latin typeface="+mj-lt"/>
              </a:rPr>
              <a:t>make application aware of current land-use characteristics</a:t>
            </a:r>
          </a:p>
          <a:p>
            <a:pPr marL="742950" lvl="1" indent="-28575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742950" lvl="1" indent="-285750">
              <a:spcBef>
                <a:spcPts val="500"/>
              </a:spcBef>
              <a:buSzPct val="75000"/>
              <a:buFont typeface="Wingdings" panose="05000000000000000000" pitchFamily="2" charset="2"/>
              <a:buChar char="Ø"/>
            </a:pPr>
            <a:r>
              <a:rPr lang="en-US" dirty="0">
                <a:solidFill>
                  <a:schemeClr val="tx2">
                    <a:lumMod val="10000"/>
                  </a:schemeClr>
                </a:solidFill>
                <a:latin typeface="+mj-lt"/>
              </a:rPr>
              <a:t>incorporate up-to-date land-use characteristics from satellites</a:t>
            </a:r>
          </a:p>
          <a:p>
            <a:pPr marL="742950" lvl="1" indent="-28575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342900" indent="-342900">
              <a:spcBef>
                <a:spcPts val="1800"/>
              </a:spcBef>
              <a:buSzPct val="100000"/>
              <a:buFont typeface="Calibri" panose="020F0502020204030204" pitchFamily="34" charset="0"/>
              <a:buChar char="●"/>
            </a:pPr>
            <a:r>
              <a:rPr lang="en-US" sz="2000" dirty="0">
                <a:solidFill>
                  <a:schemeClr val="tx2">
                    <a:lumMod val="10000"/>
                  </a:schemeClr>
                </a:solidFill>
                <a:highlight>
                  <a:srgbClr val="FFFF00"/>
                </a:highlight>
                <a:latin typeface="+mj-lt"/>
              </a:rPr>
              <a:t>As with all models, evaluation and improvement efforts can reduce uncertainties. We are looking for partners to work with us to:</a:t>
            </a:r>
          </a:p>
          <a:p>
            <a:pPr marL="742950" lvl="1" indent="-28575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742950" lvl="1" indent="-285750">
              <a:spcBef>
                <a:spcPts val="500"/>
              </a:spcBef>
              <a:buSzPct val="75000"/>
              <a:buFont typeface="Wingdings" panose="05000000000000000000" pitchFamily="2" charset="2"/>
              <a:buChar char="Ø"/>
            </a:pPr>
            <a:r>
              <a:rPr lang="en-US" dirty="0">
                <a:solidFill>
                  <a:schemeClr val="tx2">
                    <a:lumMod val="10000"/>
                  </a:schemeClr>
                </a:solidFill>
                <a:latin typeface="+mj-lt"/>
              </a:rPr>
              <a:t>Assemble data regarding timing and location of swarm take-offs and landings</a:t>
            </a:r>
          </a:p>
          <a:p>
            <a:pPr marL="742950" lvl="1" indent="-28575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742950" lvl="1" indent="-285750">
              <a:spcBef>
                <a:spcPts val="500"/>
              </a:spcBef>
              <a:buSzPct val="75000"/>
              <a:buFont typeface="Wingdings" panose="05000000000000000000" pitchFamily="2" charset="2"/>
              <a:buChar char="Ø"/>
            </a:pPr>
            <a:r>
              <a:rPr lang="en-US" dirty="0">
                <a:solidFill>
                  <a:schemeClr val="tx2">
                    <a:lumMod val="10000"/>
                  </a:schemeClr>
                </a:solidFill>
                <a:latin typeface="+mj-lt"/>
              </a:rPr>
              <a:t>Collect data regarding swarm flying heights</a:t>
            </a:r>
          </a:p>
          <a:p>
            <a:pPr marL="742950" lvl="1" indent="-28575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742950" lvl="1" indent="-285750">
              <a:spcBef>
                <a:spcPts val="500"/>
              </a:spcBef>
              <a:buSzPct val="75000"/>
              <a:buFont typeface="Wingdings" panose="05000000000000000000" pitchFamily="2" charset="2"/>
              <a:buChar char="Ø"/>
            </a:pPr>
            <a:r>
              <a:rPr lang="en-US" dirty="0">
                <a:solidFill>
                  <a:schemeClr val="tx2">
                    <a:lumMod val="10000"/>
                  </a:schemeClr>
                </a:solidFill>
                <a:latin typeface="+mj-lt"/>
              </a:rPr>
              <a:t>Compare against model predictions</a:t>
            </a:r>
          </a:p>
          <a:p>
            <a:pPr marL="742950" lvl="1" indent="-28575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742950" lvl="1" indent="-285750">
              <a:spcBef>
                <a:spcPts val="500"/>
              </a:spcBef>
              <a:buSzPct val="75000"/>
              <a:buFont typeface="Wingdings" panose="05000000000000000000" pitchFamily="2" charset="2"/>
              <a:buChar char="Ø"/>
            </a:pPr>
            <a:r>
              <a:rPr lang="en-US" dirty="0">
                <a:solidFill>
                  <a:schemeClr val="tx2">
                    <a:lumMod val="10000"/>
                  </a:schemeClr>
                </a:solidFill>
                <a:latin typeface="+mj-lt"/>
              </a:rPr>
              <a:t>Incorporate appropriate biological factors into model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1606C6-1BCD-44C7-B115-83C10BEFF1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85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00"/>
              </a:spcBef>
              <a:buSzPct val="100000"/>
              <a:buFont typeface="Calibri" panose="020F0502020204030204" pitchFamily="34" charset="0"/>
              <a:buNone/>
            </a:pPr>
            <a:r>
              <a:rPr lang="en-US" sz="2000" dirty="0">
                <a:solidFill>
                  <a:schemeClr val="tx2">
                    <a:lumMod val="10000"/>
                  </a:schemeClr>
                </a:solidFill>
                <a:highlight>
                  <a:srgbClr val="FFFF00"/>
                </a:highlight>
                <a:latin typeface="+mj-lt"/>
              </a:rPr>
              <a:t>As you can imagine, there are number of uncertainties, in addition to uncertainties in the weather forecast.</a:t>
            </a:r>
          </a:p>
          <a:p>
            <a:pPr marL="342900" indent="-342900">
              <a:spcBef>
                <a:spcPts val="1800"/>
              </a:spcBef>
              <a:buSzPct val="100000"/>
              <a:buFont typeface="Calibri" panose="020F0502020204030204" pitchFamily="34" charset="0"/>
              <a:buChar char="●"/>
            </a:pPr>
            <a:endParaRPr lang="en-US" sz="2000" dirty="0">
              <a:solidFill>
                <a:schemeClr val="tx2">
                  <a:lumMod val="10000"/>
                </a:schemeClr>
              </a:solidFill>
              <a:highlight>
                <a:srgbClr val="FFFF00"/>
              </a:highlight>
              <a:latin typeface="+mj-lt"/>
            </a:endParaRPr>
          </a:p>
          <a:p>
            <a:pPr marL="342900" indent="-342900">
              <a:spcBef>
                <a:spcPts val="1800"/>
              </a:spcBef>
              <a:buSzPct val="100000"/>
              <a:buFont typeface="Calibri" panose="020F0502020204030204" pitchFamily="34" charset="0"/>
              <a:buChar char="●"/>
            </a:pPr>
            <a:r>
              <a:rPr lang="en-US" sz="2000" dirty="0">
                <a:solidFill>
                  <a:schemeClr val="tx2">
                    <a:lumMod val="10000"/>
                  </a:schemeClr>
                </a:solidFill>
                <a:highlight>
                  <a:srgbClr val="FFFF00"/>
                </a:highlight>
                <a:latin typeface="+mj-lt"/>
              </a:rPr>
              <a:t>W</a:t>
            </a:r>
            <a:r>
              <a:rPr lang="en-US" dirty="0">
                <a:solidFill>
                  <a:schemeClr val="tx2">
                    <a:lumMod val="10000"/>
                  </a:schemeClr>
                </a:solidFill>
                <a:latin typeface="+mj-lt"/>
              </a:rPr>
              <a:t>hat influences swarm decision if/when to take off on a given day?</a:t>
            </a:r>
          </a:p>
          <a:p>
            <a:pPr marL="800100" lvl="1" indent="-34290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342900" indent="-342900">
              <a:spcBef>
                <a:spcPts val="1800"/>
              </a:spcBef>
              <a:buSzPct val="100000"/>
              <a:buFont typeface="Calibri" panose="020F0502020204030204" pitchFamily="34" charset="0"/>
              <a:buChar char="●"/>
            </a:pPr>
            <a:r>
              <a:rPr lang="en-US" sz="2000" dirty="0">
                <a:solidFill>
                  <a:schemeClr val="tx2">
                    <a:lumMod val="10000"/>
                  </a:schemeClr>
                </a:solidFill>
                <a:highlight>
                  <a:srgbClr val="FFFF00"/>
                </a:highlight>
                <a:latin typeface="+mj-lt"/>
              </a:rPr>
              <a:t>W</a:t>
            </a:r>
            <a:r>
              <a:rPr lang="en-US" dirty="0">
                <a:solidFill>
                  <a:schemeClr val="tx2">
                    <a:lumMod val="10000"/>
                  </a:schemeClr>
                </a:solidFill>
                <a:latin typeface="+mj-lt"/>
              </a:rPr>
              <a:t>hat influences swarm decision regarding flying height?   Do they stay at the same height or does it vary during the day’s flight? You can see in the figure at right, with flying heights at 500, 1000, and 1500 meters above the ground, that the locust's migration path will depend on what height they fly at. But we don’t generally know the exact height, or why they might pick one height or another.</a:t>
            </a:r>
          </a:p>
          <a:p>
            <a:pPr marL="800100" lvl="1" indent="-34290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342900" indent="-342900">
              <a:spcBef>
                <a:spcPts val="1800"/>
              </a:spcBef>
              <a:buSzPct val="100000"/>
              <a:buFont typeface="Calibri" panose="020F0502020204030204" pitchFamily="34" charset="0"/>
              <a:buChar char="●"/>
            </a:pPr>
            <a:r>
              <a:rPr lang="en-US" sz="2000" dirty="0">
                <a:solidFill>
                  <a:schemeClr val="tx2">
                    <a:lumMod val="10000"/>
                  </a:schemeClr>
                </a:solidFill>
                <a:highlight>
                  <a:srgbClr val="FFFF00"/>
                </a:highlight>
                <a:latin typeface="+mj-lt"/>
              </a:rPr>
              <a:t>W</a:t>
            </a:r>
            <a:r>
              <a:rPr lang="en-US" dirty="0">
                <a:solidFill>
                  <a:schemeClr val="tx2">
                    <a:lumMod val="10000"/>
                  </a:schemeClr>
                </a:solidFill>
                <a:latin typeface="+mj-lt"/>
              </a:rPr>
              <a:t>hat influences the swarm’s decision to land?</a:t>
            </a:r>
          </a:p>
          <a:p>
            <a:pPr marL="742950" lvl="1" indent="-28575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742950" lvl="1" indent="-285750">
              <a:spcBef>
                <a:spcPts val="500"/>
              </a:spcBef>
              <a:buSzPct val="75000"/>
              <a:buFont typeface="Wingdings" panose="05000000000000000000" pitchFamily="2" charset="2"/>
              <a:buChar char="Ø"/>
            </a:pPr>
            <a:r>
              <a:rPr lang="en-US" dirty="0">
                <a:solidFill>
                  <a:schemeClr val="tx2">
                    <a:lumMod val="10000"/>
                  </a:schemeClr>
                </a:solidFill>
                <a:latin typeface="+mj-lt"/>
              </a:rPr>
              <a:t>make application aware of current land-use characteristics</a:t>
            </a:r>
          </a:p>
          <a:p>
            <a:pPr marL="742950" lvl="1" indent="-28575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742950" lvl="1" indent="-285750">
              <a:spcBef>
                <a:spcPts val="500"/>
              </a:spcBef>
              <a:buSzPct val="75000"/>
              <a:buFont typeface="Wingdings" panose="05000000000000000000" pitchFamily="2" charset="2"/>
              <a:buChar char="Ø"/>
            </a:pPr>
            <a:r>
              <a:rPr lang="en-US" dirty="0">
                <a:solidFill>
                  <a:schemeClr val="tx2">
                    <a:lumMod val="10000"/>
                  </a:schemeClr>
                </a:solidFill>
                <a:latin typeface="+mj-lt"/>
              </a:rPr>
              <a:t>incorporate up-to-date land-use characteristics from satellites</a:t>
            </a:r>
          </a:p>
          <a:p>
            <a:pPr marL="742950" lvl="1" indent="-28575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342900" indent="-342900">
              <a:spcBef>
                <a:spcPts val="1800"/>
              </a:spcBef>
              <a:buSzPct val="100000"/>
              <a:buFont typeface="Calibri" panose="020F0502020204030204" pitchFamily="34" charset="0"/>
              <a:buChar char="●"/>
            </a:pPr>
            <a:r>
              <a:rPr lang="en-US" sz="2000" dirty="0">
                <a:solidFill>
                  <a:schemeClr val="tx2">
                    <a:lumMod val="10000"/>
                  </a:schemeClr>
                </a:solidFill>
                <a:highlight>
                  <a:srgbClr val="FFFF00"/>
                </a:highlight>
                <a:latin typeface="+mj-lt"/>
              </a:rPr>
              <a:t>As with all models, evaluation and improvement efforts can reduce uncertainties. We are looking for partners to work with us to:</a:t>
            </a:r>
          </a:p>
          <a:p>
            <a:pPr marL="742950" lvl="1" indent="-28575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742950" lvl="1" indent="-285750">
              <a:spcBef>
                <a:spcPts val="500"/>
              </a:spcBef>
              <a:buSzPct val="75000"/>
              <a:buFont typeface="Wingdings" panose="05000000000000000000" pitchFamily="2" charset="2"/>
              <a:buChar char="Ø"/>
            </a:pPr>
            <a:r>
              <a:rPr lang="en-US" dirty="0">
                <a:solidFill>
                  <a:schemeClr val="tx2">
                    <a:lumMod val="10000"/>
                  </a:schemeClr>
                </a:solidFill>
                <a:latin typeface="+mj-lt"/>
              </a:rPr>
              <a:t>Assemble data regarding timing and location of swarm take-offs and landings</a:t>
            </a:r>
          </a:p>
          <a:p>
            <a:pPr marL="742950" lvl="1" indent="-28575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742950" lvl="1" indent="-285750">
              <a:spcBef>
                <a:spcPts val="500"/>
              </a:spcBef>
              <a:buSzPct val="75000"/>
              <a:buFont typeface="Wingdings" panose="05000000000000000000" pitchFamily="2" charset="2"/>
              <a:buChar char="Ø"/>
            </a:pPr>
            <a:r>
              <a:rPr lang="en-US" dirty="0">
                <a:solidFill>
                  <a:schemeClr val="tx2">
                    <a:lumMod val="10000"/>
                  </a:schemeClr>
                </a:solidFill>
                <a:latin typeface="+mj-lt"/>
              </a:rPr>
              <a:t>Collect data regarding swarm flying heights</a:t>
            </a:r>
          </a:p>
          <a:p>
            <a:pPr marL="742950" lvl="1" indent="-28575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742950" lvl="1" indent="-285750">
              <a:spcBef>
                <a:spcPts val="500"/>
              </a:spcBef>
              <a:buSzPct val="75000"/>
              <a:buFont typeface="Wingdings" panose="05000000000000000000" pitchFamily="2" charset="2"/>
              <a:buChar char="Ø"/>
            </a:pPr>
            <a:r>
              <a:rPr lang="en-US" dirty="0">
                <a:solidFill>
                  <a:schemeClr val="tx2">
                    <a:lumMod val="10000"/>
                  </a:schemeClr>
                </a:solidFill>
                <a:latin typeface="+mj-lt"/>
              </a:rPr>
              <a:t>Compare against model predictions</a:t>
            </a:r>
          </a:p>
          <a:p>
            <a:pPr marL="742950" lvl="1" indent="-285750">
              <a:spcBef>
                <a:spcPts val="500"/>
              </a:spcBef>
              <a:buSzPct val="75000"/>
              <a:buFont typeface="Wingdings" panose="05000000000000000000" pitchFamily="2" charset="2"/>
              <a:buChar char="Ø"/>
            </a:pPr>
            <a:endParaRPr lang="en-US" dirty="0">
              <a:solidFill>
                <a:schemeClr val="tx2">
                  <a:lumMod val="10000"/>
                </a:schemeClr>
              </a:solidFill>
              <a:latin typeface="+mj-lt"/>
            </a:endParaRPr>
          </a:p>
          <a:p>
            <a:pPr marL="742950" lvl="1" indent="-285750">
              <a:spcBef>
                <a:spcPts val="500"/>
              </a:spcBef>
              <a:buSzPct val="75000"/>
              <a:buFont typeface="Wingdings" panose="05000000000000000000" pitchFamily="2" charset="2"/>
              <a:buChar char="Ø"/>
            </a:pPr>
            <a:r>
              <a:rPr lang="en-US" dirty="0">
                <a:solidFill>
                  <a:schemeClr val="tx2">
                    <a:lumMod val="10000"/>
                  </a:schemeClr>
                </a:solidFill>
                <a:latin typeface="+mj-lt"/>
              </a:rPr>
              <a:t>Incorporate appropriate biological factors into model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1606C6-1BCD-44C7-B115-83C10BEFF1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423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1D899C-592B-422F-82F0-33077C206BDC}"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DDEF5-0A50-41CD-BB6A-06A68F917147}" type="slidenum">
              <a:rPr lang="en-US" smtClean="0"/>
              <a:t>‹#›</a:t>
            </a:fld>
            <a:endParaRPr lang="en-US"/>
          </a:p>
        </p:txBody>
      </p:sp>
    </p:spTree>
    <p:extLst>
      <p:ext uri="{BB962C8B-B14F-4D97-AF65-F5344CB8AC3E}">
        <p14:creationId xmlns:p14="http://schemas.microsoft.com/office/powerpoint/2010/main" val="2419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1D899C-592B-422F-82F0-33077C206BDC}"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DDEF5-0A50-41CD-BB6A-06A68F917147}" type="slidenum">
              <a:rPr lang="en-US" smtClean="0"/>
              <a:t>‹#›</a:t>
            </a:fld>
            <a:endParaRPr lang="en-US"/>
          </a:p>
        </p:txBody>
      </p:sp>
    </p:spTree>
    <p:extLst>
      <p:ext uri="{BB962C8B-B14F-4D97-AF65-F5344CB8AC3E}">
        <p14:creationId xmlns:p14="http://schemas.microsoft.com/office/powerpoint/2010/main" val="2996095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1D899C-592B-422F-82F0-33077C206BDC}"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DDEF5-0A50-41CD-BB6A-06A68F917147}" type="slidenum">
              <a:rPr lang="en-US" smtClean="0"/>
              <a:t>‹#›</a:t>
            </a:fld>
            <a:endParaRPr lang="en-US"/>
          </a:p>
        </p:txBody>
      </p:sp>
    </p:spTree>
    <p:extLst>
      <p:ext uri="{BB962C8B-B14F-4D97-AF65-F5344CB8AC3E}">
        <p14:creationId xmlns:p14="http://schemas.microsoft.com/office/powerpoint/2010/main" val="2870247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a:prstGeom prst="rect">
            <a:avLst/>
          </a:prstGeom>
        </p:spPr>
        <p:txBody>
          <a:bodyPr/>
          <a:lstStyle/>
          <a:p>
            <a:r>
              <a:rPr kumimoji="0" lang="en-US"/>
              <a:t>Click to edit Master title style</a:t>
            </a:r>
          </a:p>
        </p:txBody>
      </p:sp>
      <p:sp>
        <p:nvSpPr>
          <p:cNvPr id="3" name="Content Placeholder 2"/>
          <p:cNvSpPr>
            <a:spLocks noGrp="1"/>
          </p:cNvSpPr>
          <p:nvPr>
            <p:ph idx="1"/>
          </p:nvPr>
        </p:nvSpPr>
        <p:spPr>
          <a:xfrm>
            <a:off x="609600" y="1935480"/>
            <a:ext cx="10972800" cy="4389120"/>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F1A4715-82C4-4A7F-AC1F-03FC6DC57144}" type="datetime1">
              <a:rPr lang="en-US" smtClean="0"/>
              <a:t>11/4/2021</a:t>
            </a:fld>
            <a:endParaRPr lang="en-US"/>
          </a:p>
        </p:txBody>
      </p:sp>
      <p:sp>
        <p:nvSpPr>
          <p:cNvPr id="5" name="Footer Placeholder 4"/>
          <p:cNvSpPr>
            <a:spLocks noGrp="1"/>
          </p:cNvSpPr>
          <p:nvPr>
            <p:ph type="ftr" sz="quarter" idx="11"/>
          </p:nvPr>
        </p:nvSpPr>
        <p:spPr>
          <a:xfrm>
            <a:off x="3556000" y="6356351"/>
            <a:ext cx="44704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9DE6EB8-52AB-45EA-A660-3E1EBFA72987}" type="slidenum">
              <a:rPr lang="en-US" smtClean="0"/>
              <a:t>‹#›</a:t>
            </a:fld>
            <a:endParaRPr lang="en-US"/>
          </a:p>
        </p:txBody>
      </p:sp>
    </p:spTree>
    <p:extLst>
      <p:ext uri="{BB962C8B-B14F-4D97-AF65-F5344CB8AC3E}">
        <p14:creationId xmlns:p14="http://schemas.microsoft.com/office/powerpoint/2010/main" val="2684047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a:prstGeom prst="rect">
            <a:avLst/>
          </a:prstGeo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26B2D04-090C-4813-9788-948E58F3D04A}" type="datetime1">
              <a:rPr lang="en-US" smtClean="0"/>
              <a:t>11/4/2021</a:t>
            </a:fld>
            <a:endParaRPr lang="en-US"/>
          </a:p>
        </p:txBody>
      </p:sp>
      <p:sp>
        <p:nvSpPr>
          <p:cNvPr id="6" name="Footer Placeholder 5"/>
          <p:cNvSpPr>
            <a:spLocks noGrp="1"/>
          </p:cNvSpPr>
          <p:nvPr>
            <p:ph type="ftr" sz="quarter" idx="11"/>
          </p:nvPr>
        </p:nvSpPr>
        <p:spPr>
          <a:xfrm>
            <a:off x="3556000" y="6356351"/>
            <a:ext cx="44704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9DE6EB8-52AB-45EA-A660-3E1EBFA72987}" type="slidenum">
              <a:rPr lang="en-US" smtClean="0"/>
              <a:t>‹#›</a:t>
            </a:fld>
            <a:endParaRPr lang="en-US"/>
          </a:p>
        </p:txBody>
      </p:sp>
    </p:spTree>
    <p:extLst>
      <p:ext uri="{BB962C8B-B14F-4D97-AF65-F5344CB8AC3E}">
        <p14:creationId xmlns:p14="http://schemas.microsoft.com/office/powerpoint/2010/main" val="3251423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a:prstGeom prst="rect">
            <a:avLst/>
          </a:prstGeo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8C69EC30-9E9C-4EF6-A61F-8716DA5C9AC6}" type="datetime1">
              <a:rPr lang="en-US" smtClean="0"/>
              <a:t>11/4/2021</a:t>
            </a:fld>
            <a:endParaRPr lang="en-US"/>
          </a:p>
        </p:txBody>
      </p:sp>
      <p:sp>
        <p:nvSpPr>
          <p:cNvPr id="8" name="Footer Placeholder 7"/>
          <p:cNvSpPr>
            <a:spLocks noGrp="1"/>
          </p:cNvSpPr>
          <p:nvPr>
            <p:ph type="ftr" sz="quarter" idx="11"/>
          </p:nvPr>
        </p:nvSpPr>
        <p:spPr>
          <a:xfrm>
            <a:off x="3556000" y="6356351"/>
            <a:ext cx="44704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59DE6EB8-52AB-45EA-A660-3E1EBFA72987}" type="slidenum">
              <a:rPr lang="en-US" smtClean="0"/>
              <a:t>‹#›</a:t>
            </a:fld>
            <a:endParaRPr lang="en-US"/>
          </a:p>
        </p:txBody>
      </p:sp>
    </p:spTree>
    <p:extLst>
      <p:ext uri="{BB962C8B-B14F-4D97-AF65-F5344CB8AC3E}">
        <p14:creationId xmlns:p14="http://schemas.microsoft.com/office/powerpoint/2010/main" val="1491454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a:prstGeom prst="rect">
            <a:avLst/>
          </a:prstGeo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6966B5E7-CD46-4C64-BF79-89A4A408203B}" type="datetime1">
              <a:rPr lang="en-US" smtClean="0"/>
              <a:t>11/4/2021</a:t>
            </a:fld>
            <a:endParaRPr lang="en-US"/>
          </a:p>
        </p:txBody>
      </p:sp>
      <p:sp>
        <p:nvSpPr>
          <p:cNvPr id="4" name="Footer Placeholder 3"/>
          <p:cNvSpPr>
            <a:spLocks noGrp="1"/>
          </p:cNvSpPr>
          <p:nvPr>
            <p:ph type="ftr" sz="quarter" idx="11"/>
          </p:nvPr>
        </p:nvSpPr>
        <p:spPr>
          <a:xfrm>
            <a:off x="3556000" y="6356351"/>
            <a:ext cx="44704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9DE6EB8-52AB-45EA-A660-3E1EBFA72987}" type="slidenum">
              <a:rPr lang="en-US" smtClean="0"/>
              <a:t>‹#›</a:t>
            </a:fld>
            <a:endParaRPr lang="en-US"/>
          </a:p>
        </p:txBody>
      </p:sp>
    </p:spTree>
    <p:extLst>
      <p:ext uri="{BB962C8B-B14F-4D97-AF65-F5344CB8AC3E}">
        <p14:creationId xmlns:p14="http://schemas.microsoft.com/office/powerpoint/2010/main" val="2807443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8C5D2E78-F9BB-4B61-A5B7-D87A6C75FFD2}" type="datetime1">
              <a:rPr lang="en-US" smtClean="0"/>
              <a:t>11/4/2021</a:t>
            </a:fld>
            <a:endParaRPr lang="en-US"/>
          </a:p>
        </p:txBody>
      </p:sp>
      <p:sp>
        <p:nvSpPr>
          <p:cNvPr id="3" name="Footer Placeholder 2"/>
          <p:cNvSpPr>
            <a:spLocks noGrp="1"/>
          </p:cNvSpPr>
          <p:nvPr>
            <p:ph type="ftr" sz="quarter" idx="11"/>
          </p:nvPr>
        </p:nvSpPr>
        <p:spPr>
          <a:xfrm>
            <a:off x="3556000" y="6356351"/>
            <a:ext cx="44704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1074400" y="6356350"/>
            <a:ext cx="1016000" cy="365125"/>
          </a:xfrm>
        </p:spPr>
        <p:txBody>
          <a:bodyPr/>
          <a:lstStyle/>
          <a:p>
            <a:fld id="{59DE6EB8-52AB-45EA-A660-3E1EBFA72987}" type="slidenum">
              <a:rPr lang="en-US" smtClean="0"/>
              <a:t>‹#›</a:t>
            </a:fld>
            <a:endParaRPr lang="en-US"/>
          </a:p>
        </p:txBody>
      </p:sp>
    </p:spTree>
    <p:extLst>
      <p:ext uri="{BB962C8B-B14F-4D97-AF65-F5344CB8AC3E}">
        <p14:creationId xmlns:p14="http://schemas.microsoft.com/office/powerpoint/2010/main" val="3044857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prstGeom prst="rect">
            <a:avLst/>
          </a:prstGeo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a:xfrm>
            <a:off x="609600" y="6356351"/>
            <a:ext cx="2844800" cy="365125"/>
          </a:xfrm>
          <a:prstGeom prst="rect">
            <a:avLst/>
          </a:prstGeom>
        </p:spPr>
        <p:txBody>
          <a:bodyPr/>
          <a:lstStyle/>
          <a:p>
            <a:fld id="{42D29281-92B9-4749-93D8-EDA4D3FB529C}" type="datetime1">
              <a:rPr lang="en-US" smtClean="0"/>
              <a:t>11/4/2021</a:t>
            </a:fld>
            <a:endParaRPr lang="en-US"/>
          </a:p>
        </p:txBody>
      </p:sp>
      <p:sp>
        <p:nvSpPr>
          <p:cNvPr id="19" name="Footer Placeholder 18"/>
          <p:cNvSpPr>
            <a:spLocks noGrp="1"/>
          </p:cNvSpPr>
          <p:nvPr>
            <p:ph type="ftr" sz="quarter" idx="11"/>
          </p:nvPr>
        </p:nvSpPr>
        <p:spPr>
          <a:xfrm>
            <a:off x="3556000" y="6356351"/>
            <a:ext cx="4470400" cy="365125"/>
          </a:xfrm>
          <a:prstGeom prst="rect">
            <a:avLst/>
          </a:prstGeom>
        </p:spPr>
        <p:txBody>
          <a:bodyPr/>
          <a:lstStyle/>
          <a:p>
            <a:endParaRPr lang="en-US"/>
          </a:p>
        </p:txBody>
      </p:sp>
      <p:sp>
        <p:nvSpPr>
          <p:cNvPr id="27" name="Slide Number Placeholder 26"/>
          <p:cNvSpPr>
            <a:spLocks noGrp="1"/>
          </p:cNvSpPr>
          <p:nvPr>
            <p:ph type="sldNum" sz="quarter" idx="12"/>
          </p:nvPr>
        </p:nvSpPr>
        <p:spPr/>
        <p:txBody>
          <a:bodyPr/>
          <a:lstStyle/>
          <a:p>
            <a:fld id="{59DE6EB8-52AB-45EA-A660-3E1EBFA72987}" type="slidenum">
              <a:rPr lang="en-US" smtClean="0"/>
              <a:t>‹#›</a:t>
            </a:fld>
            <a:endParaRPr lang="en-US"/>
          </a:p>
        </p:txBody>
      </p:sp>
    </p:spTree>
    <p:extLst>
      <p:ext uri="{BB962C8B-B14F-4D97-AF65-F5344CB8AC3E}">
        <p14:creationId xmlns:p14="http://schemas.microsoft.com/office/powerpoint/2010/main" val="247377469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1D899C-592B-422F-82F0-33077C206BDC}"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DDEF5-0A50-41CD-BB6A-06A68F917147}" type="slidenum">
              <a:rPr lang="en-US" smtClean="0"/>
              <a:t>‹#›</a:t>
            </a:fld>
            <a:endParaRPr lang="en-US"/>
          </a:p>
        </p:txBody>
      </p:sp>
    </p:spTree>
    <p:extLst>
      <p:ext uri="{BB962C8B-B14F-4D97-AF65-F5344CB8AC3E}">
        <p14:creationId xmlns:p14="http://schemas.microsoft.com/office/powerpoint/2010/main" val="1781069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1D899C-592B-422F-82F0-33077C206BDC}"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DDEF5-0A50-41CD-BB6A-06A68F917147}" type="slidenum">
              <a:rPr lang="en-US" smtClean="0"/>
              <a:t>‹#›</a:t>
            </a:fld>
            <a:endParaRPr lang="en-US"/>
          </a:p>
        </p:txBody>
      </p:sp>
    </p:spTree>
    <p:extLst>
      <p:ext uri="{BB962C8B-B14F-4D97-AF65-F5344CB8AC3E}">
        <p14:creationId xmlns:p14="http://schemas.microsoft.com/office/powerpoint/2010/main" val="891443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1D899C-592B-422F-82F0-33077C206BDC}"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BDDEF5-0A50-41CD-BB6A-06A68F917147}" type="slidenum">
              <a:rPr lang="en-US" smtClean="0"/>
              <a:t>‹#›</a:t>
            </a:fld>
            <a:endParaRPr lang="en-US"/>
          </a:p>
        </p:txBody>
      </p:sp>
    </p:spTree>
    <p:extLst>
      <p:ext uri="{BB962C8B-B14F-4D97-AF65-F5344CB8AC3E}">
        <p14:creationId xmlns:p14="http://schemas.microsoft.com/office/powerpoint/2010/main" val="2632629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1D899C-592B-422F-82F0-33077C206BDC}" type="datetimeFigureOut">
              <a:rPr lang="en-US" smtClean="0"/>
              <a:t>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BDDEF5-0A50-41CD-BB6A-06A68F917147}" type="slidenum">
              <a:rPr lang="en-US" smtClean="0"/>
              <a:t>‹#›</a:t>
            </a:fld>
            <a:endParaRPr lang="en-US"/>
          </a:p>
        </p:txBody>
      </p:sp>
    </p:spTree>
    <p:extLst>
      <p:ext uri="{BB962C8B-B14F-4D97-AF65-F5344CB8AC3E}">
        <p14:creationId xmlns:p14="http://schemas.microsoft.com/office/powerpoint/2010/main" val="3998213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1D899C-592B-422F-82F0-33077C206BDC}" type="datetimeFigureOut">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BDDEF5-0A50-41CD-BB6A-06A68F917147}" type="slidenum">
              <a:rPr lang="en-US" smtClean="0"/>
              <a:t>‹#›</a:t>
            </a:fld>
            <a:endParaRPr lang="en-US"/>
          </a:p>
        </p:txBody>
      </p:sp>
    </p:spTree>
    <p:extLst>
      <p:ext uri="{BB962C8B-B14F-4D97-AF65-F5344CB8AC3E}">
        <p14:creationId xmlns:p14="http://schemas.microsoft.com/office/powerpoint/2010/main" val="55218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D899C-592B-422F-82F0-33077C206BDC}" type="datetimeFigureOut">
              <a:rPr lang="en-US" smtClean="0"/>
              <a:t>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BDDEF5-0A50-41CD-BB6A-06A68F917147}" type="slidenum">
              <a:rPr lang="en-US" smtClean="0"/>
              <a:t>‹#›</a:t>
            </a:fld>
            <a:endParaRPr lang="en-US"/>
          </a:p>
        </p:txBody>
      </p:sp>
    </p:spTree>
    <p:extLst>
      <p:ext uri="{BB962C8B-B14F-4D97-AF65-F5344CB8AC3E}">
        <p14:creationId xmlns:p14="http://schemas.microsoft.com/office/powerpoint/2010/main" val="2461938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1D899C-592B-422F-82F0-33077C206BDC}"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BDDEF5-0A50-41CD-BB6A-06A68F917147}" type="slidenum">
              <a:rPr lang="en-US" smtClean="0"/>
              <a:t>‹#›</a:t>
            </a:fld>
            <a:endParaRPr lang="en-US"/>
          </a:p>
        </p:txBody>
      </p:sp>
    </p:spTree>
    <p:extLst>
      <p:ext uri="{BB962C8B-B14F-4D97-AF65-F5344CB8AC3E}">
        <p14:creationId xmlns:p14="http://schemas.microsoft.com/office/powerpoint/2010/main" val="1886053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1D899C-592B-422F-82F0-33077C206BDC}"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BDDEF5-0A50-41CD-BB6A-06A68F917147}" type="slidenum">
              <a:rPr lang="en-US" smtClean="0"/>
              <a:t>‹#›</a:t>
            </a:fld>
            <a:endParaRPr lang="en-US"/>
          </a:p>
        </p:txBody>
      </p:sp>
    </p:spTree>
    <p:extLst>
      <p:ext uri="{BB962C8B-B14F-4D97-AF65-F5344CB8AC3E}">
        <p14:creationId xmlns:p14="http://schemas.microsoft.com/office/powerpoint/2010/main" val="4110533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D899C-592B-422F-82F0-33077C206BDC}" type="datetimeFigureOut">
              <a:rPr lang="en-US" smtClean="0"/>
              <a:t>11/4/2021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DDEF5-0A50-41CD-BB6A-06A68F917147}" type="slidenum">
              <a:rPr lang="en-US" smtClean="0"/>
              <a:t>‹#›</a:t>
            </a:fld>
            <a:endParaRPr lang="en-US"/>
          </a:p>
        </p:txBody>
      </p:sp>
    </p:spTree>
    <p:extLst>
      <p:ext uri="{BB962C8B-B14F-4D97-AF65-F5344CB8AC3E}">
        <p14:creationId xmlns:p14="http://schemas.microsoft.com/office/powerpoint/2010/main" val="886460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8" name="Slide Number Placeholder 17"/>
          <p:cNvSpPr>
            <a:spLocks noGrp="1"/>
          </p:cNvSpPr>
          <p:nvPr>
            <p:ph type="sldNum" sz="quarter" idx="4"/>
          </p:nvPr>
        </p:nvSpPr>
        <p:spPr>
          <a:xfrm>
            <a:off x="11043478" y="6425925"/>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DE6EB8-52AB-45EA-A660-3E1EBFA72987}" type="slidenum">
              <a:rPr lang="en-US" smtClean="0"/>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2507253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p13">
            <a:extLst>
              <a:ext uri="{FF2B5EF4-FFF2-40B4-BE49-F238E27FC236}">
                <a16:creationId xmlns:a16="http://schemas.microsoft.com/office/drawing/2014/main" id="{1E40CA8F-A916-440A-BDA4-59F26B2B8961}"/>
              </a:ext>
            </a:extLst>
          </p:cNvPr>
          <p:cNvSpPr txBox="1"/>
          <p:nvPr/>
        </p:nvSpPr>
        <p:spPr>
          <a:xfrm>
            <a:off x="1008399" y="1978076"/>
            <a:ext cx="10229653" cy="2901848"/>
          </a:xfrm>
          <a:prstGeom prst="rect">
            <a:avLst/>
          </a:prstGeom>
          <a:noFill/>
          <a:ln>
            <a:noFill/>
          </a:ln>
        </p:spPr>
        <p:txBody>
          <a:bodyPr spcFirstLastPara="1" wrap="square" lIns="91425" tIns="45700" rIns="91425" bIns="4570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br>
              <a:rPr kumimoji="0" lang="en-US" sz="36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br>
            <a:br>
              <a:rPr kumimoji="0" lang="en-US" sz="36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br>
            <a:br>
              <a:rPr kumimoji="0" lang="en-US" sz="36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br>
            <a:r>
              <a:rPr kumimoji="0" lang="en-US" sz="36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t>Overview</a:t>
            </a:r>
            <a:r>
              <a:rPr kumimoji="0" lang="en-US" sz="3600" b="1" i="0" u="none" strike="noStrike" kern="1200" cap="none" spc="0" normalizeH="0" noProof="0" dirty="0">
                <a:ln>
                  <a:noFill/>
                </a:ln>
                <a:solidFill>
                  <a:srgbClr val="2F5496"/>
                </a:solidFill>
                <a:effectLst/>
                <a:uLnTx/>
                <a:uFillTx/>
                <a:latin typeface="Calibri" panose="020F0502020204030204" pitchFamily="34" charset="0"/>
                <a:ea typeface="+mn-ea"/>
                <a:cs typeface="Calibri" panose="020F0502020204030204" pitchFamily="34" charset="0"/>
              </a:rPr>
              <a:t> of New Matrix and GIS Functionality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noProof="0" dirty="0">
                <a:ln>
                  <a:noFill/>
                </a:ln>
                <a:solidFill>
                  <a:srgbClr val="2F5496"/>
                </a:solidFill>
                <a:effectLst/>
                <a:uLnTx/>
                <a:uFillTx/>
                <a:latin typeface="Calibri" panose="020F0502020204030204" pitchFamily="34" charset="0"/>
                <a:ea typeface="+mn-ea"/>
                <a:cs typeface="Calibri" panose="020F0502020204030204" pitchFamily="34" charset="0"/>
              </a:rPr>
              <a:t>in </a:t>
            </a:r>
            <a:r>
              <a:rPr kumimoji="0" lang="en-US" sz="36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t>Locust Migration Application</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en-US" sz="3600" b="1" dirty="0">
                <a:solidFill>
                  <a:srgbClr val="2F5496"/>
                </a:solidFill>
                <a:latin typeface="Calibri" panose="020F0502020204030204" pitchFamily="34" charset="0"/>
                <a:cs typeface="Calibri" panose="020F0502020204030204" pitchFamily="34" charset="0"/>
              </a:rPr>
              <a:t>Oct 31, 2021</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t>Sonny Zinn</a:t>
            </a:r>
            <a:r>
              <a:rPr kumimoji="0" lang="en-US" sz="3600" b="1" i="0" u="none" strike="noStrike" kern="1200" cap="none" spc="0" normalizeH="0" noProof="0" dirty="0">
                <a:ln>
                  <a:noFill/>
                </a:ln>
                <a:solidFill>
                  <a:srgbClr val="2F5496"/>
                </a:solidFill>
                <a:effectLst/>
                <a:uLnTx/>
                <a:uFillTx/>
                <a:latin typeface="Calibri" panose="020F0502020204030204" pitchFamily="34" charset="0"/>
                <a:ea typeface="+mn-ea"/>
                <a:cs typeface="Calibri" panose="020F0502020204030204" pitchFamily="34" charset="0"/>
              </a:rPr>
              <a:t> and Mark Cohen</a:t>
            </a:r>
            <a:endParaRPr kumimoji="0" sz="36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1130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99363" cy="6858000"/>
          </a:xfrm>
          <a:prstGeom prst="rect">
            <a:avLst/>
          </a:prstGeom>
        </p:spPr>
      </p:pic>
      <p:sp>
        <p:nvSpPr>
          <p:cNvPr id="2" name="TextBox 1"/>
          <p:cNvSpPr txBox="1"/>
          <p:nvPr/>
        </p:nvSpPr>
        <p:spPr>
          <a:xfrm>
            <a:off x="5223647" y="956439"/>
            <a:ext cx="6642538" cy="5201424"/>
          </a:xfrm>
          <a:prstGeom prst="rect">
            <a:avLst/>
          </a:prstGeom>
          <a:noFill/>
        </p:spPr>
        <p:txBody>
          <a:bodyPr wrap="square" rtlCol="0">
            <a:spAutoFit/>
          </a:bodyPr>
          <a:lstStyle/>
          <a:p>
            <a:pPr>
              <a:spcBef>
                <a:spcPts val="600"/>
              </a:spcBef>
              <a:spcAft>
                <a:spcPts val="600"/>
              </a:spcAft>
            </a:pPr>
            <a:r>
              <a:rPr lang="en-US" b="1" u="sng" dirty="0"/>
              <a:t>Graphic output of trajectories using basic HYSPLIT graphics</a:t>
            </a:r>
          </a:p>
          <a:p>
            <a:pPr marL="285750" indent="-285750">
              <a:spcBef>
                <a:spcPts val="600"/>
              </a:spcBef>
              <a:spcAft>
                <a:spcPts val="600"/>
              </a:spcAft>
              <a:buFont typeface="Wingdings" panose="05000000000000000000" pitchFamily="2" charset="2"/>
              <a:buChar char="Ø"/>
            </a:pPr>
            <a:r>
              <a:rPr lang="en-US" dirty="0"/>
              <a:t>This is the output using basic HYSPLIT graphics. </a:t>
            </a:r>
          </a:p>
          <a:p>
            <a:pPr marL="285750" indent="-285750">
              <a:spcBef>
                <a:spcPts val="600"/>
              </a:spcBef>
              <a:spcAft>
                <a:spcPts val="600"/>
              </a:spcAft>
              <a:buFont typeface="Wingdings" panose="05000000000000000000" pitchFamily="2" charset="2"/>
              <a:buChar char="Ø"/>
            </a:pPr>
            <a:r>
              <a:rPr lang="en-US" dirty="0"/>
              <a:t>Some settings can be configured in matrix user-specification screen, including:</a:t>
            </a:r>
          </a:p>
          <a:p>
            <a:pPr marL="742950" lvl="1" indent="-285750">
              <a:spcBef>
                <a:spcPts val="600"/>
              </a:spcBef>
              <a:spcAft>
                <a:spcPts val="600"/>
              </a:spcAft>
              <a:buFont typeface="Wingdings" panose="05000000000000000000" pitchFamily="2" charset="2"/>
              <a:buChar char="§"/>
            </a:pPr>
            <a:r>
              <a:rPr lang="en-US" dirty="0"/>
              <a:t>Map background</a:t>
            </a:r>
          </a:p>
          <a:p>
            <a:pPr marL="742950" lvl="1" indent="-285750">
              <a:spcBef>
                <a:spcPts val="600"/>
              </a:spcBef>
              <a:spcAft>
                <a:spcPts val="600"/>
              </a:spcAft>
              <a:buFont typeface="Wingdings" panose="05000000000000000000" pitchFamily="2" charset="2"/>
              <a:buChar char="§"/>
            </a:pPr>
            <a:r>
              <a:rPr lang="en-US" dirty="0"/>
              <a:t>Map radius</a:t>
            </a:r>
          </a:p>
          <a:p>
            <a:pPr marL="285750" indent="-285750">
              <a:spcBef>
                <a:spcPts val="600"/>
              </a:spcBef>
              <a:spcAft>
                <a:spcPts val="600"/>
              </a:spcAft>
              <a:buFont typeface="Wingdings" panose="05000000000000000000" pitchFamily="2" charset="2"/>
              <a:buChar char="Ø"/>
            </a:pPr>
            <a:r>
              <a:rPr lang="en-US" dirty="0"/>
              <a:t>But for more advanced modifications, user can import shape files provided in output (see additional description of this functionality below)</a:t>
            </a:r>
          </a:p>
          <a:p>
            <a:pPr marL="285750" indent="-285750">
              <a:spcBef>
                <a:spcPts val="600"/>
              </a:spcBef>
              <a:spcAft>
                <a:spcPts val="600"/>
              </a:spcAft>
              <a:buFont typeface="Wingdings" panose="05000000000000000000" pitchFamily="2" charset="2"/>
              <a:buChar char="Ø"/>
            </a:pPr>
            <a:r>
              <a:rPr lang="en-US" dirty="0"/>
              <a:t>The source locations are shown with a bounding box</a:t>
            </a:r>
          </a:p>
          <a:p>
            <a:pPr marL="285750" indent="-285750">
              <a:spcBef>
                <a:spcPts val="600"/>
              </a:spcBef>
              <a:spcAft>
                <a:spcPts val="600"/>
              </a:spcAft>
              <a:buFont typeface="Wingdings" panose="05000000000000000000" pitchFamily="2" charset="2"/>
              <a:buChar char="Ø"/>
            </a:pPr>
            <a:r>
              <a:rPr lang="en-US" dirty="0"/>
              <a:t>In this output – example at left – each day’s trajectory is color-coded based on colors shown in bottom day-height panel of figure; and in this panel, you can also see the three flying heights chosen for this example</a:t>
            </a:r>
          </a:p>
        </p:txBody>
      </p:sp>
      <p:sp>
        <p:nvSpPr>
          <p:cNvPr id="14" name="Freeform 13"/>
          <p:cNvSpPr/>
          <p:nvPr/>
        </p:nvSpPr>
        <p:spPr>
          <a:xfrm>
            <a:off x="2963924" y="2322789"/>
            <a:ext cx="2259723" cy="2154618"/>
          </a:xfrm>
          <a:custGeom>
            <a:avLst/>
            <a:gdLst>
              <a:gd name="connsiteX0" fmla="*/ 1944414 w 1944414"/>
              <a:gd name="connsiteY0" fmla="*/ 2028497 h 2028497"/>
              <a:gd name="connsiteX1" fmla="*/ 1313794 w 1944414"/>
              <a:gd name="connsiteY1" fmla="*/ 0 h 2028497"/>
              <a:gd name="connsiteX2" fmla="*/ 0 w 1944414"/>
              <a:gd name="connsiteY2" fmla="*/ 21021 h 2028497"/>
              <a:gd name="connsiteX0" fmla="*/ 1944414 w 1944414"/>
              <a:gd name="connsiteY0" fmla="*/ 2028497 h 2028497"/>
              <a:gd name="connsiteX1" fmla="*/ 1912883 w 1944414"/>
              <a:gd name="connsiteY1" fmla="*/ 2007476 h 2028497"/>
              <a:gd name="connsiteX2" fmla="*/ 1313794 w 1944414"/>
              <a:gd name="connsiteY2" fmla="*/ 0 h 2028497"/>
              <a:gd name="connsiteX3" fmla="*/ 0 w 1944414"/>
              <a:gd name="connsiteY3" fmla="*/ 21021 h 2028497"/>
              <a:gd name="connsiteX0" fmla="*/ 2144111 w 2144111"/>
              <a:gd name="connsiteY0" fmla="*/ 2007476 h 2007476"/>
              <a:gd name="connsiteX1" fmla="*/ 1912883 w 2144111"/>
              <a:gd name="connsiteY1" fmla="*/ 2007476 h 2007476"/>
              <a:gd name="connsiteX2" fmla="*/ 1313794 w 2144111"/>
              <a:gd name="connsiteY2" fmla="*/ 0 h 2007476"/>
              <a:gd name="connsiteX3" fmla="*/ 0 w 2144111"/>
              <a:gd name="connsiteY3" fmla="*/ 21021 h 2007476"/>
            </a:gdLst>
            <a:ahLst/>
            <a:cxnLst>
              <a:cxn ang="0">
                <a:pos x="connsiteX0" y="connsiteY0"/>
              </a:cxn>
              <a:cxn ang="0">
                <a:pos x="connsiteX1" y="connsiteY1"/>
              </a:cxn>
              <a:cxn ang="0">
                <a:pos x="connsiteX2" y="connsiteY2"/>
              </a:cxn>
              <a:cxn ang="0">
                <a:pos x="connsiteX3" y="connsiteY3"/>
              </a:cxn>
            </a:cxnLst>
            <a:rect l="l" t="t" r="r" b="b"/>
            <a:pathLst>
              <a:path w="2144111" h="2007476">
                <a:moveTo>
                  <a:pt x="2144111" y="2007476"/>
                </a:moveTo>
                <a:lnTo>
                  <a:pt x="1912883" y="2007476"/>
                </a:lnTo>
                <a:lnTo>
                  <a:pt x="1313794" y="0"/>
                </a:lnTo>
                <a:lnTo>
                  <a:pt x="0" y="21021"/>
                </a:lnTo>
              </a:path>
            </a:pathLst>
          </a:custGeom>
          <a:noFill/>
          <a:ln w="19050">
            <a:solidFill>
              <a:schemeClr val="tx1"/>
            </a:solidFill>
            <a:prstDash val="sysDash"/>
            <a:headEnd type="oval"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4550980" y="4740167"/>
            <a:ext cx="672667" cy="195390"/>
          </a:xfrm>
          <a:prstGeom prst="straightConnector1">
            <a:avLst/>
          </a:prstGeom>
          <a:ln w="19050">
            <a:solidFill>
              <a:schemeClr val="tx1"/>
            </a:solidFill>
            <a:prstDash val="sysDash"/>
            <a:headEnd type="oval"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932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p:cNvSpPr txBox="1"/>
          <p:nvPr/>
        </p:nvSpPr>
        <p:spPr>
          <a:xfrm>
            <a:off x="2647979" y="2266971"/>
            <a:ext cx="692200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Trajectories Aggregated</a:t>
            </a:r>
          </a:p>
        </p:txBody>
      </p:sp>
    </p:spTree>
    <p:extLst>
      <p:ext uri="{BB962C8B-B14F-4D97-AF65-F5344CB8AC3E}">
        <p14:creationId xmlns:p14="http://schemas.microsoft.com/office/powerpoint/2010/main" val="3208593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4070" y="422596"/>
            <a:ext cx="9964541" cy="3324689"/>
          </a:xfrm>
          <a:prstGeom prst="rect">
            <a:avLst/>
          </a:prstGeom>
        </p:spPr>
      </p:pic>
      <p:sp>
        <p:nvSpPr>
          <p:cNvPr id="3" name="Rectangle 2"/>
          <p:cNvSpPr/>
          <p:nvPr/>
        </p:nvSpPr>
        <p:spPr>
          <a:xfrm>
            <a:off x="486140" y="422596"/>
            <a:ext cx="4763548" cy="397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7869" y="2673392"/>
            <a:ext cx="7322073" cy="1446550"/>
          </a:xfrm>
          <a:prstGeom prst="rect">
            <a:avLst/>
          </a:prstGeom>
          <a:solidFill>
            <a:srgbClr val="FFFFCC"/>
          </a:solidFill>
          <a:ln w="38100">
            <a:solidFill>
              <a:srgbClr val="00B050"/>
            </a:solidFill>
          </a:ln>
        </p:spPr>
        <p:txBody>
          <a:bodyPr wrap="square" rtlCol="0">
            <a:spAutoFit/>
          </a:bodyPr>
          <a:lstStyle/>
          <a:p>
            <a:r>
              <a:rPr lang="en-US" b="1" dirty="0"/>
              <a:t>Folder: </a:t>
            </a:r>
            <a:r>
              <a:rPr lang="en-US" b="1" dirty="0" err="1"/>
              <a:t>shapefiles_traj_aggregated</a:t>
            </a:r>
            <a:endParaRPr lang="en-US" b="1" dirty="0"/>
          </a:p>
          <a:p>
            <a:endParaRPr lang="en-US" sz="1400" dirty="0"/>
          </a:p>
          <a:p>
            <a:r>
              <a:rPr lang="en-US" sz="1400" dirty="0"/>
              <a:t>Has a shapefile – in this example: </a:t>
            </a:r>
            <a:r>
              <a:rPr lang="en-US" sz="1400" b="1" dirty="0">
                <a:latin typeface="Courier New" panose="02070309020205020404" pitchFamily="49" charset="0"/>
                <a:cs typeface="Courier New" panose="02070309020205020404" pitchFamily="49" charset="0"/>
              </a:rPr>
              <a:t>matrix_7129_all_trajs.shp</a:t>
            </a:r>
            <a:r>
              <a:rPr lang="en-US" sz="1400" dirty="0"/>
              <a:t> -- that can be imported into GIS applications. This shapefile has all of the trajectories in the analysis. Each trajectory has numerous identifying characteristics, however, and so, the user can select and display – or not display – trajectories based on their characteristics. </a:t>
            </a:r>
          </a:p>
        </p:txBody>
      </p:sp>
    </p:spTree>
    <p:extLst>
      <p:ext uri="{BB962C8B-B14F-4D97-AF65-F5344CB8AC3E}">
        <p14:creationId xmlns:p14="http://schemas.microsoft.com/office/powerpoint/2010/main" val="2798236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TextBox 2"/>
          <p:cNvSpPr txBox="1"/>
          <p:nvPr/>
        </p:nvSpPr>
        <p:spPr>
          <a:xfrm>
            <a:off x="192119" y="92117"/>
            <a:ext cx="1331881" cy="2031325"/>
          </a:xfrm>
          <a:prstGeom prst="rect">
            <a:avLst/>
          </a:prstGeom>
          <a:solidFill>
            <a:srgbClr val="FFFFCC"/>
          </a:solidFill>
          <a:ln w="38100">
            <a:solidFill>
              <a:srgbClr val="00B050"/>
            </a:solidFill>
          </a:ln>
        </p:spPr>
        <p:txBody>
          <a:bodyPr wrap="square" rtlCol="0">
            <a:spAutoFit/>
          </a:bodyPr>
          <a:lstStyle/>
          <a:p>
            <a:r>
              <a:rPr lang="en-US" sz="1400" b="1" dirty="0"/>
              <a:t>GIS Processing: Base Map </a:t>
            </a:r>
          </a:p>
          <a:p>
            <a:endParaRPr lang="en-US" sz="1400" b="1" dirty="0"/>
          </a:p>
          <a:p>
            <a:r>
              <a:rPr lang="en-US" sz="1400" dirty="0"/>
              <a:t>Here is a base map before any of the locust app shapefiles have been added.</a:t>
            </a:r>
          </a:p>
        </p:txBody>
      </p:sp>
    </p:spTree>
    <p:extLst>
      <p:ext uri="{BB962C8B-B14F-4D97-AF65-F5344CB8AC3E}">
        <p14:creationId xmlns:p14="http://schemas.microsoft.com/office/powerpoint/2010/main" val="3074489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TextBox 2"/>
          <p:cNvSpPr txBox="1"/>
          <p:nvPr/>
        </p:nvSpPr>
        <p:spPr>
          <a:xfrm>
            <a:off x="192119" y="92117"/>
            <a:ext cx="5027581" cy="3323987"/>
          </a:xfrm>
          <a:prstGeom prst="rect">
            <a:avLst/>
          </a:prstGeom>
          <a:solidFill>
            <a:srgbClr val="FFFFCC"/>
          </a:solidFill>
          <a:ln w="38100">
            <a:solidFill>
              <a:srgbClr val="00B050"/>
            </a:solidFill>
          </a:ln>
        </p:spPr>
        <p:txBody>
          <a:bodyPr wrap="square" rtlCol="0">
            <a:spAutoFit/>
          </a:bodyPr>
          <a:lstStyle/>
          <a:p>
            <a:r>
              <a:rPr lang="en-US" sz="1400" b="1" dirty="0"/>
              <a:t>GIS Processing: Source matrix </a:t>
            </a:r>
          </a:p>
          <a:p>
            <a:endParaRPr lang="en-US" sz="1400" b="1" dirty="0"/>
          </a:p>
          <a:p>
            <a:r>
              <a:rPr lang="en-US" sz="1400" dirty="0"/>
              <a:t>Two analogous source matrix shapefiles have been added from a different directory (</a:t>
            </a:r>
            <a:r>
              <a:rPr lang="en-US" sz="1400" dirty="0" err="1"/>
              <a:t>shapefiles_toa</a:t>
            </a:r>
            <a:r>
              <a:rPr lang="en-US" sz="1400" dirty="0"/>
              <a:t>):</a:t>
            </a:r>
          </a:p>
          <a:p>
            <a:endParaRPr lang="en-US" sz="1400" dirty="0"/>
          </a:p>
          <a:p>
            <a:pPr lvl="1" indent="-171450">
              <a:buFont typeface="Arial" panose="020B0604020202020204" pitchFamily="34" charset="0"/>
              <a:buChar char="•"/>
            </a:pPr>
            <a:r>
              <a:rPr lang="en-US" sz="1400" b="1" dirty="0" err="1">
                <a:latin typeface="Courier New" panose="02070309020205020404" pitchFamily="49" charset="0"/>
                <a:cs typeface="Courier New" panose="02070309020205020404" pitchFamily="49" charset="0"/>
              </a:rPr>
              <a:t>shapefiles_toa</a:t>
            </a:r>
            <a:r>
              <a:rPr lang="en-US" sz="1400" b="1" dirty="0">
                <a:latin typeface="Courier New" panose="02070309020205020404" pitchFamily="49" charset="0"/>
                <a:cs typeface="Courier New" panose="02070309020205020404" pitchFamily="49" charset="0"/>
              </a:rPr>
              <a:t>\matrix_7129_src_bbox.shp</a:t>
            </a:r>
            <a:r>
              <a:rPr lang="en-US" sz="1400" dirty="0"/>
              <a:t> </a:t>
            </a:r>
          </a:p>
          <a:p>
            <a:pPr lvl="1" indent="-171450">
              <a:buFont typeface="Arial" panose="020B0604020202020204" pitchFamily="34" charset="0"/>
              <a:buChar char="•"/>
            </a:pPr>
            <a:endParaRPr lang="en-US" sz="1400" dirty="0"/>
          </a:p>
          <a:p>
            <a:pPr marL="742950" lvl="2"/>
            <a:r>
              <a:rPr lang="en-US" sz="1400" dirty="0"/>
              <a:t>a bounding box that encompasses the entire source matrix</a:t>
            </a:r>
          </a:p>
          <a:p>
            <a:endParaRPr lang="en-US" sz="1400" dirty="0"/>
          </a:p>
          <a:p>
            <a:pPr lvl="1" indent="-171450">
              <a:buFont typeface="Arial" panose="020B0604020202020204" pitchFamily="34" charset="0"/>
              <a:buChar char="•"/>
            </a:pPr>
            <a:r>
              <a:rPr lang="en-US" sz="1400" b="1" dirty="0" err="1">
                <a:latin typeface="Courier New" panose="02070309020205020404" pitchFamily="49" charset="0"/>
                <a:cs typeface="Courier New" panose="02070309020205020404" pitchFamily="49" charset="0"/>
              </a:rPr>
              <a:t>shapefiles_toa</a:t>
            </a:r>
            <a:r>
              <a:rPr lang="en-US" sz="1400" b="1" dirty="0">
                <a:latin typeface="Courier New" panose="02070309020205020404" pitchFamily="49" charset="0"/>
                <a:cs typeface="Courier New" panose="02070309020205020404" pitchFamily="49" charset="0"/>
              </a:rPr>
              <a:t>\matrix_7129_src_locs.shp</a:t>
            </a:r>
          </a:p>
          <a:p>
            <a:pPr lvl="1" indent="-171450">
              <a:buFont typeface="Arial" panose="020B0604020202020204" pitchFamily="34" charset="0"/>
              <a:buChar char="•"/>
            </a:pPr>
            <a:endParaRPr lang="en-US" sz="1400" dirty="0"/>
          </a:p>
          <a:p>
            <a:pPr marL="742950" lvl="2"/>
            <a:r>
              <a:rPr lang="en-US" sz="1400" dirty="0"/>
              <a:t>a set of points – one for each source point in the source matrix defined for the matrix simulation that has been conducted</a:t>
            </a:r>
          </a:p>
        </p:txBody>
      </p:sp>
    </p:spTree>
    <p:extLst>
      <p:ext uri="{BB962C8B-B14F-4D97-AF65-F5344CB8AC3E}">
        <p14:creationId xmlns:p14="http://schemas.microsoft.com/office/powerpoint/2010/main" val="2168387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4" name="TextBox 3"/>
          <p:cNvSpPr txBox="1"/>
          <p:nvPr/>
        </p:nvSpPr>
        <p:spPr>
          <a:xfrm>
            <a:off x="192119" y="92117"/>
            <a:ext cx="3446431" cy="3662541"/>
          </a:xfrm>
          <a:prstGeom prst="rect">
            <a:avLst/>
          </a:prstGeom>
          <a:solidFill>
            <a:srgbClr val="FFFFCC"/>
          </a:solidFill>
          <a:ln w="38100">
            <a:solidFill>
              <a:srgbClr val="00B050"/>
            </a:solidFill>
          </a:ln>
        </p:spPr>
        <p:txBody>
          <a:bodyPr wrap="square" rtlCol="0">
            <a:spAutoFit/>
          </a:bodyPr>
          <a:lstStyle/>
          <a:p>
            <a:r>
              <a:rPr lang="en-US" b="1" dirty="0"/>
              <a:t>GIS Processing: </a:t>
            </a:r>
          </a:p>
          <a:p>
            <a:r>
              <a:rPr lang="en-US" b="1" dirty="0"/>
              <a:t>Aggregated Trajectories </a:t>
            </a:r>
          </a:p>
          <a:p>
            <a:endParaRPr lang="en-US" sz="1400" b="1" dirty="0"/>
          </a:p>
          <a:p>
            <a:r>
              <a:rPr lang="en-US" sz="1400" dirty="0"/>
              <a:t>A shapefile that contains all of the trajectories has been added: </a:t>
            </a:r>
          </a:p>
          <a:p>
            <a:endParaRPr lang="en-US" sz="1400" dirty="0"/>
          </a:p>
          <a:p>
            <a:pPr lvl="1" indent="-171450">
              <a:buFont typeface="Arial" panose="020B0604020202020204" pitchFamily="34" charset="0"/>
              <a:buChar char="•"/>
            </a:pPr>
            <a:r>
              <a:rPr lang="en-US" sz="1400" b="1" dirty="0" err="1">
                <a:latin typeface="Courier New" panose="02070309020205020404" pitchFamily="49" charset="0"/>
                <a:cs typeface="Courier New" panose="02070309020205020404" pitchFamily="49" charset="0"/>
              </a:rPr>
              <a:t>shapefiles_traj_aggregated</a:t>
            </a:r>
            <a:r>
              <a:rPr lang="en-US" sz="1400" b="1" dirty="0">
                <a:latin typeface="Courier New" panose="02070309020205020404" pitchFamily="49" charset="0"/>
                <a:cs typeface="Courier New" panose="02070309020205020404" pitchFamily="49" charset="0"/>
              </a:rPr>
              <a:t>\matrix_7129_all_trajs.shp</a:t>
            </a:r>
            <a:r>
              <a:rPr lang="en-US" sz="1400" dirty="0"/>
              <a:t> </a:t>
            </a:r>
          </a:p>
          <a:p>
            <a:pPr marL="742950" lvl="2"/>
            <a:endParaRPr lang="en-US" sz="1400" dirty="0"/>
          </a:p>
          <a:p>
            <a:pPr indent="-171450"/>
            <a:r>
              <a:rPr lang="en-US" sz="1400" dirty="0"/>
              <a:t>In this example, the trajectories segments have been colored using the </a:t>
            </a:r>
            <a:r>
              <a:rPr lang="en-US" sz="1400" dirty="0" err="1"/>
              <a:t>daynum</a:t>
            </a:r>
            <a:r>
              <a:rPr lang="en-US" sz="1400" dirty="0"/>
              <a:t> field to show the trajectories based on “day”</a:t>
            </a:r>
          </a:p>
          <a:p>
            <a:pPr indent="-171450"/>
            <a:endParaRPr lang="en-US" sz="1400" dirty="0"/>
          </a:p>
          <a:p>
            <a:pPr indent="-171450"/>
            <a:r>
              <a:rPr lang="en-US" sz="1400" dirty="0"/>
              <a:t>The next slide shows all of the fields available in the shapefile to select or classify the trajectories</a:t>
            </a:r>
          </a:p>
        </p:txBody>
      </p:sp>
    </p:spTree>
    <p:extLst>
      <p:ext uri="{BB962C8B-B14F-4D97-AF65-F5344CB8AC3E}">
        <p14:creationId xmlns:p14="http://schemas.microsoft.com/office/powerpoint/2010/main" val="1919730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51726" y="309127"/>
            <a:ext cx="6973273" cy="6239746"/>
          </a:xfrm>
          <a:prstGeom prst="rect">
            <a:avLst/>
          </a:prstGeom>
        </p:spPr>
      </p:pic>
      <p:sp>
        <p:nvSpPr>
          <p:cNvPr id="3" name="TextBox 2"/>
          <p:cNvSpPr txBox="1"/>
          <p:nvPr/>
        </p:nvSpPr>
        <p:spPr>
          <a:xfrm>
            <a:off x="301128" y="2185316"/>
            <a:ext cx="11589744" cy="4524315"/>
          </a:xfrm>
          <a:prstGeom prst="rect">
            <a:avLst/>
          </a:prstGeom>
          <a:solidFill>
            <a:srgbClr val="FFFFCC"/>
          </a:solidFill>
          <a:ln w="38100">
            <a:solidFill>
              <a:srgbClr val="00B050"/>
            </a:solidFill>
          </a:ln>
        </p:spPr>
        <p:txBody>
          <a:bodyPr wrap="square" rtlCol="0">
            <a:spAutoFit/>
          </a:bodyPr>
          <a:lstStyle/>
          <a:p>
            <a:pPr>
              <a:spcBef>
                <a:spcPts val="300"/>
              </a:spcBef>
              <a:spcAft>
                <a:spcPts val="300"/>
              </a:spcAft>
            </a:pPr>
            <a:r>
              <a:rPr lang="en-US" b="1" dirty="0"/>
              <a:t>GIS Processing: Aggregated Trajectories </a:t>
            </a:r>
          </a:p>
          <a:p>
            <a:pPr>
              <a:spcBef>
                <a:spcPts val="300"/>
              </a:spcBef>
              <a:spcAft>
                <a:spcPts val="300"/>
              </a:spcAft>
            </a:pPr>
            <a:r>
              <a:rPr lang="en-US" sz="1400" dirty="0"/>
              <a:t>Here are all of the attributes that are associated with  each trajectory in the aggregated trajectory shapefile: </a:t>
            </a:r>
          </a:p>
          <a:p>
            <a:pPr>
              <a:spcBef>
                <a:spcPts val="300"/>
              </a:spcBef>
              <a:spcAft>
                <a:spcPts val="300"/>
              </a:spcAft>
            </a:pPr>
            <a:r>
              <a:rPr lang="en-US" sz="1400" b="1" dirty="0"/>
              <a:t>TRAJNUM: </a:t>
            </a:r>
            <a:r>
              <a:rPr lang="en-US" sz="1400" dirty="0"/>
              <a:t>unique number for each trajectory for each day for each height – in this example, goes from 1 to 1125</a:t>
            </a:r>
          </a:p>
          <a:p>
            <a:pPr>
              <a:spcBef>
                <a:spcPts val="300"/>
              </a:spcBef>
              <a:spcAft>
                <a:spcPts val="300"/>
              </a:spcAft>
            </a:pPr>
            <a:r>
              <a:rPr lang="en-US" sz="1400" b="1" dirty="0"/>
              <a:t>YYYYMMDD: </a:t>
            </a:r>
            <a:r>
              <a:rPr lang="en-US" sz="1400" dirty="0"/>
              <a:t>date of the trajectory</a:t>
            </a:r>
          </a:p>
          <a:p>
            <a:pPr>
              <a:spcBef>
                <a:spcPts val="300"/>
              </a:spcBef>
              <a:spcAft>
                <a:spcPts val="300"/>
              </a:spcAft>
            </a:pPr>
            <a:r>
              <a:rPr lang="en-US" sz="1400" b="1" dirty="0"/>
              <a:t>TIME: </a:t>
            </a:r>
            <a:r>
              <a:rPr lang="en-US" sz="1400" dirty="0"/>
              <a:t>UTC start time of the trajectory</a:t>
            </a:r>
          </a:p>
          <a:p>
            <a:pPr>
              <a:spcBef>
                <a:spcPts val="300"/>
              </a:spcBef>
              <a:spcAft>
                <a:spcPts val="300"/>
              </a:spcAft>
            </a:pPr>
            <a:r>
              <a:rPr lang="en-US" sz="1400" b="1" dirty="0"/>
              <a:t>LEVEL: </a:t>
            </a:r>
            <a:r>
              <a:rPr lang="en-US" sz="1400" dirty="0"/>
              <a:t>starting height (m-</a:t>
            </a:r>
            <a:r>
              <a:rPr lang="en-US" sz="1400" dirty="0" err="1"/>
              <a:t>agl</a:t>
            </a:r>
            <a:r>
              <a:rPr lang="en-US" sz="1400" dirty="0"/>
              <a:t>) – in this example, starting heights of 500, 1000, and 1500 meters above ground level were used</a:t>
            </a:r>
          </a:p>
          <a:p>
            <a:pPr>
              <a:spcBef>
                <a:spcPts val="300"/>
              </a:spcBef>
              <a:spcAft>
                <a:spcPts val="300"/>
              </a:spcAft>
            </a:pPr>
            <a:r>
              <a:rPr lang="en-US" sz="1400" b="1" dirty="0"/>
              <a:t>DAYNUM: </a:t>
            </a:r>
            <a:r>
              <a:rPr lang="en-US" sz="1400" dirty="0"/>
              <a:t>day number – in this example, this goes from 1-15</a:t>
            </a:r>
          </a:p>
          <a:p>
            <a:pPr>
              <a:spcBef>
                <a:spcPts val="300"/>
              </a:spcBef>
              <a:spcAft>
                <a:spcPts val="300"/>
              </a:spcAft>
            </a:pPr>
            <a:r>
              <a:rPr lang="en-US" sz="1400" b="1" dirty="0"/>
              <a:t>SRCID: </a:t>
            </a:r>
            <a:r>
              <a:rPr lang="en-US" sz="1400" dirty="0"/>
              <a:t>a unique number for each source location and height combination. In this example, there are 25 source locations and 3 heights, and so, the SRCID numbers go from 1 to 75. If one wants to remove a trajectory from the display, e.g., because it is deemed an unlikely path, such as a path going out over the ocean, then one can simply remove that overall migration path (all 15 days) by removing that SRCID from the display. Or if desired, one can remove just part of that path by further considering DAYNUM in the selection / de-selection of items to display</a:t>
            </a:r>
          </a:p>
          <a:p>
            <a:pPr>
              <a:spcBef>
                <a:spcPts val="300"/>
              </a:spcBef>
              <a:spcAft>
                <a:spcPts val="300"/>
              </a:spcAft>
            </a:pPr>
            <a:r>
              <a:rPr lang="en-US" sz="1400" b="1" dirty="0"/>
              <a:t>TRAJID: </a:t>
            </a:r>
            <a:r>
              <a:rPr lang="en-US" sz="1400" dirty="0"/>
              <a:t>This is the same as TRAJNUM, and in this example, goes from 1 to 1125</a:t>
            </a:r>
          </a:p>
          <a:p>
            <a:pPr>
              <a:spcBef>
                <a:spcPts val="300"/>
              </a:spcBef>
              <a:spcAft>
                <a:spcPts val="300"/>
              </a:spcAft>
            </a:pPr>
            <a:r>
              <a:rPr lang="en-US" sz="1400" b="1" dirty="0"/>
              <a:t>SLON: </a:t>
            </a:r>
            <a:r>
              <a:rPr lang="en-US" sz="1400" dirty="0"/>
              <a:t>Starting longitude for the trajectory</a:t>
            </a:r>
          </a:p>
          <a:p>
            <a:pPr>
              <a:spcBef>
                <a:spcPts val="300"/>
              </a:spcBef>
              <a:spcAft>
                <a:spcPts val="300"/>
              </a:spcAft>
            </a:pPr>
            <a:r>
              <a:rPr lang="en-US" sz="1400" b="1" dirty="0"/>
              <a:t>SLAT</a:t>
            </a:r>
            <a:r>
              <a:rPr lang="en-US" sz="1400" dirty="0"/>
              <a:t>: Starting latitude for the trajectory</a:t>
            </a:r>
          </a:p>
          <a:p>
            <a:pPr>
              <a:spcBef>
                <a:spcPts val="300"/>
              </a:spcBef>
              <a:spcAft>
                <a:spcPts val="300"/>
              </a:spcAft>
            </a:pPr>
            <a:r>
              <a:rPr lang="en-US" sz="1400" b="1" dirty="0"/>
              <a:t>ELON</a:t>
            </a:r>
            <a:r>
              <a:rPr lang="en-US" sz="1400" dirty="0"/>
              <a:t>: Ending longitude for the trajectory</a:t>
            </a:r>
          </a:p>
          <a:p>
            <a:pPr>
              <a:spcBef>
                <a:spcPts val="300"/>
              </a:spcBef>
              <a:spcAft>
                <a:spcPts val="300"/>
              </a:spcAft>
            </a:pPr>
            <a:r>
              <a:rPr lang="en-US" sz="1400" b="1" dirty="0"/>
              <a:t>ELAT: </a:t>
            </a:r>
            <a:r>
              <a:rPr lang="en-US" sz="1400" dirty="0"/>
              <a:t>Ending latitude for the trajectory</a:t>
            </a:r>
          </a:p>
        </p:txBody>
      </p:sp>
    </p:spTree>
    <p:extLst>
      <p:ext uri="{BB962C8B-B14F-4D97-AF65-F5344CB8AC3E}">
        <p14:creationId xmlns:p14="http://schemas.microsoft.com/office/powerpoint/2010/main" val="2700271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7262" y="1723917"/>
            <a:ext cx="3620005" cy="4820323"/>
          </a:xfrm>
          <a:prstGeom prst="rect">
            <a:avLst/>
          </a:prstGeom>
        </p:spPr>
      </p:pic>
      <p:pic>
        <p:nvPicPr>
          <p:cNvPr id="3" name="Picture 2"/>
          <p:cNvPicPr>
            <a:picLocks noChangeAspect="1"/>
          </p:cNvPicPr>
          <p:nvPr/>
        </p:nvPicPr>
        <p:blipFill>
          <a:blip r:embed="rId3"/>
          <a:stretch>
            <a:fillRect/>
          </a:stretch>
        </p:blipFill>
        <p:spPr>
          <a:xfrm>
            <a:off x="4742493" y="299600"/>
            <a:ext cx="6982799" cy="6258798"/>
          </a:xfrm>
          <a:prstGeom prst="rect">
            <a:avLst/>
          </a:prstGeom>
        </p:spPr>
      </p:pic>
      <p:sp>
        <p:nvSpPr>
          <p:cNvPr id="4" name="TextBox 3"/>
          <p:cNvSpPr txBox="1"/>
          <p:nvPr/>
        </p:nvSpPr>
        <p:spPr>
          <a:xfrm>
            <a:off x="192119" y="180253"/>
            <a:ext cx="4280729" cy="1384995"/>
          </a:xfrm>
          <a:prstGeom prst="rect">
            <a:avLst/>
          </a:prstGeom>
          <a:solidFill>
            <a:srgbClr val="FFFFCC"/>
          </a:solidFill>
          <a:ln w="38100">
            <a:solidFill>
              <a:srgbClr val="00B050"/>
            </a:solidFill>
          </a:ln>
        </p:spPr>
        <p:txBody>
          <a:bodyPr wrap="square" rtlCol="0">
            <a:spAutoFit/>
          </a:bodyPr>
          <a:lstStyle/>
          <a:p>
            <a:r>
              <a:rPr lang="en-US" sz="1400" b="1" dirty="0"/>
              <a:t>GIS Processing: Selecting a specific SRCID (in ArcGIS) </a:t>
            </a:r>
          </a:p>
          <a:p>
            <a:endParaRPr lang="en-US" sz="1400" b="1" dirty="0"/>
          </a:p>
          <a:p>
            <a:r>
              <a:rPr lang="en-US" sz="1400" dirty="0"/>
              <a:t>Here is an example of selecting a specific SRCID – I.e., a specific starting location and height – in ArcGIS, a GIS application. There are 15 trajectory segments, one for each day, associated with this particular SRCID</a:t>
            </a:r>
          </a:p>
        </p:txBody>
      </p:sp>
      <p:sp>
        <p:nvSpPr>
          <p:cNvPr id="5" name="Right Arrow 4"/>
          <p:cNvSpPr/>
          <p:nvPr/>
        </p:nvSpPr>
        <p:spPr>
          <a:xfrm>
            <a:off x="3459296" y="3680178"/>
            <a:ext cx="1138259" cy="54728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692309" y="3117772"/>
            <a:ext cx="308472" cy="23025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9538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0818" y="321120"/>
            <a:ext cx="8869680" cy="5922201"/>
          </a:xfrm>
          <a:prstGeom prst="rect">
            <a:avLst/>
          </a:prstGeom>
          <a:ln>
            <a:solidFill>
              <a:schemeClr val="tx1"/>
            </a:solidFill>
          </a:ln>
        </p:spPr>
      </p:pic>
      <p:sp>
        <p:nvSpPr>
          <p:cNvPr id="3" name="TextBox 2"/>
          <p:cNvSpPr txBox="1"/>
          <p:nvPr/>
        </p:nvSpPr>
        <p:spPr>
          <a:xfrm>
            <a:off x="181103" y="167550"/>
            <a:ext cx="1372276" cy="4401205"/>
          </a:xfrm>
          <a:prstGeom prst="rect">
            <a:avLst/>
          </a:prstGeom>
          <a:solidFill>
            <a:srgbClr val="FFFFCC"/>
          </a:solidFill>
          <a:ln w="38100">
            <a:solidFill>
              <a:srgbClr val="FF0000"/>
            </a:solidFill>
          </a:ln>
        </p:spPr>
        <p:txBody>
          <a:bodyPr wrap="square" rtlCol="0">
            <a:spAutoFit/>
          </a:bodyPr>
          <a:lstStyle/>
          <a:p>
            <a:r>
              <a:rPr lang="en-US" sz="1400" b="1" dirty="0"/>
              <a:t>GIS Processing: Selecting a specific SRCID (in ArcGIS) </a:t>
            </a:r>
          </a:p>
          <a:p>
            <a:endParaRPr lang="en-US" sz="1400" b="1" dirty="0"/>
          </a:p>
          <a:p>
            <a:r>
              <a:rPr lang="en-US" sz="1400" dirty="0"/>
              <a:t>Here is an example of selecting a specific SRCID – I.e., a specific starting location and height – in ArcGIS, a GIS application. In this slide, you can see the entire selected trajectory outlined in light blue</a:t>
            </a:r>
          </a:p>
        </p:txBody>
      </p:sp>
      <p:sp>
        <p:nvSpPr>
          <p:cNvPr id="5" name="Freeform 4"/>
          <p:cNvSpPr/>
          <p:nvPr/>
        </p:nvSpPr>
        <p:spPr>
          <a:xfrm>
            <a:off x="980501" y="4594034"/>
            <a:ext cx="7832993" cy="925417"/>
          </a:xfrm>
          <a:custGeom>
            <a:avLst/>
            <a:gdLst>
              <a:gd name="connsiteX0" fmla="*/ 0 w 7832993"/>
              <a:gd name="connsiteY0" fmla="*/ 0 h 925417"/>
              <a:gd name="connsiteX1" fmla="*/ 826265 w 7832993"/>
              <a:gd name="connsiteY1" fmla="*/ 925417 h 925417"/>
              <a:gd name="connsiteX2" fmla="*/ 7513504 w 7832993"/>
              <a:gd name="connsiteY2" fmla="*/ 870332 h 925417"/>
              <a:gd name="connsiteX3" fmla="*/ 7832993 w 7832993"/>
              <a:gd name="connsiteY3" fmla="*/ 473725 h 925417"/>
              <a:gd name="connsiteX4" fmla="*/ 7832993 w 7832993"/>
              <a:gd name="connsiteY4" fmla="*/ 473725 h 92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2993" h="925417">
                <a:moveTo>
                  <a:pt x="0" y="0"/>
                </a:moveTo>
                <a:lnTo>
                  <a:pt x="826265" y="925417"/>
                </a:lnTo>
                <a:lnTo>
                  <a:pt x="7513504" y="870332"/>
                </a:lnTo>
                <a:lnTo>
                  <a:pt x="7832993" y="473725"/>
                </a:lnTo>
                <a:lnTo>
                  <a:pt x="7832993" y="473725"/>
                </a:lnTo>
              </a:path>
            </a:pathLst>
          </a:custGeom>
          <a:noFill/>
          <a:ln w="38100">
            <a:solidFill>
              <a:srgbClr val="FF0000"/>
            </a:solidFill>
            <a:prstDash val="sysDash"/>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222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6371" y="591730"/>
            <a:ext cx="8869680" cy="5918603"/>
          </a:xfrm>
          <a:prstGeom prst="rect">
            <a:avLst/>
          </a:prstGeom>
        </p:spPr>
      </p:pic>
      <p:sp>
        <p:nvSpPr>
          <p:cNvPr id="3" name="TextBox 2"/>
          <p:cNvSpPr txBox="1"/>
          <p:nvPr/>
        </p:nvSpPr>
        <p:spPr>
          <a:xfrm>
            <a:off x="181102" y="167550"/>
            <a:ext cx="1901085" cy="3970318"/>
          </a:xfrm>
          <a:prstGeom prst="rect">
            <a:avLst/>
          </a:prstGeom>
          <a:solidFill>
            <a:srgbClr val="FFFFCC"/>
          </a:solidFill>
          <a:ln w="38100">
            <a:solidFill>
              <a:srgbClr val="FF0000"/>
            </a:solidFill>
          </a:ln>
        </p:spPr>
        <p:txBody>
          <a:bodyPr wrap="square" rtlCol="0">
            <a:spAutoFit/>
          </a:bodyPr>
          <a:lstStyle/>
          <a:p>
            <a:r>
              <a:rPr lang="en-US" sz="1400" b="1" dirty="0"/>
              <a:t>GIS Processing: Selecting a specific SRCID (in ArcGIS) </a:t>
            </a:r>
          </a:p>
          <a:p>
            <a:endParaRPr lang="en-US" sz="1400" b="1" dirty="0"/>
          </a:p>
          <a:p>
            <a:r>
              <a:rPr lang="en-US" sz="1400" dirty="0"/>
              <a:t>Here we have inverted the selection, to select all trajectories other than SRCID = 15. This is an example of what one might do to “remove” a given trajectory from the display, i.e., selecting all trajectories other than that one, and saving the resulting collection to a new shapefile.</a:t>
            </a:r>
          </a:p>
        </p:txBody>
      </p:sp>
    </p:spTree>
    <p:extLst>
      <p:ext uri="{BB962C8B-B14F-4D97-AF65-F5344CB8AC3E}">
        <p14:creationId xmlns:p14="http://schemas.microsoft.com/office/powerpoint/2010/main" val="2569921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93000">
              <a:schemeClr val="tx1"/>
            </a:gs>
            <a:gs pos="100000">
              <a:srgbClr val="83DCEC"/>
            </a:gs>
          </a:gsLst>
          <a:lin ang="5400000" scaled="0"/>
          <a:tileRect/>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E18108B-1610-417F-B79A-142172F6FC2B}"/>
              </a:ext>
            </a:extLst>
          </p:cNvPr>
          <p:cNvSpPr txBox="1"/>
          <p:nvPr/>
        </p:nvSpPr>
        <p:spPr>
          <a:xfrm>
            <a:off x="11677153" y="6488668"/>
            <a:ext cx="4671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627A0A-1410-419A-9869-8FC0A92A83B7}"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9C592386-5476-446F-8D98-2BA85590A2A3}"/>
              </a:ext>
            </a:extLst>
          </p:cNvPr>
          <p:cNvSpPr txBox="1"/>
          <p:nvPr/>
        </p:nvSpPr>
        <p:spPr>
          <a:xfrm>
            <a:off x="115544" y="1366629"/>
            <a:ext cx="7724093" cy="47346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80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dirty="0">
                <a:ln>
                  <a:noFill/>
                </a:ln>
                <a:solidFill>
                  <a:srgbClr val="DBF5F9">
                    <a:lumMod val="10000"/>
                  </a:srgbClr>
                </a:solidFill>
                <a:effectLst/>
                <a:highlight>
                  <a:srgbClr val="FFFF00"/>
                </a:highlight>
                <a:uLnTx/>
                <a:uFillTx/>
                <a:latin typeface="Calibri"/>
                <a:ea typeface="+mn-ea"/>
                <a:cs typeface="+mn-cs"/>
              </a:rPr>
              <a:t>HYSPLIT used, but daily takeoffs &amp; landings difficult to implement</a:t>
            </a:r>
          </a:p>
          <a:p>
            <a:pPr marL="800100" marR="0" lvl="1" indent="-342900" algn="l" defTabSz="914400" rtl="0" eaLnBrk="1" fontAlgn="auto" latinLnBrk="0" hangingPunct="1">
              <a:lnSpc>
                <a:spcPct val="100000"/>
              </a:lnSpc>
              <a:spcBef>
                <a:spcPts val="500"/>
              </a:spcBef>
              <a:spcAft>
                <a:spcPts val="0"/>
              </a:spcAft>
              <a:buClrTx/>
              <a:buSzPct val="75000"/>
              <a:buFont typeface="Wingdings" panose="05000000000000000000" pitchFamily="2" charset="2"/>
              <a:buChar char="Ø"/>
              <a:tabLst/>
              <a:defRPr/>
            </a:pPr>
            <a:r>
              <a:rPr kumimoji="0" lang="en-US" sz="1800" b="0" i="0" u="none" strike="noStrike" kern="1200" cap="none" spc="0" normalizeH="0" baseline="0" noProof="0" dirty="0">
                <a:ln>
                  <a:noFill/>
                </a:ln>
                <a:solidFill>
                  <a:srgbClr val="DBF5F9">
                    <a:lumMod val="10000"/>
                  </a:srgbClr>
                </a:solidFill>
                <a:effectLst/>
                <a:uLnTx/>
                <a:uFillTx/>
                <a:latin typeface="Calibri"/>
                <a:ea typeface="+mn-ea"/>
                <a:cs typeface="+mn-cs"/>
              </a:rPr>
              <a:t>New locust</a:t>
            </a:r>
            <a:r>
              <a:rPr kumimoji="0" lang="en-US" sz="1800" b="0" i="0" u="none" strike="noStrike" kern="1200" cap="none" spc="0" normalizeH="0" noProof="0" dirty="0">
                <a:ln>
                  <a:noFill/>
                </a:ln>
                <a:solidFill>
                  <a:srgbClr val="DBF5F9">
                    <a:lumMod val="10000"/>
                  </a:srgbClr>
                </a:solidFill>
                <a:effectLst/>
                <a:uLnTx/>
                <a:uFillTx/>
                <a:latin typeface="Calibri"/>
                <a:ea typeface="+mn-ea"/>
                <a:cs typeface="+mn-cs"/>
              </a:rPr>
              <a:t> </a:t>
            </a:r>
            <a:r>
              <a:rPr kumimoji="0" lang="en-US" sz="1800" b="0" i="0" u="none" strike="noStrike" kern="1200" cap="none" spc="0" normalizeH="0" baseline="0" noProof="0" dirty="0">
                <a:ln>
                  <a:noFill/>
                </a:ln>
                <a:solidFill>
                  <a:srgbClr val="DBF5F9">
                    <a:lumMod val="10000"/>
                  </a:srgbClr>
                </a:solidFill>
                <a:effectLst/>
                <a:uLnTx/>
                <a:uFillTx/>
                <a:latin typeface="Calibri"/>
                <a:ea typeface="+mn-ea"/>
                <a:cs typeface="+mn-cs"/>
              </a:rPr>
              <a:t>functionality stops trajectory each day; starts next day</a:t>
            </a:r>
          </a:p>
          <a:p>
            <a:pPr marL="800100" marR="0" lvl="1" indent="-342900" algn="l" defTabSz="914400" rtl="0" eaLnBrk="1" fontAlgn="auto" latinLnBrk="0" hangingPunct="1">
              <a:lnSpc>
                <a:spcPct val="100000"/>
              </a:lnSpc>
              <a:spcBef>
                <a:spcPts val="500"/>
              </a:spcBef>
              <a:spcAft>
                <a:spcPts val="0"/>
              </a:spcAft>
              <a:buClrTx/>
              <a:buSzPct val="75000"/>
              <a:buFont typeface="Wingdings" panose="05000000000000000000" pitchFamily="2" charset="2"/>
              <a:buChar char="Ø"/>
              <a:tabLst/>
              <a:defRPr/>
            </a:pPr>
            <a:r>
              <a:rPr kumimoji="0" lang="en-US" sz="1800" b="0" i="0" u="none" strike="noStrike" kern="1200" cap="none" spc="0" normalizeH="0" baseline="0" noProof="0" dirty="0">
                <a:ln>
                  <a:noFill/>
                </a:ln>
                <a:solidFill>
                  <a:srgbClr val="DBF5F9">
                    <a:lumMod val="10000"/>
                  </a:srgbClr>
                </a:solidFill>
                <a:effectLst/>
                <a:uLnTx/>
                <a:uFillTx/>
                <a:latin typeface="Calibri"/>
                <a:ea typeface="+mn-ea"/>
                <a:cs typeface="+mn-cs"/>
              </a:rPr>
              <a:t>web application –&gt; users not required to download met data</a:t>
            </a:r>
          </a:p>
          <a:p>
            <a:pPr marL="342900" marR="0" lvl="0" indent="-342900" algn="l" defTabSz="914400" rtl="0" eaLnBrk="1" fontAlgn="auto" latinLnBrk="0" hangingPunct="1">
              <a:lnSpc>
                <a:spcPct val="100000"/>
              </a:lnSpc>
              <a:spcBef>
                <a:spcPts val="180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dirty="0">
                <a:ln>
                  <a:noFill/>
                </a:ln>
                <a:solidFill>
                  <a:srgbClr val="DBF5F9">
                    <a:lumMod val="10000"/>
                  </a:srgbClr>
                </a:solidFill>
                <a:effectLst/>
                <a:highlight>
                  <a:srgbClr val="FFFF00"/>
                </a:highlight>
                <a:uLnTx/>
                <a:uFillTx/>
                <a:latin typeface="Calibri"/>
                <a:ea typeface="+mn-ea"/>
                <a:cs typeface="+mn-cs"/>
              </a:rPr>
              <a:t>Modes:</a:t>
            </a:r>
            <a:r>
              <a:rPr kumimoji="0" lang="en-US" sz="2000" b="0" i="0" u="none" strike="noStrike" kern="1200" cap="none" spc="0" normalizeH="0" baseline="0" noProof="0" dirty="0">
                <a:ln>
                  <a:noFill/>
                </a:ln>
                <a:solidFill>
                  <a:srgbClr val="DBF5F9">
                    <a:lumMod val="10000"/>
                  </a:srgbClr>
                </a:solidFill>
                <a:effectLst/>
                <a:uLnTx/>
                <a:uFillTx/>
                <a:latin typeface="Calibri"/>
                <a:ea typeface="+mn-ea"/>
                <a:cs typeface="+mn-cs"/>
              </a:rPr>
              <a:t> </a:t>
            </a:r>
            <a:r>
              <a:rPr kumimoji="0" lang="en-US" sz="1800" b="0" i="0" u="none" strike="noStrike" kern="1200" cap="none" spc="0" normalizeH="0" baseline="0" noProof="0" dirty="0">
                <a:ln>
                  <a:noFill/>
                </a:ln>
                <a:solidFill>
                  <a:srgbClr val="DBF5F9">
                    <a:lumMod val="10000"/>
                  </a:srgbClr>
                </a:solidFill>
                <a:effectLst/>
                <a:uLnTx/>
                <a:uFillTx/>
                <a:latin typeface="Calibri"/>
                <a:ea typeface="+mn-ea"/>
                <a:cs typeface="+mn-cs"/>
              </a:rPr>
              <a:t>single swarm </a:t>
            </a:r>
            <a:r>
              <a:rPr kumimoji="0" lang="en-US" sz="1800" b="0" i="0" u="none" strike="noStrike" kern="1200" cap="none" spc="0" normalizeH="0" baseline="0" noProof="0" dirty="0">
                <a:ln>
                  <a:noFill/>
                </a:ln>
                <a:solidFill>
                  <a:srgbClr val="DBF5F9">
                    <a:lumMod val="10000"/>
                  </a:srgbClr>
                </a:solidFill>
                <a:effectLst/>
                <a:uLnTx/>
                <a:uFillTx/>
                <a:latin typeface="Calibri"/>
                <a:ea typeface="+mn-ea"/>
                <a:cs typeface="+mn-cs"/>
                <a:sym typeface="Wingdings" panose="05000000000000000000" pitchFamily="2" charset="2"/>
              </a:rPr>
              <a:t> batch  matrix  API</a:t>
            </a:r>
            <a:endParaRPr kumimoji="0" lang="en-US" sz="1800" b="0" i="0" u="none" strike="noStrike" kern="1200" cap="none" spc="0" normalizeH="0" baseline="0" noProof="0" dirty="0">
              <a:ln>
                <a:noFill/>
              </a:ln>
              <a:solidFill>
                <a:srgbClr val="DBF5F9">
                  <a:lumMod val="10000"/>
                </a:srgbClr>
              </a:solidFill>
              <a:effectLst/>
              <a:uLnTx/>
              <a:uFillTx/>
              <a:latin typeface="Calibri"/>
              <a:ea typeface="+mn-ea"/>
              <a:cs typeface="+mn-cs"/>
            </a:endParaRPr>
          </a:p>
          <a:p>
            <a:pPr marL="342900" marR="0" lvl="0" indent="-342900" algn="l" defTabSz="914400" rtl="0" eaLnBrk="1" fontAlgn="auto" latinLnBrk="0" hangingPunct="1">
              <a:lnSpc>
                <a:spcPct val="100000"/>
              </a:lnSpc>
              <a:spcBef>
                <a:spcPts val="180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dirty="0">
                <a:ln>
                  <a:noFill/>
                </a:ln>
                <a:solidFill>
                  <a:srgbClr val="DBF5F9">
                    <a:lumMod val="10000"/>
                  </a:srgbClr>
                </a:solidFill>
                <a:effectLst/>
                <a:highlight>
                  <a:srgbClr val="FFFF00"/>
                </a:highlight>
                <a:uLnTx/>
                <a:uFillTx/>
                <a:latin typeface="Calibri"/>
                <a:ea typeface="+mn-ea"/>
                <a:cs typeface="+mn-cs"/>
              </a:rPr>
              <a:t>User Inputs:</a:t>
            </a:r>
            <a:r>
              <a:rPr kumimoji="0" lang="en-US" sz="2000" b="0" i="0" u="none" strike="noStrike" kern="1200" cap="none" spc="0" normalizeH="0" baseline="0" noProof="0" dirty="0">
                <a:ln>
                  <a:noFill/>
                </a:ln>
                <a:solidFill>
                  <a:srgbClr val="DBF5F9">
                    <a:lumMod val="10000"/>
                  </a:srgbClr>
                </a:solidFill>
                <a:effectLst/>
                <a:uLnTx/>
                <a:uFillTx/>
                <a:latin typeface="Calibri"/>
                <a:ea typeface="+mn-ea"/>
                <a:cs typeface="+mn-cs"/>
              </a:rPr>
              <a:t>  </a:t>
            </a:r>
            <a:r>
              <a:rPr kumimoji="0" lang="en-US" sz="1800" b="0" i="0" u="none" strike="noStrike" kern="1200" cap="none" spc="0" normalizeH="0" baseline="0" noProof="0" dirty="0">
                <a:ln>
                  <a:noFill/>
                </a:ln>
                <a:solidFill>
                  <a:srgbClr val="DBF5F9">
                    <a:lumMod val="10000"/>
                  </a:srgbClr>
                </a:solidFill>
                <a:effectLst/>
                <a:uLnTx/>
                <a:uFillTx/>
                <a:latin typeface="Calibri"/>
                <a:ea typeface="+mn-ea"/>
                <a:cs typeface="+mn-cs"/>
              </a:rPr>
              <a:t>start location and time; met data; number of days; flying height(s); graphics options; output options</a:t>
            </a:r>
          </a:p>
          <a:p>
            <a:pPr marL="342900" marR="0" lvl="0" indent="-342900" algn="l" defTabSz="914400" rtl="0" eaLnBrk="1" fontAlgn="auto" latinLnBrk="0" hangingPunct="1">
              <a:lnSpc>
                <a:spcPct val="100000"/>
              </a:lnSpc>
              <a:spcBef>
                <a:spcPts val="180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dirty="0">
                <a:ln>
                  <a:noFill/>
                </a:ln>
                <a:solidFill>
                  <a:srgbClr val="DBF5F9">
                    <a:lumMod val="10000"/>
                  </a:srgbClr>
                </a:solidFill>
                <a:effectLst/>
                <a:highlight>
                  <a:srgbClr val="FFFF00"/>
                </a:highlight>
                <a:uLnTx/>
                <a:uFillTx/>
                <a:latin typeface="Calibri"/>
                <a:ea typeface="+mn-ea"/>
                <a:cs typeface="+mn-cs"/>
              </a:rPr>
              <a:t>Outputs:</a:t>
            </a:r>
            <a:r>
              <a:rPr kumimoji="0" lang="en-US" sz="2000" b="0" i="0" u="none" strike="noStrike" kern="1200" cap="none" spc="0" normalizeH="0" baseline="0" noProof="0" dirty="0">
                <a:ln>
                  <a:noFill/>
                </a:ln>
                <a:solidFill>
                  <a:srgbClr val="DBF5F9">
                    <a:lumMod val="10000"/>
                  </a:srgbClr>
                </a:solidFill>
                <a:effectLst/>
                <a:uLnTx/>
                <a:uFillTx/>
                <a:latin typeface="Calibri"/>
                <a:ea typeface="+mn-ea"/>
                <a:cs typeface="+mn-cs"/>
              </a:rPr>
              <a:t> </a:t>
            </a:r>
            <a:r>
              <a:rPr kumimoji="0" lang="en-US" sz="1800" b="0" i="0" u="none" strike="noStrike" kern="1200" cap="none" spc="0" normalizeH="0" baseline="0" noProof="0" dirty="0">
                <a:ln>
                  <a:noFill/>
                </a:ln>
                <a:solidFill>
                  <a:srgbClr val="DBF5F9">
                    <a:lumMod val="10000"/>
                  </a:srgbClr>
                </a:solidFill>
                <a:effectLst/>
                <a:uLnTx/>
                <a:uFillTx/>
                <a:latin typeface="Calibri"/>
                <a:ea typeface="+mn-ea"/>
                <a:cs typeface="+mn-cs"/>
              </a:rPr>
              <a:t>trajectory endpoints, graphics, shapefiles, HYSPLIT files</a:t>
            </a:r>
          </a:p>
          <a:p>
            <a:pPr marL="342900" marR="0" lvl="0" indent="-342900" algn="l" defTabSz="914400" rtl="0" eaLnBrk="1" fontAlgn="auto" latinLnBrk="0" hangingPunct="1">
              <a:lnSpc>
                <a:spcPct val="100000"/>
              </a:lnSpc>
              <a:spcBef>
                <a:spcPts val="180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dirty="0">
                <a:ln>
                  <a:noFill/>
                </a:ln>
                <a:solidFill>
                  <a:srgbClr val="DBF5F9">
                    <a:lumMod val="10000"/>
                  </a:srgbClr>
                </a:solidFill>
                <a:effectLst/>
                <a:highlight>
                  <a:srgbClr val="FFFF00"/>
                </a:highlight>
                <a:uLnTx/>
                <a:uFillTx/>
                <a:latin typeface="Calibri"/>
                <a:ea typeface="+mn-ea"/>
                <a:cs typeface="+mn-cs"/>
              </a:rPr>
              <a:t>Primary Partner:</a:t>
            </a:r>
            <a:r>
              <a:rPr kumimoji="0" lang="en-US" sz="2000" b="0" i="0" u="none" strike="noStrike" kern="1200" cap="none" spc="0" normalizeH="0" baseline="0" noProof="0" dirty="0">
                <a:ln>
                  <a:noFill/>
                </a:ln>
                <a:solidFill>
                  <a:srgbClr val="DBF5F9">
                    <a:lumMod val="10000"/>
                  </a:srgbClr>
                </a:solidFill>
                <a:effectLst/>
                <a:uLnTx/>
                <a:uFillTx/>
                <a:latin typeface="Calibri"/>
                <a:ea typeface="+mn-ea"/>
                <a:cs typeface="+mn-cs"/>
              </a:rPr>
              <a:t> </a:t>
            </a:r>
          </a:p>
          <a:p>
            <a:pPr marL="800100" marR="0" lvl="1" indent="-342900" algn="l" defTabSz="914400" rtl="0" eaLnBrk="1" fontAlgn="auto" latinLnBrk="0" hangingPunct="1">
              <a:lnSpc>
                <a:spcPct val="100000"/>
              </a:lnSpc>
              <a:spcBef>
                <a:spcPts val="500"/>
              </a:spcBef>
              <a:spcAft>
                <a:spcPts val="0"/>
              </a:spcAft>
              <a:buClrTx/>
              <a:buSzPct val="75000"/>
              <a:buFont typeface="Wingdings" panose="05000000000000000000" pitchFamily="2" charset="2"/>
              <a:buChar char="Ø"/>
              <a:tabLst/>
              <a:defRPr/>
            </a:pPr>
            <a:r>
              <a:rPr kumimoji="0" lang="en-US" sz="1800" b="0" i="0" u="none" strike="noStrike" kern="1200" cap="none" spc="0" normalizeH="0" baseline="0" noProof="0" dirty="0">
                <a:ln>
                  <a:noFill/>
                </a:ln>
                <a:solidFill>
                  <a:srgbClr val="DBF5F9">
                    <a:lumMod val="10000"/>
                  </a:srgbClr>
                </a:solidFill>
                <a:effectLst/>
                <a:uLnTx/>
                <a:uFillTx/>
                <a:latin typeface="Calibri"/>
                <a:ea typeface="+mn-ea"/>
                <a:cs typeface="+mn-cs"/>
              </a:rPr>
              <a:t>UN FAO’s Chief Locust Forecaster Keith </a:t>
            </a:r>
            <a:r>
              <a:rPr kumimoji="0" lang="en-US" sz="1800" b="0" i="0" u="none" strike="noStrike" kern="1200" cap="none" spc="0" normalizeH="0" baseline="0" noProof="0" dirty="0" err="1">
                <a:ln>
                  <a:noFill/>
                </a:ln>
                <a:solidFill>
                  <a:srgbClr val="DBF5F9">
                    <a:lumMod val="10000"/>
                  </a:srgbClr>
                </a:solidFill>
                <a:effectLst/>
                <a:uLnTx/>
                <a:uFillTx/>
                <a:latin typeface="Calibri"/>
                <a:ea typeface="+mn-ea"/>
                <a:cs typeface="+mn-cs"/>
              </a:rPr>
              <a:t>Cressman</a:t>
            </a:r>
            <a:r>
              <a:rPr kumimoji="0" lang="en-US" sz="1800" b="0" i="0" u="none" strike="noStrike" kern="1200" cap="none" spc="0" normalizeH="0" baseline="0" noProof="0" dirty="0">
                <a:ln>
                  <a:noFill/>
                </a:ln>
                <a:solidFill>
                  <a:srgbClr val="DBF5F9">
                    <a:lumMod val="10000"/>
                  </a:srgbClr>
                </a:solidFill>
                <a:effectLst/>
                <a:uLnTx/>
                <a:uFillTx/>
                <a:latin typeface="Calibri"/>
                <a:ea typeface="+mn-ea"/>
                <a:cs typeface="+mn-cs"/>
              </a:rPr>
              <a:t> and his team</a:t>
            </a:r>
          </a:p>
          <a:p>
            <a:pPr marL="800100" marR="0" lvl="1" indent="-342900" algn="l" defTabSz="914400" rtl="0" eaLnBrk="1" fontAlgn="auto" latinLnBrk="0" hangingPunct="1">
              <a:lnSpc>
                <a:spcPct val="100000"/>
              </a:lnSpc>
              <a:spcBef>
                <a:spcPts val="500"/>
              </a:spcBef>
              <a:spcAft>
                <a:spcPts val="0"/>
              </a:spcAft>
              <a:buClrTx/>
              <a:buSzPct val="75000"/>
              <a:buFont typeface="Wingdings" panose="05000000000000000000" pitchFamily="2" charset="2"/>
              <a:buChar char="Ø"/>
              <a:tabLst/>
              <a:defRPr/>
            </a:pPr>
            <a:r>
              <a:rPr kumimoji="0" lang="en-US" sz="1800" b="0" i="0" u="none" strike="noStrike" kern="1200" cap="none" spc="0" normalizeH="0" baseline="0" noProof="0" dirty="0">
                <a:ln>
                  <a:noFill/>
                </a:ln>
                <a:solidFill>
                  <a:srgbClr val="DBF5F9">
                    <a:lumMod val="10000"/>
                  </a:srgbClr>
                </a:solidFill>
                <a:effectLst/>
                <a:uLnTx/>
                <a:uFillTx/>
                <a:latin typeface="Calibri"/>
                <a:ea typeface="+mn-ea"/>
                <a:cs typeface="+mn-cs"/>
              </a:rPr>
              <a:t>his knowledge of locust behavior has been critical</a:t>
            </a:r>
          </a:p>
          <a:p>
            <a:pPr marL="342900" marR="0" lvl="0" indent="-342900" algn="l" defTabSz="914400" rtl="0" eaLnBrk="1" fontAlgn="auto" latinLnBrk="0" hangingPunct="1">
              <a:lnSpc>
                <a:spcPct val="100000"/>
              </a:lnSpc>
              <a:spcBef>
                <a:spcPts val="180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dirty="0">
                <a:ln>
                  <a:noFill/>
                </a:ln>
                <a:solidFill>
                  <a:srgbClr val="DBF5F9">
                    <a:lumMod val="10000"/>
                  </a:srgbClr>
                </a:solidFill>
                <a:effectLst/>
                <a:highlight>
                  <a:srgbClr val="FFFF00"/>
                </a:highlight>
                <a:uLnTx/>
                <a:uFillTx/>
                <a:latin typeface="Calibri"/>
                <a:ea typeface="+mn-ea"/>
                <a:cs typeface="+mn-cs"/>
              </a:rPr>
              <a:t>Other partners:</a:t>
            </a:r>
            <a:r>
              <a:rPr kumimoji="0" lang="en-US" sz="2000" b="0" i="1" u="none" strike="noStrike" kern="1200" cap="none" spc="0" normalizeH="0" baseline="0" noProof="0" dirty="0">
                <a:ln>
                  <a:noFill/>
                </a:ln>
                <a:solidFill>
                  <a:srgbClr val="DBF5F9">
                    <a:lumMod val="10000"/>
                  </a:srgbClr>
                </a:solidFill>
                <a:effectLst/>
                <a:uLnTx/>
                <a:uFillTx/>
                <a:latin typeface="Calibri"/>
                <a:ea typeface="+mn-ea"/>
                <a:cs typeface="+mn-cs"/>
              </a:rPr>
              <a:t> </a:t>
            </a:r>
            <a:r>
              <a:rPr kumimoji="0" lang="en-US" sz="1800" b="0" i="0" u="none" strike="noStrike" kern="1200" cap="none" spc="0" normalizeH="0" baseline="0" noProof="0" dirty="0">
                <a:ln>
                  <a:noFill/>
                </a:ln>
                <a:solidFill>
                  <a:srgbClr val="DBF5F9">
                    <a:lumMod val="10000"/>
                  </a:srgbClr>
                </a:solidFill>
                <a:effectLst/>
                <a:uLnTx/>
                <a:uFillTx/>
                <a:latin typeface="Calibri"/>
                <a:ea typeface="+mn-ea"/>
                <a:cs typeface="+mn-cs"/>
              </a:rPr>
              <a:t>e.g., Plant Village (Penn State University)</a:t>
            </a:r>
          </a:p>
        </p:txBody>
      </p:sp>
      <p:sp>
        <p:nvSpPr>
          <p:cNvPr id="12" name="Google Shape;106;p13">
            <a:extLst>
              <a:ext uri="{FF2B5EF4-FFF2-40B4-BE49-F238E27FC236}">
                <a16:creationId xmlns:a16="http://schemas.microsoft.com/office/drawing/2014/main" id="{4BD3A69B-ED3E-4296-B05C-1508DA816E51}"/>
              </a:ext>
            </a:extLst>
          </p:cNvPr>
          <p:cNvSpPr txBox="1"/>
          <p:nvPr/>
        </p:nvSpPr>
        <p:spPr>
          <a:xfrm>
            <a:off x="1258959" y="428973"/>
            <a:ext cx="9700587" cy="794804"/>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br>
              <a:rPr kumimoji="0" lang="en-US" sz="40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br>
            <a:br>
              <a:rPr kumimoji="0" lang="en-US" sz="40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br>
            <a:br>
              <a:rPr kumimoji="0" lang="en-US" sz="40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br>
            <a:r>
              <a:rPr kumimoji="0" lang="en-US" sz="40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t>Locust Migration Tool: </a:t>
            </a:r>
            <a:r>
              <a:rPr kumimoji="0" lang="en-US" sz="4000" b="1" i="1"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t>Summary</a:t>
            </a:r>
            <a:endParaRPr kumimoji="0" sz="4000" b="1" i="1"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endParaRPr>
          </a:p>
        </p:txBody>
      </p:sp>
      <p:pic>
        <p:nvPicPr>
          <p:cNvPr id="13" name="Picture 2">
            <a:extLst>
              <a:ext uri="{FF2B5EF4-FFF2-40B4-BE49-F238E27FC236}">
                <a16:creationId xmlns:a16="http://schemas.microsoft.com/office/drawing/2014/main" id="{B6A9FAA3-6BAF-40BA-8935-B56E9969A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9637" y="2216425"/>
            <a:ext cx="4071072" cy="38978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8991" y="6114260"/>
            <a:ext cx="3362139" cy="369332"/>
          </a:xfrm>
          <a:prstGeom prst="rect">
            <a:avLst/>
          </a:prstGeom>
          <a:noFill/>
        </p:spPr>
        <p:txBody>
          <a:bodyPr wrap="none" rtlCol="0">
            <a:spAutoFit/>
          </a:bodyPr>
          <a:lstStyle/>
          <a:p>
            <a:r>
              <a:rPr lang="en-US" dirty="0">
                <a:solidFill>
                  <a:schemeClr val="bg1"/>
                </a:solidFill>
              </a:rPr>
              <a:t>From Keith </a:t>
            </a:r>
            <a:r>
              <a:rPr lang="en-US" dirty="0" err="1">
                <a:solidFill>
                  <a:schemeClr val="bg1"/>
                </a:solidFill>
              </a:rPr>
              <a:t>Cressman</a:t>
            </a:r>
            <a:r>
              <a:rPr lang="en-US" dirty="0">
                <a:solidFill>
                  <a:schemeClr val="bg1"/>
                </a:solidFill>
              </a:rPr>
              <a:t>, UN FAO </a:t>
            </a:r>
          </a:p>
        </p:txBody>
      </p:sp>
    </p:spTree>
    <p:extLst>
      <p:ext uri="{BB962C8B-B14F-4D97-AF65-F5344CB8AC3E}">
        <p14:creationId xmlns:p14="http://schemas.microsoft.com/office/powerpoint/2010/main" val="3892882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TextBox 2"/>
          <p:cNvSpPr txBox="1"/>
          <p:nvPr/>
        </p:nvSpPr>
        <p:spPr>
          <a:xfrm>
            <a:off x="181102" y="167550"/>
            <a:ext cx="1901085" cy="1815882"/>
          </a:xfrm>
          <a:prstGeom prst="rect">
            <a:avLst/>
          </a:prstGeom>
          <a:solidFill>
            <a:srgbClr val="FFFFCC"/>
          </a:solidFill>
          <a:ln w="38100">
            <a:solidFill>
              <a:srgbClr val="FF0000"/>
            </a:solidFill>
          </a:ln>
        </p:spPr>
        <p:txBody>
          <a:bodyPr wrap="square" rtlCol="0">
            <a:spAutoFit/>
          </a:bodyPr>
          <a:lstStyle/>
          <a:p>
            <a:r>
              <a:rPr lang="en-US" sz="1400" b="1" dirty="0"/>
              <a:t>GIS Processing: Selecting a specific SRCID (in ArcGIS) </a:t>
            </a:r>
          </a:p>
          <a:p>
            <a:endParaRPr lang="en-US" sz="1400" b="1" dirty="0"/>
          </a:p>
          <a:p>
            <a:r>
              <a:rPr lang="en-US" sz="1400" dirty="0"/>
              <a:t>Here is the collection of trajectories without the trajectory associated with SRCID = 15.</a:t>
            </a:r>
          </a:p>
        </p:txBody>
      </p:sp>
    </p:spTree>
    <p:extLst>
      <p:ext uri="{BB962C8B-B14F-4D97-AF65-F5344CB8AC3E}">
        <p14:creationId xmlns:p14="http://schemas.microsoft.com/office/powerpoint/2010/main" val="2201978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p:cNvSpPr txBox="1"/>
          <p:nvPr/>
        </p:nvSpPr>
        <p:spPr>
          <a:xfrm>
            <a:off x="2736115" y="2828835"/>
            <a:ext cx="692200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Time of Arrival</a:t>
            </a:r>
          </a:p>
        </p:txBody>
      </p:sp>
    </p:spTree>
    <p:extLst>
      <p:ext uri="{BB962C8B-B14F-4D97-AF65-F5344CB8AC3E}">
        <p14:creationId xmlns:p14="http://schemas.microsoft.com/office/powerpoint/2010/main" val="1352985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3336" y="642548"/>
            <a:ext cx="6163535" cy="5572903"/>
          </a:xfrm>
          <a:prstGeom prst="rect">
            <a:avLst/>
          </a:prstGeom>
        </p:spPr>
      </p:pic>
      <p:sp>
        <p:nvSpPr>
          <p:cNvPr id="3" name="TextBox 2"/>
          <p:cNvSpPr txBox="1"/>
          <p:nvPr/>
        </p:nvSpPr>
        <p:spPr>
          <a:xfrm>
            <a:off x="1994486" y="213912"/>
            <a:ext cx="7308904" cy="369332"/>
          </a:xfrm>
          <a:prstGeom prst="rect">
            <a:avLst/>
          </a:prstGeom>
          <a:solidFill>
            <a:srgbClr val="FFFF00"/>
          </a:solidFill>
          <a:ln>
            <a:solidFill>
              <a:schemeClr val="tx1"/>
            </a:solidFill>
          </a:ln>
        </p:spPr>
        <p:txBody>
          <a:bodyPr wrap="square" rtlCol="0">
            <a:spAutoFit/>
          </a:bodyPr>
          <a:lstStyle/>
          <a:p>
            <a:r>
              <a:rPr lang="en-US" dirty="0"/>
              <a:t>Files generated in this example, once zipped “redistribution” file is unzipped</a:t>
            </a:r>
          </a:p>
        </p:txBody>
      </p:sp>
      <p:sp>
        <p:nvSpPr>
          <p:cNvPr id="4" name="Rectangle 3"/>
          <p:cNvSpPr/>
          <p:nvPr/>
        </p:nvSpPr>
        <p:spPr>
          <a:xfrm>
            <a:off x="5135460" y="5226341"/>
            <a:ext cx="1627464" cy="5788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35460" y="4606953"/>
            <a:ext cx="1627464" cy="5788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35460" y="3428999"/>
            <a:ext cx="1627464" cy="3879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35460" y="2792833"/>
            <a:ext cx="1627464" cy="57686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08602" y="3596198"/>
            <a:ext cx="1348958" cy="707886"/>
          </a:xfrm>
          <a:prstGeom prst="rect">
            <a:avLst/>
          </a:prstGeom>
          <a:solidFill>
            <a:srgbClr val="FFFFCC"/>
          </a:solidFill>
          <a:ln>
            <a:solidFill>
              <a:srgbClr val="FF0000"/>
            </a:solidFill>
          </a:ln>
        </p:spPr>
        <p:txBody>
          <a:bodyPr wrap="square" rtlCol="0">
            <a:spAutoFit/>
          </a:bodyPr>
          <a:lstStyle/>
          <a:p>
            <a:r>
              <a:rPr lang="en-US" sz="1000" dirty="0"/>
              <a:t>Trajectory frequency graphics via </a:t>
            </a:r>
            <a:r>
              <a:rPr lang="en-US" sz="1000" dirty="0" err="1"/>
              <a:t>gridplot</a:t>
            </a:r>
            <a:r>
              <a:rPr lang="en-US" sz="1000" dirty="0"/>
              <a:t> – a different HYSPLIT mapping program</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1742" t="11852" r="14281" b="36592"/>
          <a:stretch/>
        </p:blipFill>
        <p:spPr>
          <a:xfrm>
            <a:off x="234891" y="787862"/>
            <a:ext cx="2928453" cy="2641137"/>
          </a:xfrm>
          <a:prstGeom prst="rect">
            <a:avLst/>
          </a:prstGeom>
          <a:ln w="38100">
            <a:solidFill>
              <a:srgbClr val="0070C0"/>
            </a:solidFill>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2191" t="11456" r="9663" b="38865"/>
          <a:stretch/>
        </p:blipFill>
        <p:spPr>
          <a:xfrm>
            <a:off x="7450608" y="3620477"/>
            <a:ext cx="3774149" cy="3104977"/>
          </a:xfrm>
          <a:prstGeom prst="rect">
            <a:avLst/>
          </a:prstGeom>
          <a:ln w="38100">
            <a:solidFill>
              <a:srgbClr val="0070C0"/>
            </a:solidFill>
          </a:ln>
        </p:spPr>
      </p:pic>
      <p:sp>
        <p:nvSpPr>
          <p:cNvPr id="8" name="TextBox 7"/>
          <p:cNvSpPr txBox="1"/>
          <p:nvPr/>
        </p:nvSpPr>
        <p:spPr>
          <a:xfrm>
            <a:off x="6600555" y="5361872"/>
            <a:ext cx="1567749" cy="307777"/>
          </a:xfrm>
          <a:prstGeom prst="rect">
            <a:avLst/>
          </a:prstGeom>
          <a:solidFill>
            <a:srgbClr val="FFFFCC"/>
          </a:solidFill>
          <a:ln>
            <a:solidFill>
              <a:schemeClr val="tx1"/>
            </a:solidFill>
          </a:ln>
        </p:spPr>
        <p:txBody>
          <a:bodyPr wrap="square" rtlCol="0">
            <a:spAutoFit/>
          </a:bodyPr>
          <a:lstStyle>
            <a:defPPr>
              <a:defRPr lang="en-US"/>
            </a:defPPr>
            <a:lvl1pPr>
              <a:defRPr sz="1400"/>
            </a:lvl1pPr>
          </a:lstStyle>
          <a:p>
            <a:r>
              <a:rPr lang="en-US" dirty="0"/>
              <a:t>Trajectory graphics</a:t>
            </a: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2479" t="12966" r="38737" b="56575"/>
          <a:stretch/>
        </p:blipFill>
        <p:spPr>
          <a:xfrm>
            <a:off x="322626" y="3619963"/>
            <a:ext cx="2904068" cy="2951483"/>
          </a:xfrm>
          <a:prstGeom prst="rect">
            <a:avLst/>
          </a:prstGeom>
          <a:ln w="38100">
            <a:solidFill>
              <a:srgbClr val="FF0000"/>
            </a:solidFill>
          </a:ln>
        </p:spPr>
      </p:pic>
      <p:sp>
        <p:nvSpPr>
          <p:cNvPr id="10" name="TextBox 9"/>
          <p:cNvSpPr txBox="1"/>
          <p:nvPr/>
        </p:nvSpPr>
        <p:spPr>
          <a:xfrm>
            <a:off x="3148262" y="4745262"/>
            <a:ext cx="2021746" cy="307777"/>
          </a:xfrm>
          <a:prstGeom prst="rect">
            <a:avLst/>
          </a:prstGeom>
          <a:solidFill>
            <a:srgbClr val="FFFF00"/>
          </a:solidFill>
          <a:ln w="19050" cmpd="dbl">
            <a:solidFill>
              <a:srgbClr val="FF0000"/>
            </a:solidFill>
          </a:ln>
        </p:spPr>
        <p:txBody>
          <a:bodyPr wrap="square" rtlCol="0">
            <a:spAutoFit/>
          </a:bodyPr>
          <a:lstStyle>
            <a:defPPr>
              <a:defRPr lang="en-US"/>
            </a:defPPr>
            <a:lvl1pPr>
              <a:defRPr sz="1400"/>
            </a:lvl1pPr>
          </a:lstStyle>
          <a:p>
            <a:r>
              <a:rPr lang="en-US" dirty="0"/>
              <a:t>Time of Arrival graphics</a:t>
            </a:r>
          </a:p>
        </p:txBody>
      </p:sp>
      <p:sp>
        <p:nvSpPr>
          <p:cNvPr id="11" name="TextBox 10"/>
          <p:cNvSpPr txBox="1"/>
          <p:nvPr/>
        </p:nvSpPr>
        <p:spPr>
          <a:xfrm>
            <a:off x="2796466" y="2692483"/>
            <a:ext cx="2361094" cy="307777"/>
          </a:xfrm>
          <a:prstGeom prst="rect">
            <a:avLst/>
          </a:prstGeom>
          <a:solidFill>
            <a:srgbClr val="FFFFCC"/>
          </a:solidFill>
          <a:ln>
            <a:solidFill>
              <a:schemeClr val="tx1"/>
            </a:solidFill>
          </a:ln>
        </p:spPr>
        <p:txBody>
          <a:bodyPr wrap="square" rtlCol="0">
            <a:spAutoFit/>
          </a:bodyPr>
          <a:lstStyle/>
          <a:p>
            <a:r>
              <a:rPr lang="en-US" sz="1400" dirty="0"/>
              <a:t>Trajectory frequency graphics</a:t>
            </a:r>
          </a:p>
        </p:txBody>
      </p:sp>
      <p:sp>
        <p:nvSpPr>
          <p:cNvPr id="15" name="TextBox 14"/>
          <p:cNvSpPr txBox="1"/>
          <p:nvPr/>
        </p:nvSpPr>
        <p:spPr>
          <a:xfrm>
            <a:off x="7193783" y="2846371"/>
            <a:ext cx="1567749" cy="523220"/>
          </a:xfrm>
          <a:prstGeom prst="rect">
            <a:avLst/>
          </a:prstGeom>
          <a:solidFill>
            <a:srgbClr val="FFFFCC"/>
          </a:solidFill>
          <a:ln w="38100">
            <a:solidFill>
              <a:srgbClr val="00B050"/>
            </a:solidFill>
          </a:ln>
        </p:spPr>
        <p:txBody>
          <a:bodyPr wrap="square" rtlCol="0">
            <a:spAutoFit/>
          </a:bodyPr>
          <a:lstStyle/>
          <a:p>
            <a:r>
              <a:rPr lang="en-US" sz="1400" dirty="0"/>
              <a:t>Summary files of inputs and outputs</a:t>
            </a:r>
          </a:p>
        </p:txBody>
      </p:sp>
      <p:sp>
        <p:nvSpPr>
          <p:cNvPr id="16" name="Rectangle 15"/>
          <p:cNvSpPr/>
          <p:nvPr/>
        </p:nvSpPr>
        <p:spPr>
          <a:xfrm>
            <a:off x="5153636" y="4196684"/>
            <a:ext cx="2128008" cy="36972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6971251" y="3401218"/>
            <a:ext cx="234892" cy="79546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138256" y="1211598"/>
            <a:ext cx="1732327" cy="120198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01424" y="1318619"/>
            <a:ext cx="5188471" cy="954107"/>
          </a:xfrm>
          <a:prstGeom prst="rect">
            <a:avLst/>
          </a:prstGeom>
          <a:solidFill>
            <a:srgbClr val="FFFFCC"/>
          </a:solidFill>
          <a:ln w="38100">
            <a:solidFill>
              <a:srgbClr val="00B050"/>
            </a:solidFill>
          </a:ln>
        </p:spPr>
        <p:txBody>
          <a:bodyPr wrap="square" rtlCol="0">
            <a:spAutoFit/>
          </a:bodyPr>
          <a:lstStyle/>
          <a:p>
            <a:r>
              <a:rPr lang="en-US" sz="1400" dirty="0"/>
              <a:t>Folders with shapefiles associated with time of arrival (</a:t>
            </a:r>
            <a:r>
              <a:rPr lang="en-US" sz="1400" dirty="0" err="1"/>
              <a:t>toa</a:t>
            </a:r>
            <a:r>
              <a:rPr lang="en-US" sz="1400" dirty="0"/>
              <a:t>), trajectories, and trajectory frequencies. These can be imported into GIS applications (e.g. ArcGIS) and displayed – and processed further – according to the user’s needs</a:t>
            </a:r>
          </a:p>
        </p:txBody>
      </p:sp>
      <p:sp>
        <p:nvSpPr>
          <p:cNvPr id="22" name="Rectangle 21"/>
          <p:cNvSpPr/>
          <p:nvPr/>
        </p:nvSpPr>
        <p:spPr>
          <a:xfrm>
            <a:off x="5153636" y="1001656"/>
            <a:ext cx="942364" cy="17667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004419" y="794474"/>
            <a:ext cx="4440353" cy="307777"/>
          </a:xfrm>
          <a:prstGeom prst="rect">
            <a:avLst/>
          </a:prstGeom>
          <a:solidFill>
            <a:srgbClr val="FFFFCC"/>
          </a:solidFill>
          <a:ln w="38100">
            <a:solidFill>
              <a:srgbClr val="0070C0"/>
            </a:solidFill>
          </a:ln>
        </p:spPr>
        <p:txBody>
          <a:bodyPr wrap="square" rtlCol="0">
            <a:spAutoFit/>
          </a:bodyPr>
          <a:lstStyle/>
          <a:p>
            <a:r>
              <a:rPr lang="en-US" sz="1400" dirty="0"/>
              <a:t>Folder with HYSPLIT Control and other model-specific files.</a:t>
            </a:r>
          </a:p>
        </p:txBody>
      </p:sp>
      <p:sp>
        <p:nvSpPr>
          <p:cNvPr id="23" name="Right Arrow 22"/>
          <p:cNvSpPr/>
          <p:nvPr/>
        </p:nvSpPr>
        <p:spPr>
          <a:xfrm rot="16200000">
            <a:off x="3601323" y="5193792"/>
            <a:ext cx="751221" cy="54728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454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528" t="6283" r="8172" b="10192"/>
          <a:stretch/>
        </p:blipFill>
        <p:spPr>
          <a:xfrm>
            <a:off x="451945" y="430924"/>
            <a:ext cx="4414345" cy="5728138"/>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9452" t="16896" r="39806" b="57970"/>
          <a:stretch/>
        </p:blipFill>
        <p:spPr>
          <a:xfrm>
            <a:off x="4246179" y="283778"/>
            <a:ext cx="3490523" cy="3693203"/>
          </a:xfrm>
          <a:prstGeom prst="rect">
            <a:avLst/>
          </a:prstGeom>
          <a:ln w="12700">
            <a:solidFill>
              <a:schemeClr val="tx1"/>
            </a:solidFill>
          </a:ln>
          <a:effectLst>
            <a:outerShdw blurRad="50800" dist="38100" dir="2700000" algn="tl" rotWithShape="0">
              <a:prstClr val="black">
                <a:alpha val="40000"/>
              </a:prstClr>
            </a:outerShdw>
          </a:effectLst>
        </p:spPr>
      </p:pic>
      <p:sp>
        <p:nvSpPr>
          <p:cNvPr id="5" name="TextBox 4"/>
          <p:cNvSpPr txBox="1"/>
          <p:nvPr/>
        </p:nvSpPr>
        <p:spPr>
          <a:xfrm>
            <a:off x="7903779" y="283778"/>
            <a:ext cx="4025468" cy="6524863"/>
          </a:xfrm>
          <a:prstGeom prst="rect">
            <a:avLst/>
          </a:prstGeom>
          <a:noFill/>
        </p:spPr>
        <p:txBody>
          <a:bodyPr wrap="square" rtlCol="0">
            <a:spAutoFit/>
          </a:bodyPr>
          <a:lstStyle/>
          <a:p>
            <a:pPr>
              <a:spcBef>
                <a:spcPts val="600"/>
              </a:spcBef>
              <a:spcAft>
                <a:spcPts val="600"/>
              </a:spcAft>
            </a:pPr>
            <a:r>
              <a:rPr lang="en-US" b="1" u="sng" dirty="0"/>
              <a:t>Graphic output of time-of-arrival information using basic HYSPLIT graphics</a:t>
            </a:r>
          </a:p>
          <a:p>
            <a:pPr marL="285750" indent="-285750">
              <a:spcBef>
                <a:spcPts val="600"/>
              </a:spcBef>
              <a:spcAft>
                <a:spcPts val="600"/>
              </a:spcAft>
              <a:buFont typeface="Wingdings" panose="05000000000000000000" pitchFamily="2" charset="2"/>
              <a:buChar char="Ø"/>
            </a:pPr>
            <a:r>
              <a:rPr lang="en-US" dirty="0"/>
              <a:t>This is generated by the App. For more advanced modifications, user can import shape files provided in output (see additional description of this functionality below)</a:t>
            </a:r>
          </a:p>
          <a:p>
            <a:pPr marL="285750" indent="-285750">
              <a:spcBef>
                <a:spcPts val="600"/>
              </a:spcBef>
              <a:spcAft>
                <a:spcPts val="600"/>
              </a:spcAft>
              <a:buFont typeface="Wingdings" panose="05000000000000000000" pitchFamily="2" charset="2"/>
              <a:buChar char="Ø"/>
            </a:pPr>
            <a:r>
              <a:rPr lang="en-US" dirty="0"/>
              <a:t>The source locations are shown with a matrix of stars</a:t>
            </a:r>
          </a:p>
          <a:p>
            <a:pPr marL="285750" indent="-285750">
              <a:spcBef>
                <a:spcPts val="600"/>
              </a:spcBef>
              <a:spcAft>
                <a:spcPts val="600"/>
              </a:spcAft>
              <a:buFont typeface="Wingdings" panose="05000000000000000000" pitchFamily="2" charset="2"/>
              <a:buChar char="Ø"/>
            </a:pPr>
            <a:r>
              <a:rPr lang="en-US" dirty="0"/>
              <a:t>The grid squares are color-coded with the same colors as the trajectories, and the color-coding is shown in the bottom panel of the figure for each day. </a:t>
            </a:r>
          </a:p>
          <a:p>
            <a:pPr marL="285750" indent="-285750">
              <a:spcBef>
                <a:spcPts val="600"/>
              </a:spcBef>
              <a:spcAft>
                <a:spcPts val="600"/>
              </a:spcAft>
              <a:buFont typeface="Wingdings" panose="05000000000000000000" pitchFamily="2" charset="2"/>
              <a:buChar char="Ø"/>
            </a:pPr>
            <a:r>
              <a:rPr lang="en-US" dirty="0"/>
              <a:t>And in the grid squares are the number of trajectory landing points. The color chosen for the grid square corresponds to the “day” with the most associated landing points in that grid square.</a:t>
            </a:r>
          </a:p>
        </p:txBody>
      </p:sp>
      <p:sp>
        <p:nvSpPr>
          <p:cNvPr id="2" name="TextBox 1"/>
          <p:cNvSpPr txBox="1"/>
          <p:nvPr/>
        </p:nvSpPr>
        <p:spPr>
          <a:xfrm>
            <a:off x="5033367" y="4190858"/>
            <a:ext cx="2469931" cy="1754326"/>
          </a:xfrm>
          <a:prstGeom prst="rect">
            <a:avLst/>
          </a:prstGeom>
          <a:noFill/>
        </p:spPr>
        <p:txBody>
          <a:bodyPr wrap="square" rtlCol="0">
            <a:spAutoFit/>
          </a:bodyPr>
          <a:lstStyle/>
          <a:p>
            <a:r>
              <a:rPr lang="en-US" dirty="0"/>
              <a:t>There are 1125 landing points in this example, and the sum of all of the numbers displayed in this graphic add up to 1125</a:t>
            </a:r>
          </a:p>
        </p:txBody>
      </p:sp>
    </p:spTree>
    <p:extLst>
      <p:ext uri="{BB962C8B-B14F-4D97-AF65-F5344CB8AC3E}">
        <p14:creationId xmlns:p14="http://schemas.microsoft.com/office/powerpoint/2010/main" val="3061159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p:cNvSpPr txBox="1"/>
          <p:nvPr/>
        </p:nvSpPr>
        <p:spPr>
          <a:xfrm>
            <a:off x="1938967" y="2274838"/>
            <a:ext cx="831406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Time of Arrival: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prstClr val="black"/>
                </a:solidFill>
                <a:latin typeface="Calibri" panose="020F0502020204030204"/>
              </a:rPr>
              <a:t>Daily Landing Points</a:t>
            </a:r>
            <a:endPar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908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9662" y="799290"/>
            <a:ext cx="8222372" cy="5259420"/>
          </a:xfrm>
          <a:prstGeom prst="rect">
            <a:avLst/>
          </a:prstGeom>
        </p:spPr>
      </p:pic>
      <p:sp>
        <p:nvSpPr>
          <p:cNvPr id="3" name="Rectangle 2"/>
          <p:cNvSpPr/>
          <p:nvPr/>
        </p:nvSpPr>
        <p:spPr>
          <a:xfrm>
            <a:off x="1317072" y="799290"/>
            <a:ext cx="3229761" cy="291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78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39787" y="309127"/>
            <a:ext cx="6992326" cy="6239746"/>
          </a:xfrm>
          <a:prstGeom prst="rect">
            <a:avLst/>
          </a:prstGeom>
        </p:spPr>
      </p:pic>
      <p:sp>
        <p:nvSpPr>
          <p:cNvPr id="3" name="TextBox 2"/>
          <p:cNvSpPr txBox="1"/>
          <p:nvPr/>
        </p:nvSpPr>
        <p:spPr>
          <a:xfrm>
            <a:off x="256678" y="762916"/>
            <a:ext cx="4321672" cy="5062924"/>
          </a:xfrm>
          <a:prstGeom prst="rect">
            <a:avLst/>
          </a:prstGeom>
          <a:solidFill>
            <a:srgbClr val="FFFFCC"/>
          </a:solidFill>
          <a:ln w="38100">
            <a:solidFill>
              <a:srgbClr val="00B050"/>
            </a:solidFill>
          </a:ln>
        </p:spPr>
        <p:txBody>
          <a:bodyPr wrap="square" rtlCol="0">
            <a:spAutoFit/>
          </a:bodyPr>
          <a:lstStyle/>
          <a:p>
            <a:pPr>
              <a:spcBef>
                <a:spcPts val="300"/>
              </a:spcBef>
              <a:spcAft>
                <a:spcPts val="300"/>
              </a:spcAft>
            </a:pPr>
            <a:r>
              <a:rPr lang="en-US" b="1" dirty="0"/>
              <a:t>GIS Processing: Daily Landing Points </a:t>
            </a:r>
          </a:p>
          <a:p>
            <a:pPr>
              <a:spcBef>
                <a:spcPts val="300"/>
              </a:spcBef>
              <a:spcAft>
                <a:spcPts val="300"/>
              </a:spcAft>
            </a:pPr>
            <a:r>
              <a:rPr lang="en-US" sz="1400" dirty="0"/>
              <a:t>Here are the key attributes that are associated with the daily landing points shapefile in the </a:t>
            </a:r>
            <a:r>
              <a:rPr lang="en-US" sz="1400" b="1" dirty="0" err="1"/>
              <a:t>shapefiles_toa</a:t>
            </a:r>
            <a:r>
              <a:rPr lang="en-US" sz="1400" dirty="0"/>
              <a:t> subdirectory: </a:t>
            </a:r>
          </a:p>
          <a:p>
            <a:pPr>
              <a:spcBef>
                <a:spcPts val="300"/>
              </a:spcBef>
              <a:spcAft>
                <a:spcPts val="300"/>
              </a:spcAft>
            </a:pPr>
            <a:r>
              <a:rPr lang="en-US" sz="1400" b="1" dirty="0"/>
              <a:t>TRAJID: </a:t>
            </a:r>
            <a:r>
              <a:rPr lang="en-US" sz="1400" dirty="0"/>
              <a:t>unique number for each trajectory for each day for each height – in this example, goes from 1 to 1125 (same as TRAJNUM in trajectory attributes)</a:t>
            </a:r>
          </a:p>
          <a:p>
            <a:pPr>
              <a:spcBef>
                <a:spcPts val="300"/>
              </a:spcBef>
              <a:spcAft>
                <a:spcPts val="300"/>
              </a:spcAft>
            </a:pPr>
            <a:r>
              <a:rPr lang="en-US" sz="1400" b="1" dirty="0"/>
              <a:t>YYYYMMDD: </a:t>
            </a:r>
            <a:r>
              <a:rPr lang="en-US" sz="1400" dirty="0"/>
              <a:t>date of the trajectory</a:t>
            </a:r>
          </a:p>
          <a:p>
            <a:pPr>
              <a:spcBef>
                <a:spcPts val="300"/>
              </a:spcBef>
              <a:spcAft>
                <a:spcPts val="300"/>
              </a:spcAft>
            </a:pPr>
            <a:r>
              <a:rPr lang="en-US" sz="1400" b="1" dirty="0"/>
              <a:t>DAYNUM: </a:t>
            </a:r>
            <a:r>
              <a:rPr lang="en-US" sz="1400" dirty="0"/>
              <a:t>day number – in this example, this goes from 1-15</a:t>
            </a:r>
          </a:p>
          <a:p>
            <a:pPr>
              <a:spcBef>
                <a:spcPts val="300"/>
              </a:spcBef>
              <a:spcAft>
                <a:spcPts val="300"/>
              </a:spcAft>
            </a:pPr>
            <a:r>
              <a:rPr lang="en-US" sz="1400" b="1" dirty="0"/>
              <a:t>SRCID: </a:t>
            </a:r>
            <a:r>
              <a:rPr lang="en-US" sz="1400" dirty="0"/>
              <a:t>a unique number for each source location and height combination. In this example, there are 25 source locations and 3 heights, and so, the SRCID numbers go from 1 to 75. If one wants to remove a landing point of trajectory from the display, e.g., because it is deemed an unlikely path, such as a path going out over the ocean, then one can simply remove that overall migration path (all 15 days) by removing that SRCID from the display. Or if desired, one can remove just part of that path by further considering DAYNUM in the selection / de-selection of items to display</a:t>
            </a:r>
          </a:p>
        </p:txBody>
      </p:sp>
    </p:spTree>
    <p:extLst>
      <p:ext uri="{BB962C8B-B14F-4D97-AF65-F5344CB8AC3E}">
        <p14:creationId xmlns:p14="http://schemas.microsoft.com/office/powerpoint/2010/main" val="1383961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TextBox 2"/>
          <p:cNvSpPr txBox="1"/>
          <p:nvPr/>
        </p:nvSpPr>
        <p:spPr>
          <a:xfrm>
            <a:off x="181102" y="167550"/>
            <a:ext cx="1901085" cy="2893100"/>
          </a:xfrm>
          <a:prstGeom prst="rect">
            <a:avLst/>
          </a:prstGeom>
          <a:solidFill>
            <a:srgbClr val="FFFFCC"/>
          </a:solidFill>
          <a:ln w="38100">
            <a:solidFill>
              <a:srgbClr val="FF0000"/>
            </a:solidFill>
          </a:ln>
        </p:spPr>
        <p:txBody>
          <a:bodyPr wrap="square" rtlCol="0">
            <a:spAutoFit/>
          </a:bodyPr>
          <a:lstStyle/>
          <a:p>
            <a:r>
              <a:rPr lang="en-US" sz="1400" b="1" dirty="0"/>
              <a:t>GIS Processing: Selecting / displaying landing points for a certain set of forecast days (in ArcGIS) </a:t>
            </a:r>
          </a:p>
          <a:p>
            <a:endParaRPr lang="en-US" sz="1400" b="1" dirty="0"/>
          </a:p>
          <a:p>
            <a:r>
              <a:rPr lang="en-US" sz="1400" dirty="0"/>
              <a:t>Here are all of the landing points and trajectories for this example. We will select and display subsets of this complete set in the following slides </a:t>
            </a:r>
          </a:p>
        </p:txBody>
      </p:sp>
    </p:spTree>
    <p:extLst>
      <p:ext uri="{BB962C8B-B14F-4D97-AF65-F5344CB8AC3E}">
        <p14:creationId xmlns:p14="http://schemas.microsoft.com/office/powerpoint/2010/main" val="240728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0427" y="374070"/>
            <a:ext cx="6652882" cy="6217920"/>
          </a:xfrm>
          <a:prstGeom prst="rect">
            <a:avLst/>
          </a:prstGeom>
        </p:spPr>
      </p:pic>
      <p:sp>
        <p:nvSpPr>
          <p:cNvPr id="3" name="TextBox 2"/>
          <p:cNvSpPr txBox="1"/>
          <p:nvPr/>
        </p:nvSpPr>
        <p:spPr>
          <a:xfrm>
            <a:off x="181102" y="167550"/>
            <a:ext cx="1901085" cy="2031325"/>
          </a:xfrm>
          <a:prstGeom prst="rect">
            <a:avLst/>
          </a:prstGeom>
          <a:solidFill>
            <a:srgbClr val="FFFFCC"/>
          </a:solidFill>
          <a:ln w="38100">
            <a:solidFill>
              <a:srgbClr val="FF0000"/>
            </a:solidFill>
          </a:ln>
        </p:spPr>
        <p:txBody>
          <a:bodyPr wrap="square" rtlCol="0">
            <a:spAutoFit/>
          </a:bodyPr>
          <a:lstStyle/>
          <a:p>
            <a:r>
              <a:rPr lang="en-US" sz="1400" b="1" dirty="0"/>
              <a:t>GIS Processing: Selecting / displaying landing points for a certain set of forecast days (in ArcGIS) </a:t>
            </a:r>
          </a:p>
          <a:p>
            <a:endParaRPr lang="en-US" sz="1400" b="1" dirty="0"/>
          </a:p>
          <a:p>
            <a:r>
              <a:rPr lang="en-US" sz="1400" dirty="0"/>
              <a:t>Process for selecting landing points for days 1 through 5</a:t>
            </a:r>
          </a:p>
        </p:txBody>
      </p:sp>
    </p:spTree>
    <p:extLst>
      <p:ext uri="{BB962C8B-B14F-4D97-AF65-F5344CB8AC3E}">
        <p14:creationId xmlns:p14="http://schemas.microsoft.com/office/powerpoint/2010/main" val="3273662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2233" y="548691"/>
            <a:ext cx="6433713" cy="6035040"/>
          </a:xfrm>
          <a:prstGeom prst="rect">
            <a:avLst/>
          </a:prstGeom>
        </p:spPr>
      </p:pic>
      <p:sp>
        <p:nvSpPr>
          <p:cNvPr id="3" name="TextBox 2"/>
          <p:cNvSpPr txBox="1"/>
          <p:nvPr/>
        </p:nvSpPr>
        <p:spPr>
          <a:xfrm>
            <a:off x="181102" y="167550"/>
            <a:ext cx="1901085" cy="2031325"/>
          </a:xfrm>
          <a:prstGeom prst="rect">
            <a:avLst/>
          </a:prstGeom>
          <a:solidFill>
            <a:srgbClr val="FFFFCC"/>
          </a:solidFill>
          <a:ln w="38100">
            <a:solidFill>
              <a:srgbClr val="FF0000"/>
            </a:solidFill>
          </a:ln>
        </p:spPr>
        <p:txBody>
          <a:bodyPr wrap="square" rtlCol="0">
            <a:spAutoFit/>
          </a:bodyPr>
          <a:lstStyle/>
          <a:p>
            <a:r>
              <a:rPr lang="en-US" sz="1400" b="1" dirty="0"/>
              <a:t>GIS Processing: Selecting / displaying landing points for a certain set of forecast days (in ArcGIS) </a:t>
            </a:r>
          </a:p>
          <a:p>
            <a:endParaRPr lang="en-US" sz="1400" b="1" dirty="0"/>
          </a:p>
          <a:p>
            <a:r>
              <a:rPr lang="en-US" sz="1400" dirty="0"/>
              <a:t>Process for selecting landing points for days 1 through 5</a:t>
            </a:r>
          </a:p>
        </p:txBody>
      </p:sp>
    </p:spTree>
    <p:extLst>
      <p:ext uri="{BB962C8B-B14F-4D97-AF65-F5344CB8AC3E}">
        <p14:creationId xmlns:p14="http://schemas.microsoft.com/office/powerpoint/2010/main" val="981389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93000">
              <a:schemeClr val="tx1"/>
            </a:gs>
            <a:gs pos="100000">
              <a:srgbClr val="83DCEC"/>
            </a:gs>
          </a:gsLst>
          <a:lin ang="5400000" scaled="0"/>
          <a:tileRect/>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E18108B-1610-417F-B79A-142172F6FC2B}"/>
              </a:ext>
            </a:extLst>
          </p:cNvPr>
          <p:cNvSpPr txBox="1"/>
          <p:nvPr/>
        </p:nvSpPr>
        <p:spPr>
          <a:xfrm>
            <a:off x="11677153" y="6488668"/>
            <a:ext cx="4671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627A0A-1410-419A-9869-8FC0A92A83B7}"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9C592386-5476-446F-8D98-2BA85590A2A3}"/>
              </a:ext>
            </a:extLst>
          </p:cNvPr>
          <p:cNvSpPr txBox="1"/>
          <p:nvPr/>
        </p:nvSpPr>
        <p:spPr>
          <a:xfrm>
            <a:off x="115546" y="1282739"/>
            <a:ext cx="5362466" cy="547842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600"/>
              </a:spcAft>
              <a:buClrTx/>
              <a:buSzPct val="100000"/>
              <a:buFont typeface="Calibri" panose="020F0502020204030204" pitchFamily="34" charset="0"/>
              <a:buChar char="●"/>
              <a:tabLst/>
              <a:defRPr/>
            </a:pPr>
            <a:r>
              <a:rPr lang="en-US" dirty="0">
                <a:solidFill>
                  <a:srgbClr val="DBF5F9">
                    <a:lumMod val="10000"/>
                  </a:srgbClr>
                </a:solidFill>
                <a:highlight>
                  <a:srgbClr val="FFFF00"/>
                </a:highlight>
                <a:latin typeface="Calibri"/>
              </a:rPr>
              <a:t>Matrix functionality allows user to specify a grid of swarm source locations; simulations carried out for each source location in grid.</a:t>
            </a:r>
            <a:endParaRPr kumimoji="0" lang="en-US" b="0" i="0" u="none" strike="noStrike" kern="1200" cap="none" spc="0" normalizeH="0" baseline="0" noProof="0" dirty="0">
              <a:ln>
                <a:noFill/>
              </a:ln>
              <a:solidFill>
                <a:srgbClr val="DBF5F9">
                  <a:lumMod val="10000"/>
                </a:srgbClr>
              </a:solidFill>
              <a:effectLst/>
              <a:highlight>
                <a:srgbClr val="FFFF00"/>
              </a:highlight>
              <a:uLnTx/>
              <a:uFillTx/>
              <a:latin typeface="Calibri"/>
            </a:endParaRPr>
          </a:p>
          <a:p>
            <a:pPr marL="800100" marR="0" lvl="1" indent="-342900" algn="l" defTabSz="914400" rtl="0" eaLnBrk="1" fontAlgn="auto" latinLnBrk="0" hangingPunct="1">
              <a:lnSpc>
                <a:spcPct val="100000"/>
              </a:lnSpc>
              <a:spcBef>
                <a:spcPts val="600"/>
              </a:spcBef>
              <a:spcAft>
                <a:spcPts val="600"/>
              </a:spcAft>
              <a:buClrTx/>
              <a:buSzPct val="75000"/>
              <a:buFont typeface="Wingdings" panose="05000000000000000000" pitchFamily="2" charset="2"/>
              <a:buChar char="Ø"/>
              <a:tabLst/>
              <a:defRPr/>
            </a:pPr>
            <a:r>
              <a:rPr kumimoji="0" lang="en-US" b="0" i="0" u="none" strike="noStrike" kern="1200" cap="none" spc="0" normalizeH="0" baseline="0" noProof="0" dirty="0">
                <a:ln>
                  <a:noFill/>
                </a:ln>
                <a:solidFill>
                  <a:srgbClr val="DBF5F9">
                    <a:lumMod val="10000"/>
                  </a:srgbClr>
                </a:solidFill>
                <a:effectLst/>
                <a:uLnTx/>
                <a:uFillTx/>
                <a:latin typeface="Calibri"/>
              </a:rPr>
              <a:t>Lower left corner latitude</a:t>
            </a:r>
            <a:r>
              <a:rPr kumimoji="0" lang="en-US" b="0" i="0" u="none" strike="noStrike" kern="1200" cap="none" spc="0" normalizeH="0" noProof="0" dirty="0">
                <a:ln>
                  <a:noFill/>
                </a:ln>
                <a:solidFill>
                  <a:srgbClr val="DBF5F9">
                    <a:lumMod val="10000"/>
                  </a:srgbClr>
                </a:solidFill>
                <a:effectLst/>
                <a:uLnTx/>
                <a:uFillTx/>
                <a:latin typeface="Calibri"/>
              </a:rPr>
              <a:t> and longitude specified</a:t>
            </a:r>
          </a:p>
          <a:p>
            <a:pPr marL="800100" marR="0" lvl="1" indent="-342900" algn="l" defTabSz="914400" rtl="0" eaLnBrk="1" fontAlgn="auto" latinLnBrk="0" hangingPunct="1">
              <a:lnSpc>
                <a:spcPct val="100000"/>
              </a:lnSpc>
              <a:spcBef>
                <a:spcPts val="600"/>
              </a:spcBef>
              <a:spcAft>
                <a:spcPts val="600"/>
              </a:spcAft>
              <a:buClrTx/>
              <a:buSzPct val="75000"/>
              <a:buFont typeface="Wingdings" panose="05000000000000000000" pitchFamily="2" charset="2"/>
              <a:buChar char="Ø"/>
              <a:tabLst/>
              <a:defRPr/>
            </a:pPr>
            <a:r>
              <a:rPr lang="en-US" baseline="0" dirty="0">
                <a:solidFill>
                  <a:srgbClr val="DBF5F9">
                    <a:lumMod val="10000"/>
                  </a:srgbClr>
                </a:solidFill>
                <a:latin typeface="Calibri"/>
              </a:rPr>
              <a:t>Grid</a:t>
            </a:r>
            <a:r>
              <a:rPr lang="en-US" dirty="0">
                <a:solidFill>
                  <a:srgbClr val="DBF5F9">
                    <a:lumMod val="10000"/>
                  </a:srgbClr>
                </a:solidFill>
                <a:latin typeface="Calibri"/>
              </a:rPr>
              <a:t> spacing and number of grid points specified in each direction</a:t>
            </a:r>
            <a:endParaRPr kumimoji="0" lang="en-US" b="0" i="0" u="none" strike="noStrike" kern="1200" cap="none" spc="0" normalizeH="0" baseline="0" noProof="0" dirty="0">
              <a:ln>
                <a:noFill/>
              </a:ln>
              <a:solidFill>
                <a:srgbClr val="DBF5F9">
                  <a:lumMod val="10000"/>
                </a:srgbClr>
              </a:solidFill>
              <a:effectLst/>
              <a:uLnTx/>
              <a:uFillTx/>
              <a:latin typeface="Calibri"/>
            </a:endParaRPr>
          </a:p>
          <a:p>
            <a:pPr marL="342900" marR="0" lvl="0" indent="-342900" algn="l" defTabSz="914400" rtl="0" eaLnBrk="1" fontAlgn="auto" latinLnBrk="0" hangingPunct="1">
              <a:lnSpc>
                <a:spcPct val="100000"/>
              </a:lnSpc>
              <a:spcBef>
                <a:spcPts val="600"/>
              </a:spcBef>
              <a:spcAft>
                <a:spcPts val="600"/>
              </a:spcAft>
              <a:buClrTx/>
              <a:buSzPct val="100000"/>
              <a:buFont typeface="Calibri" panose="020F0502020204030204" pitchFamily="34" charset="0"/>
              <a:buChar char="●"/>
              <a:tabLst/>
              <a:defRPr/>
            </a:pPr>
            <a:r>
              <a:rPr lang="en-US" noProof="0" dirty="0">
                <a:solidFill>
                  <a:srgbClr val="DBF5F9">
                    <a:lumMod val="10000"/>
                  </a:srgbClr>
                </a:solidFill>
                <a:highlight>
                  <a:srgbClr val="FFFF00"/>
                </a:highlight>
                <a:latin typeface="Calibri"/>
              </a:rPr>
              <a:t>New Outputs:</a:t>
            </a:r>
          </a:p>
          <a:p>
            <a:pPr marL="800100" lvl="1" indent="-342900">
              <a:spcBef>
                <a:spcPts val="600"/>
              </a:spcBef>
              <a:spcAft>
                <a:spcPts val="600"/>
              </a:spcAft>
              <a:buSzPct val="100000"/>
              <a:buFont typeface="Wingdings" panose="05000000000000000000" pitchFamily="2" charset="2"/>
              <a:buChar char="Ø"/>
              <a:defRPr/>
            </a:pPr>
            <a:r>
              <a:rPr kumimoji="0" lang="en-US" b="0" i="0" u="none" strike="noStrike" kern="1200" cap="none" spc="0" normalizeH="0" baseline="0" noProof="0" dirty="0">
                <a:ln>
                  <a:noFill/>
                </a:ln>
                <a:solidFill>
                  <a:srgbClr val="DBF5F9">
                    <a:lumMod val="10000"/>
                  </a:srgbClr>
                </a:solidFill>
                <a:effectLst/>
                <a:uLnTx/>
                <a:uFillTx/>
                <a:latin typeface="Calibri"/>
              </a:rPr>
              <a:t>Trajectories</a:t>
            </a:r>
          </a:p>
          <a:p>
            <a:pPr marL="800100" lvl="1" indent="-342900">
              <a:spcBef>
                <a:spcPts val="600"/>
              </a:spcBef>
              <a:spcAft>
                <a:spcPts val="600"/>
              </a:spcAft>
              <a:buSzPct val="100000"/>
              <a:buFont typeface="Wingdings" panose="05000000000000000000" pitchFamily="2" charset="2"/>
              <a:buChar char="Ø"/>
              <a:defRPr/>
            </a:pPr>
            <a:r>
              <a:rPr kumimoji="0" lang="en-US" b="0" i="0" u="none" strike="noStrike" kern="1200" cap="none" spc="0" normalizeH="0" noProof="0" dirty="0">
                <a:ln>
                  <a:noFill/>
                </a:ln>
                <a:solidFill>
                  <a:srgbClr val="DBF5F9">
                    <a:lumMod val="10000"/>
                  </a:srgbClr>
                </a:solidFill>
                <a:effectLst/>
                <a:uLnTx/>
                <a:uFillTx/>
                <a:latin typeface="Calibri"/>
              </a:rPr>
              <a:t>Trajectory Frequency</a:t>
            </a:r>
          </a:p>
          <a:p>
            <a:pPr marL="800100" lvl="1" indent="-342900">
              <a:spcBef>
                <a:spcPts val="600"/>
              </a:spcBef>
              <a:spcAft>
                <a:spcPts val="600"/>
              </a:spcAft>
              <a:buSzPct val="100000"/>
              <a:buFont typeface="Wingdings" panose="05000000000000000000" pitchFamily="2" charset="2"/>
              <a:buChar char="Ø"/>
              <a:defRPr/>
            </a:pPr>
            <a:r>
              <a:rPr lang="en-US" dirty="0">
                <a:solidFill>
                  <a:srgbClr val="DBF5F9">
                    <a:lumMod val="10000"/>
                  </a:srgbClr>
                </a:solidFill>
                <a:latin typeface="Calibri"/>
              </a:rPr>
              <a:t>Time of Arrival</a:t>
            </a:r>
          </a:p>
          <a:p>
            <a:pPr marL="800100" lvl="1" indent="-342900">
              <a:spcBef>
                <a:spcPts val="600"/>
              </a:spcBef>
              <a:spcAft>
                <a:spcPts val="600"/>
              </a:spcAft>
              <a:buSzPct val="100000"/>
              <a:buFont typeface="Wingdings" panose="05000000000000000000" pitchFamily="2" charset="2"/>
              <a:buChar char="Ø"/>
              <a:defRPr/>
            </a:pPr>
            <a:r>
              <a:rPr lang="en-US" noProof="0" dirty="0">
                <a:solidFill>
                  <a:srgbClr val="DBF5F9">
                    <a:lumMod val="10000"/>
                  </a:srgbClr>
                </a:solidFill>
                <a:latin typeface="Calibri"/>
              </a:rPr>
              <a:t>Daily Take-off and Landing Locations</a:t>
            </a:r>
          </a:p>
          <a:p>
            <a:pPr marL="342900" indent="-342900">
              <a:spcBef>
                <a:spcPts val="600"/>
              </a:spcBef>
              <a:spcAft>
                <a:spcPts val="600"/>
              </a:spcAft>
              <a:buSzPct val="100000"/>
              <a:buFont typeface="Calibri" panose="020F0502020204030204" pitchFamily="34" charset="0"/>
              <a:buChar char="●"/>
              <a:defRPr/>
            </a:pPr>
            <a:r>
              <a:rPr lang="en-US" dirty="0">
                <a:solidFill>
                  <a:srgbClr val="DBF5F9">
                    <a:lumMod val="10000"/>
                  </a:srgbClr>
                </a:solidFill>
                <a:highlight>
                  <a:srgbClr val="FFFF00"/>
                </a:highlight>
                <a:latin typeface="Calibri"/>
              </a:rPr>
              <a:t>GIS Shapefiles:</a:t>
            </a:r>
            <a:r>
              <a:rPr lang="en-US" noProof="0" dirty="0">
                <a:solidFill>
                  <a:srgbClr val="DBF5F9">
                    <a:lumMod val="10000"/>
                  </a:srgbClr>
                </a:solidFill>
                <a:latin typeface="Calibri"/>
              </a:rPr>
              <a:t> extensive attributes now embedded so that more effective and efficient processing within GIS applications can be carried out </a:t>
            </a:r>
            <a:endParaRPr kumimoji="0" lang="en-US" b="0" i="0" u="none" strike="noStrike" kern="1200" cap="none" spc="0" normalizeH="0" baseline="0" noProof="0" dirty="0">
              <a:ln>
                <a:noFill/>
              </a:ln>
              <a:solidFill>
                <a:srgbClr val="DBF5F9">
                  <a:lumMod val="10000"/>
                </a:srgbClr>
              </a:solidFill>
              <a:effectLst/>
              <a:uLnTx/>
              <a:uFillTx/>
              <a:latin typeface="Calibri"/>
            </a:endParaRPr>
          </a:p>
        </p:txBody>
      </p:sp>
      <p:sp>
        <p:nvSpPr>
          <p:cNvPr id="12" name="Google Shape;106;p13">
            <a:extLst>
              <a:ext uri="{FF2B5EF4-FFF2-40B4-BE49-F238E27FC236}">
                <a16:creationId xmlns:a16="http://schemas.microsoft.com/office/drawing/2014/main" id="{4BD3A69B-ED3E-4296-B05C-1508DA816E51}"/>
              </a:ext>
            </a:extLst>
          </p:cNvPr>
          <p:cNvSpPr txBox="1"/>
          <p:nvPr/>
        </p:nvSpPr>
        <p:spPr>
          <a:xfrm>
            <a:off x="226503" y="428973"/>
            <a:ext cx="11811699" cy="794804"/>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br>
              <a:rPr kumimoji="0" lang="en-US" sz="40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br>
            <a:br>
              <a:rPr kumimoji="0" lang="en-US" sz="40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br>
            <a:br>
              <a:rPr kumimoji="0" lang="en-US" sz="40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br>
            <a:r>
              <a:rPr kumimoji="0" lang="en-US" sz="4000" b="1" i="0"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t>Locust Migration Tool: </a:t>
            </a:r>
            <a:r>
              <a:rPr kumimoji="0" lang="en-US" sz="4000" b="1" i="1"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rPr>
              <a:t>New Matrix</a:t>
            </a:r>
            <a:r>
              <a:rPr kumimoji="0" lang="en-US" sz="4000" b="1" i="1" u="none" strike="noStrike" kern="1200" cap="none" spc="0" normalizeH="0" noProof="0" dirty="0">
                <a:ln>
                  <a:noFill/>
                </a:ln>
                <a:solidFill>
                  <a:srgbClr val="2F5496"/>
                </a:solidFill>
                <a:effectLst/>
                <a:uLnTx/>
                <a:uFillTx/>
                <a:latin typeface="Calibri" panose="020F0502020204030204" pitchFamily="34" charset="0"/>
                <a:ea typeface="+mn-ea"/>
                <a:cs typeface="Calibri" panose="020F0502020204030204" pitchFamily="34" charset="0"/>
              </a:rPr>
              <a:t> and GIS Features</a:t>
            </a:r>
            <a:endParaRPr kumimoji="0" sz="4000" b="1" i="1" u="none" strike="noStrike" kern="1200" cap="none" spc="0" normalizeH="0" baseline="0" noProof="0" dirty="0">
              <a:ln>
                <a:noFill/>
              </a:ln>
              <a:solidFill>
                <a:srgbClr val="2F5496"/>
              </a:solidFill>
              <a:effectLst/>
              <a:uLnTx/>
              <a:uFillTx/>
              <a:latin typeface="Calibri" panose="020F0502020204030204" pitchFamily="34" charset="0"/>
              <a:ea typeface="+mn-ea"/>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9843" y="1405502"/>
            <a:ext cx="6426225" cy="4965720"/>
          </a:xfrm>
          <a:prstGeom prst="rect">
            <a:avLst/>
          </a:prstGeom>
        </p:spPr>
      </p:pic>
    </p:spTree>
    <p:extLst>
      <p:ext uri="{BB962C8B-B14F-4D97-AF65-F5344CB8AC3E}">
        <p14:creationId xmlns:p14="http://schemas.microsoft.com/office/powerpoint/2010/main" val="1903310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20118" y="365760"/>
            <a:ext cx="7669323" cy="6126480"/>
          </a:xfrm>
          <a:prstGeom prst="rect">
            <a:avLst/>
          </a:prstGeom>
        </p:spPr>
      </p:pic>
      <p:sp>
        <p:nvSpPr>
          <p:cNvPr id="4" name="TextBox 3"/>
          <p:cNvSpPr txBox="1"/>
          <p:nvPr/>
        </p:nvSpPr>
        <p:spPr>
          <a:xfrm>
            <a:off x="181102" y="167550"/>
            <a:ext cx="1901085" cy="2031325"/>
          </a:xfrm>
          <a:prstGeom prst="rect">
            <a:avLst/>
          </a:prstGeom>
          <a:solidFill>
            <a:srgbClr val="FFFFCC"/>
          </a:solidFill>
          <a:ln w="38100">
            <a:solidFill>
              <a:srgbClr val="FF0000"/>
            </a:solidFill>
          </a:ln>
        </p:spPr>
        <p:txBody>
          <a:bodyPr wrap="square" rtlCol="0">
            <a:spAutoFit/>
          </a:bodyPr>
          <a:lstStyle/>
          <a:p>
            <a:r>
              <a:rPr lang="en-US" sz="1400" b="1" dirty="0"/>
              <a:t>GIS Processing: Selecting / displaying landing points for a certain set of forecast days (in ArcGIS) </a:t>
            </a:r>
          </a:p>
          <a:p>
            <a:endParaRPr lang="en-US" sz="1400" b="1" dirty="0"/>
          </a:p>
          <a:p>
            <a:r>
              <a:rPr lang="en-US" sz="1400" dirty="0"/>
              <a:t>Process for selecting trajectories for days 1 through 5</a:t>
            </a:r>
          </a:p>
        </p:txBody>
      </p:sp>
    </p:spTree>
    <p:extLst>
      <p:ext uri="{BB962C8B-B14F-4D97-AF65-F5344CB8AC3E}">
        <p14:creationId xmlns:p14="http://schemas.microsoft.com/office/powerpoint/2010/main" val="4103773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4" name="TextBox 3"/>
          <p:cNvSpPr txBox="1"/>
          <p:nvPr/>
        </p:nvSpPr>
        <p:spPr>
          <a:xfrm>
            <a:off x="181102" y="167550"/>
            <a:ext cx="1901085" cy="2246769"/>
          </a:xfrm>
          <a:prstGeom prst="rect">
            <a:avLst/>
          </a:prstGeom>
          <a:solidFill>
            <a:srgbClr val="FFFFCC"/>
          </a:solidFill>
          <a:ln w="38100">
            <a:solidFill>
              <a:srgbClr val="FF0000"/>
            </a:solidFill>
          </a:ln>
        </p:spPr>
        <p:txBody>
          <a:bodyPr wrap="square" rtlCol="0">
            <a:spAutoFit/>
          </a:bodyPr>
          <a:lstStyle/>
          <a:p>
            <a:r>
              <a:rPr lang="en-US" sz="1400" b="1" dirty="0"/>
              <a:t>GIS Processing: Selecting / displaying landing points for a certain set of forecast days (in ArcGIS) </a:t>
            </a:r>
          </a:p>
          <a:p>
            <a:endParaRPr lang="en-US" sz="1400" b="1" dirty="0"/>
          </a:p>
          <a:p>
            <a:r>
              <a:rPr lang="en-US" sz="1400" dirty="0"/>
              <a:t>Here is the collection of landing points and associated trajectories for days 1 through 5.</a:t>
            </a:r>
          </a:p>
        </p:txBody>
      </p:sp>
    </p:spTree>
    <p:extLst>
      <p:ext uri="{BB962C8B-B14F-4D97-AF65-F5344CB8AC3E}">
        <p14:creationId xmlns:p14="http://schemas.microsoft.com/office/powerpoint/2010/main" val="3023534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4797" y="451986"/>
            <a:ext cx="9267011" cy="5760720"/>
          </a:xfrm>
          <a:prstGeom prst="rect">
            <a:avLst/>
          </a:prstGeom>
          <a:ln>
            <a:solidFill>
              <a:schemeClr val="tx1"/>
            </a:solidFill>
          </a:ln>
        </p:spPr>
      </p:pic>
      <p:sp>
        <p:nvSpPr>
          <p:cNvPr id="5" name="TextBox 4"/>
          <p:cNvSpPr txBox="1"/>
          <p:nvPr/>
        </p:nvSpPr>
        <p:spPr>
          <a:xfrm>
            <a:off x="181102" y="167550"/>
            <a:ext cx="1901085" cy="2246769"/>
          </a:xfrm>
          <a:prstGeom prst="rect">
            <a:avLst/>
          </a:prstGeom>
          <a:solidFill>
            <a:srgbClr val="FFFFCC"/>
          </a:solidFill>
          <a:ln w="38100">
            <a:solidFill>
              <a:srgbClr val="FF0000"/>
            </a:solidFill>
          </a:ln>
        </p:spPr>
        <p:txBody>
          <a:bodyPr wrap="square" rtlCol="0">
            <a:spAutoFit/>
          </a:bodyPr>
          <a:lstStyle/>
          <a:p>
            <a:r>
              <a:rPr lang="en-US" sz="1400" b="1" dirty="0"/>
              <a:t>GIS Processing: Selecting / displaying landing points for a certain set of forecast days (in ArcGIS) </a:t>
            </a:r>
          </a:p>
          <a:p>
            <a:endParaRPr lang="en-US" sz="1400" b="1" dirty="0"/>
          </a:p>
          <a:p>
            <a:r>
              <a:rPr lang="en-US" sz="1400" dirty="0"/>
              <a:t>Here is the selection procedure to select landing points for days 6 through 10</a:t>
            </a:r>
          </a:p>
        </p:txBody>
      </p:sp>
    </p:spTree>
    <p:extLst>
      <p:ext uri="{BB962C8B-B14F-4D97-AF65-F5344CB8AC3E}">
        <p14:creationId xmlns:p14="http://schemas.microsoft.com/office/powerpoint/2010/main" val="4034268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5" name="TextBox 4"/>
          <p:cNvSpPr txBox="1"/>
          <p:nvPr/>
        </p:nvSpPr>
        <p:spPr>
          <a:xfrm>
            <a:off x="181102" y="167550"/>
            <a:ext cx="1901085" cy="2246769"/>
          </a:xfrm>
          <a:prstGeom prst="rect">
            <a:avLst/>
          </a:prstGeom>
          <a:solidFill>
            <a:srgbClr val="FFFFCC"/>
          </a:solidFill>
          <a:ln w="38100">
            <a:solidFill>
              <a:srgbClr val="FF0000"/>
            </a:solidFill>
          </a:ln>
        </p:spPr>
        <p:txBody>
          <a:bodyPr wrap="square" rtlCol="0">
            <a:spAutoFit/>
          </a:bodyPr>
          <a:lstStyle/>
          <a:p>
            <a:r>
              <a:rPr lang="en-US" sz="1400" b="1" dirty="0"/>
              <a:t>GIS Processing: Selecting / displaying landing points for a certain set of forecast days (in ArcGIS) </a:t>
            </a:r>
          </a:p>
          <a:p>
            <a:endParaRPr lang="en-US" sz="1400" b="1" dirty="0"/>
          </a:p>
          <a:p>
            <a:r>
              <a:rPr lang="en-US" sz="1400" dirty="0"/>
              <a:t>Here is the collection of landing points and associated trajectories for days 6 through 10.</a:t>
            </a:r>
          </a:p>
        </p:txBody>
      </p:sp>
    </p:spTree>
    <p:extLst>
      <p:ext uri="{BB962C8B-B14F-4D97-AF65-F5344CB8AC3E}">
        <p14:creationId xmlns:p14="http://schemas.microsoft.com/office/powerpoint/2010/main" val="3070356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TextBox 2"/>
          <p:cNvSpPr txBox="1"/>
          <p:nvPr/>
        </p:nvSpPr>
        <p:spPr>
          <a:xfrm>
            <a:off x="181102" y="167550"/>
            <a:ext cx="1901085" cy="2246769"/>
          </a:xfrm>
          <a:prstGeom prst="rect">
            <a:avLst/>
          </a:prstGeom>
          <a:solidFill>
            <a:srgbClr val="FFFFCC"/>
          </a:solidFill>
          <a:ln w="38100">
            <a:solidFill>
              <a:srgbClr val="FF0000"/>
            </a:solidFill>
          </a:ln>
        </p:spPr>
        <p:txBody>
          <a:bodyPr wrap="square" rtlCol="0">
            <a:spAutoFit/>
          </a:bodyPr>
          <a:lstStyle/>
          <a:p>
            <a:r>
              <a:rPr lang="en-US" sz="1400" b="1" dirty="0"/>
              <a:t>GIS Processing: Selecting / displaying landing points for a certain set of forecast days (in ArcGIS) </a:t>
            </a:r>
          </a:p>
          <a:p>
            <a:endParaRPr lang="en-US" sz="1400" b="1" dirty="0"/>
          </a:p>
          <a:p>
            <a:r>
              <a:rPr lang="en-US" sz="1400" dirty="0"/>
              <a:t>Here is the collection of landing points and associated trajectories for days 11 through 15.</a:t>
            </a:r>
          </a:p>
        </p:txBody>
      </p:sp>
    </p:spTree>
    <p:extLst>
      <p:ext uri="{BB962C8B-B14F-4D97-AF65-F5344CB8AC3E}">
        <p14:creationId xmlns:p14="http://schemas.microsoft.com/office/powerpoint/2010/main" val="3200623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p:cNvSpPr txBox="1"/>
          <p:nvPr/>
        </p:nvSpPr>
        <p:spPr>
          <a:xfrm>
            <a:off x="2634996" y="1757039"/>
            <a:ext cx="6922008"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Other folders with trajectory</a:t>
            </a:r>
            <a:r>
              <a:rPr kumimoji="0" lang="en-US" sz="7200" b="0" i="0" u="none" strike="noStrike" kern="1200" cap="none" spc="0" normalizeH="0" noProof="0" dirty="0">
                <a:ln>
                  <a:noFill/>
                </a:ln>
                <a:solidFill>
                  <a:prstClr val="black"/>
                </a:solidFill>
                <a:effectLst/>
                <a:uLnTx/>
                <a:uFillTx/>
                <a:latin typeface="Calibri" panose="020F0502020204030204"/>
                <a:ea typeface="+mn-ea"/>
                <a:cs typeface="+mn-cs"/>
              </a:rPr>
              <a:t> shapefiles</a:t>
            </a:r>
            <a:endPar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319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7746" y="586419"/>
            <a:ext cx="6041996" cy="5685162"/>
          </a:xfrm>
          <a:prstGeom prst="rect">
            <a:avLst/>
          </a:prstGeom>
        </p:spPr>
      </p:pic>
      <p:sp>
        <p:nvSpPr>
          <p:cNvPr id="3" name="Rectangle 2"/>
          <p:cNvSpPr/>
          <p:nvPr/>
        </p:nvSpPr>
        <p:spPr>
          <a:xfrm>
            <a:off x="513127" y="586419"/>
            <a:ext cx="2683079" cy="2608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845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8045" y="623496"/>
            <a:ext cx="9735909" cy="5611008"/>
          </a:xfrm>
          <a:prstGeom prst="rect">
            <a:avLst/>
          </a:prstGeom>
        </p:spPr>
      </p:pic>
      <p:sp>
        <p:nvSpPr>
          <p:cNvPr id="3" name="Rectangle 2"/>
          <p:cNvSpPr/>
          <p:nvPr/>
        </p:nvSpPr>
        <p:spPr>
          <a:xfrm>
            <a:off x="1284914" y="712254"/>
            <a:ext cx="4377655" cy="2944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559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1888" y="1066470"/>
            <a:ext cx="9488224" cy="4725059"/>
          </a:xfrm>
          <a:prstGeom prst="rect">
            <a:avLst/>
          </a:prstGeom>
        </p:spPr>
      </p:pic>
      <p:sp>
        <p:nvSpPr>
          <p:cNvPr id="3" name="Rectangle 2"/>
          <p:cNvSpPr/>
          <p:nvPr/>
        </p:nvSpPr>
        <p:spPr>
          <a:xfrm>
            <a:off x="1268136" y="1092705"/>
            <a:ext cx="4637714" cy="3250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6914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p:cNvSpPr txBox="1"/>
          <p:nvPr/>
        </p:nvSpPr>
        <p:spPr>
          <a:xfrm>
            <a:off x="2647980" y="2272799"/>
            <a:ext cx="692200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Trajectory</a:t>
            </a:r>
            <a:r>
              <a:rPr kumimoji="0" lang="en-US" sz="7200" b="0" i="0" u="none" strike="noStrike" kern="1200" cap="none" spc="0" normalizeH="0" noProof="0" dirty="0">
                <a:ln>
                  <a:noFill/>
                </a:ln>
                <a:solidFill>
                  <a:prstClr val="black"/>
                </a:solidFill>
                <a:effectLst/>
                <a:uLnTx/>
                <a:uFillTx/>
                <a:latin typeface="Calibri" panose="020F0502020204030204"/>
                <a:ea typeface="+mn-ea"/>
                <a:cs typeface="+mn-cs"/>
              </a:rPr>
              <a:t> Frequencies</a:t>
            </a:r>
            <a:endPar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285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692"/>
          <a:stretch/>
        </p:blipFill>
        <p:spPr>
          <a:xfrm>
            <a:off x="385896" y="914400"/>
            <a:ext cx="11420208" cy="5486400"/>
          </a:xfrm>
          <a:prstGeom prst="rect">
            <a:avLst/>
          </a:prstGeom>
        </p:spPr>
      </p:pic>
      <p:sp>
        <p:nvSpPr>
          <p:cNvPr id="2" name="TextBox 1"/>
          <p:cNvSpPr txBox="1"/>
          <p:nvPr/>
        </p:nvSpPr>
        <p:spPr>
          <a:xfrm>
            <a:off x="3789730" y="801142"/>
            <a:ext cx="5821959" cy="646331"/>
          </a:xfrm>
          <a:prstGeom prst="rect">
            <a:avLst/>
          </a:prstGeom>
          <a:solidFill>
            <a:srgbClr val="FFFF00"/>
          </a:solidFill>
          <a:ln>
            <a:solidFill>
              <a:schemeClr val="tx1"/>
            </a:solidFill>
          </a:ln>
        </p:spPr>
        <p:txBody>
          <a:bodyPr wrap="square" rtlCol="0">
            <a:spAutoFit/>
          </a:bodyPr>
          <a:lstStyle/>
          <a:p>
            <a:r>
              <a:rPr lang="en-US" dirty="0"/>
              <a:t>Matrix user-input screen – all of the single-swarm and batch functionality, plus additional input and output specifications</a:t>
            </a:r>
          </a:p>
        </p:txBody>
      </p:sp>
      <p:sp>
        <p:nvSpPr>
          <p:cNvPr id="11" name="Rectangle 10"/>
          <p:cNvSpPr/>
          <p:nvPr/>
        </p:nvSpPr>
        <p:spPr>
          <a:xfrm>
            <a:off x="2299981" y="3208790"/>
            <a:ext cx="2794930" cy="5806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45918" y="3243744"/>
            <a:ext cx="2794930" cy="5806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099576" y="3236753"/>
            <a:ext cx="3024226" cy="5806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271706" y="5100506"/>
            <a:ext cx="5350650" cy="2265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574759" y="5173120"/>
            <a:ext cx="2842597" cy="307777"/>
          </a:xfrm>
          <a:prstGeom prst="rect">
            <a:avLst/>
          </a:prstGeom>
          <a:solidFill>
            <a:srgbClr val="FFFFCC"/>
          </a:solidFill>
          <a:ln>
            <a:solidFill>
              <a:schemeClr val="tx1"/>
            </a:solidFill>
          </a:ln>
        </p:spPr>
        <p:txBody>
          <a:bodyPr wrap="square" rtlCol="0">
            <a:spAutoFit/>
          </a:bodyPr>
          <a:lstStyle/>
          <a:p>
            <a:pPr algn="ctr"/>
            <a:r>
              <a:rPr lang="en-US" sz="1400" dirty="0"/>
              <a:t>GIS output options for trajectories</a:t>
            </a:r>
          </a:p>
        </p:txBody>
      </p:sp>
      <p:sp>
        <p:nvSpPr>
          <p:cNvPr id="16" name="Rectangle 15"/>
          <p:cNvSpPr/>
          <p:nvPr/>
        </p:nvSpPr>
        <p:spPr>
          <a:xfrm>
            <a:off x="2306972" y="5364763"/>
            <a:ext cx="2787939" cy="3077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72456" y="3344447"/>
            <a:ext cx="1476460" cy="523220"/>
          </a:xfrm>
          <a:prstGeom prst="rect">
            <a:avLst/>
          </a:prstGeom>
          <a:solidFill>
            <a:srgbClr val="FFFFCC"/>
          </a:solidFill>
          <a:ln>
            <a:solidFill>
              <a:schemeClr val="tx1"/>
            </a:solidFill>
          </a:ln>
        </p:spPr>
        <p:txBody>
          <a:bodyPr wrap="square" rtlCol="0">
            <a:spAutoFit/>
          </a:bodyPr>
          <a:lstStyle/>
          <a:p>
            <a:r>
              <a:rPr lang="en-US" sz="1400" dirty="0"/>
              <a:t>Lower left corner of source grid</a:t>
            </a:r>
          </a:p>
        </p:txBody>
      </p:sp>
      <p:sp>
        <p:nvSpPr>
          <p:cNvPr id="7" name="TextBox 6"/>
          <p:cNvSpPr txBox="1"/>
          <p:nvPr/>
        </p:nvSpPr>
        <p:spPr>
          <a:xfrm>
            <a:off x="6398703" y="3520616"/>
            <a:ext cx="782273" cy="523220"/>
          </a:xfrm>
          <a:prstGeom prst="rect">
            <a:avLst/>
          </a:prstGeom>
          <a:solidFill>
            <a:srgbClr val="FFFFCC"/>
          </a:solidFill>
          <a:ln>
            <a:solidFill>
              <a:schemeClr val="tx1"/>
            </a:solidFill>
          </a:ln>
        </p:spPr>
        <p:txBody>
          <a:bodyPr wrap="square" rtlCol="0">
            <a:spAutoFit/>
          </a:bodyPr>
          <a:lstStyle/>
          <a:p>
            <a:pPr algn="ctr"/>
            <a:r>
              <a:rPr lang="en-US" sz="1400" dirty="0"/>
              <a:t>Grid spacing</a:t>
            </a:r>
          </a:p>
        </p:txBody>
      </p:sp>
      <p:sp>
        <p:nvSpPr>
          <p:cNvPr id="8" name="TextBox 7"/>
          <p:cNvSpPr txBox="1"/>
          <p:nvPr/>
        </p:nvSpPr>
        <p:spPr>
          <a:xfrm>
            <a:off x="9026782" y="3484300"/>
            <a:ext cx="2022443" cy="523220"/>
          </a:xfrm>
          <a:prstGeom prst="rect">
            <a:avLst/>
          </a:prstGeom>
          <a:solidFill>
            <a:srgbClr val="FFFFCC"/>
          </a:solidFill>
          <a:ln>
            <a:solidFill>
              <a:schemeClr val="tx1"/>
            </a:solidFill>
          </a:ln>
        </p:spPr>
        <p:txBody>
          <a:bodyPr wrap="square" rtlCol="0">
            <a:spAutoFit/>
          </a:bodyPr>
          <a:lstStyle/>
          <a:p>
            <a:pPr algn="ctr"/>
            <a:r>
              <a:rPr lang="en-US" sz="1400" dirty="0"/>
              <a:t>Number of grid points in each direction</a:t>
            </a:r>
          </a:p>
        </p:txBody>
      </p:sp>
      <p:sp>
        <p:nvSpPr>
          <p:cNvPr id="17" name="TextBox 16"/>
          <p:cNvSpPr txBox="1"/>
          <p:nvPr/>
        </p:nvSpPr>
        <p:spPr>
          <a:xfrm>
            <a:off x="521701" y="5015127"/>
            <a:ext cx="1869162" cy="738664"/>
          </a:xfrm>
          <a:prstGeom prst="rect">
            <a:avLst/>
          </a:prstGeom>
          <a:solidFill>
            <a:srgbClr val="FFFFCC"/>
          </a:solidFill>
          <a:ln>
            <a:solidFill>
              <a:schemeClr val="tx1"/>
            </a:solidFill>
          </a:ln>
        </p:spPr>
        <p:txBody>
          <a:bodyPr wrap="square" rtlCol="0">
            <a:spAutoFit/>
          </a:bodyPr>
          <a:lstStyle/>
          <a:p>
            <a:pPr algn="ctr"/>
            <a:r>
              <a:rPr lang="en-US" sz="1400" dirty="0"/>
              <a:t>Grid size for trajectory frequency statistics and graphics</a:t>
            </a:r>
          </a:p>
        </p:txBody>
      </p:sp>
      <p:sp>
        <p:nvSpPr>
          <p:cNvPr id="9" name="TextBox 8">
            <a:extLst>
              <a:ext uri="{FF2B5EF4-FFF2-40B4-BE49-F238E27FC236}">
                <a16:creationId xmlns:a16="http://schemas.microsoft.com/office/drawing/2014/main" id="{A2177EEE-9E22-4F77-8EB2-BC682EEEEB38}"/>
              </a:ext>
            </a:extLst>
          </p:cNvPr>
          <p:cNvSpPr txBox="1"/>
          <p:nvPr/>
        </p:nvSpPr>
        <p:spPr>
          <a:xfrm>
            <a:off x="2388527" y="3274291"/>
            <a:ext cx="682238" cy="196977"/>
          </a:xfrm>
          <a:prstGeom prst="rect">
            <a:avLst/>
          </a:prstGeom>
          <a:solidFill>
            <a:schemeClr val="bg1">
              <a:lumMod val="95000"/>
            </a:schemeClr>
          </a:solidFill>
        </p:spPr>
        <p:txBody>
          <a:bodyPr wrap="none" lIns="45720" tIns="36576" rIns="45720" bIns="36576" rtlCol="0">
            <a:spAutoFit/>
          </a:bodyPr>
          <a:lstStyle/>
          <a:p>
            <a:r>
              <a:rPr lang="en-US" sz="800" dirty="0"/>
              <a:t>SW corner lat.</a:t>
            </a:r>
          </a:p>
        </p:txBody>
      </p:sp>
      <p:sp>
        <p:nvSpPr>
          <p:cNvPr id="18" name="TextBox 17">
            <a:extLst>
              <a:ext uri="{FF2B5EF4-FFF2-40B4-BE49-F238E27FC236}">
                <a16:creationId xmlns:a16="http://schemas.microsoft.com/office/drawing/2014/main" id="{72572FD6-68BF-454B-82FD-7A33D4CDA5E4}"/>
              </a:ext>
            </a:extLst>
          </p:cNvPr>
          <p:cNvSpPr txBox="1"/>
          <p:nvPr/>
        </p:nvSpPr>
        <p:spPr>
          <a:xfrm>
            <a:off x="2387417" y="3573523"/>
            <a:ext cx="755976" cy="196977"/>
          </a:xfrm>
          <a:prstGeom prst="rect">
            <a:avLst/>
          </a:prstGeom>
          <a:solidFill>
            <a:schemeClr val="bg1">
              <a:lumMod val="95000"/>
            </a:schemeClr>
          </a:solidFill>
        </p:spPr>
        <p:txBody>
          <a:bodyPr wrap="none" lIns="45720" tIns="36576" rIns="45720" bIns="36576" rtlCol="0">
            <a:spAutoFit/>
          </a:bodyPr>
          <a:lstStyle/>
          <a:p>
            <a:r>
              <a:rPr lang="en-US" sz="800" dirty="0"/>
              <a:t>SW corner long.</a:t>
            </a:r>
          </a:p>
        </p:txBody>
      </p:sp>
      <p:sp>
        <p:nvSpPr>
          <p:cNvPr id="19" name="TextBox 18">
            <a:extLst>
              <a:ext uri="{FF2B5EF4-FFF2-40B4-BE49-F238E27FC236}">
                <a16:creationId xmlns:a16="http://schemas.microsoft.com/office/drawing/2014/main" id="{E9BB6AAA-4882-4E13-92DE-F0D67E337E73}"/>
              </a:ext>
            </a:extLst>
          </p:cNvPr>
          <p:cNvSpPr txBox="1"/>
          <p:nvPr/>
        </p:nvSpPr>
        <p:spPr>
          <a:xfrm>
            <a:off x="3195021" y="3273180"/>
            <a:ext cx="220573" cy="196977"/>
          </a:xfrm>
          <a:prstGeom prst="rect">
            <a:avLst/>
          </a:prstGeom>
          <a:noFill/>
        </p:spPr>
        <p:txBody>
          <a:bodyPr wrap="none" lIns="45720" tIns="36576" rIns="45720" bIns="36576" rtlCol="0">
            <a:spAutoFit/>
          </a:bodyPr>
          <a:lstStyle/>
          <a:p>
            <a:r>
              <a:rPr lang="en-US" sz="800" dirty="0"/>
              <a:t>4.5</a:t>
            </a:r>
          </a:p>
        </p:txBody>
      </p:sp>
      <p:sp>
        <p:nvSpPr>
          <p:cNvPr id="20" name="TextBox 19">
            <a:extLst>
              <a:ext uri="{FF2B5EF4-FFF2-40B4-BE49-F238E27FC236}">
                <a16:creationId xmlns:a16="http://schemas.microsoft.com/office/drawing/2014/main" id="{DF573B43-E6D6-424B-AA84-4C3DB4DA9C2C}"/>
              </a:ext>
            </a:extLst>
          </p:cNvPr>
          <p:cNvSpPr txBox="1"/>
          <p:nvPr/>
        </p:nvSpPr>
        <p:spPr>
          <a:xfrm>
            <a:off x="3200584" y="3589102"/>
            <a:ext cx="194925" cy="196977"/>
          </a:xfrm>
          <a:prstGeom prst="rect">
            <a:avLst/>
          </a:prstGeom>
          <a:noFill/>
        </p:spPr>
        <p:txBody>
          <a:bodyPr wrap="none" lIns="45720" tIns="36576" rIns="45720" bIns="36576" rtlCol="0">
            <a:spAutoFit/>
          </a:bodyPr>
          <a:lstStyle/>
          <a:p>
            <a:r>
              <a:rPr lang="en-US" sz="800" dirty="0"/>
              <a:t>45</a:t>
            </a:r>
          </a:p>
        </p:txBody>
      </p:sp>
    </p:spTree>
    <p:extLst>
      <p:ext uri="{BB962C8B-B14F-4D97-AF65-F5344CB8AC3E}">
        <p14:creationId xmlns:p14="http://schemas.microsoft.com/office/powerpoint/2010/main" val="489529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3336" y="642548"/>
            <a:ext cx="6163535" cy="5572903"/>
          </a:xfrm>
          <a:prstGeom prst="rect">
            <a:avLst/>
          </a:prstGeom>
        </p:spPr>
      </p:pic>
      <p:sp>
        <p:nvSpPr>
          <p:cNvPr id="3" name="TextBox 2"/>
          <p:cNvSpPr txBox="1"/>
          <p:nvPr/>
        </p:nvSpPr>
        <p:spPr>
          <a:xfrm>
            <a:off x="1994486" y="213912"/>
            <a:ext cx="7308904" cy="369332"/>
          </a:xfrm>
          <a:prstGeom prst="rect">
            <a:avLst/>
          </a:prstGeom>
          <a:solidFill>
            <a:srgbClr val="FFFF00"/>
          </a:solidFill>
          <a:ln>
            <a:solidFill>
              <a:schemeClr val="tx1"/>
            </a:solidFill>
          </a:ln>
        </p:spPr>
        <p:txBody>
          <a:bodyPr wrap="square" rtlCol="0">
            <a:spAutoFit/>
          </a:bodyPr>
          <a:lstStyle/>
          <a:p>
            <a:r>
              <a:rPr lang="en-US" dirty="0"/>
              <a:t>Files generated in this example, once zipped “redistribution” file is unzipped</a:t>
            </a:r>
          </a:p>
        </p:txBody>
      </p:sp>
      <p:sp>
        <p:nvSpPr>
          <p:cNvPr id="4" name="Rectangle 3"/>
          <p:cNvSpPr/>
          <p:nvPr/>
        </p:nvSpPr>
        <p:spPr>
          <a:xfrm>
            <a:off x="5135460" y="5226341"/>
            <a:ext cx="1627464" cy="5788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35460" y="4606953"/>
            <a:ext cx="1627464" cy="5788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35460" y="3428999"/>
            <a:ext cx="1627464" cy="3879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35460" y="2792833"/>
            <a:ext cx="1627464" cy="57686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08602" y="3596198"/>
            <a:ext cx="1348958" cy="707886"/>
          </a:xfrm>
          <a:prstGeom prst="rect">
            <a:avLst/>
          </a:prstGeom>
          <a:solidFill>
            <a:srgbClr val="FFFFCC"/>
          </a:solidFill>
          <a:ln>
            <a:solidFill>
              <a:srgbClr val="FF0000"/>
            </a:solidFill>
          </a:ln>
        </p:spPr>
        <p:txBody>
          <a:bodyPr wrap="square" rtlCol="0">
            <a:spAutoFit/>
          </a:bodyPr>
          <a:lstStyle/>
          <a:p>
            <a:r>
              <a:rPr lang="en-US" sz="1000" dirty="0"/>
              <a:t>Trajectory frequency graphics via </a:t>
            </a:r>
            <a:r>
              <a:rPr lang="en-US" sz="1000" dirty="0" err="1"/>
              <a:t>gridplot</a:t>
            </a:r>
            <a:r>
              <a:rPr lang="en-US" sz="1000" dirty="0"/>
              <a:t> – a different HYSPLIT mapping program</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1742" t="11852" r="14281" b="36592"/>
          <a:stretch/>
        </p:blipFill>
        <p:spPr>
          <a:xfrm>
            <a:off x="234891" y="787862"/>
            <a:ext cx="2928453" cy="2641137"/>
          </a:xfrm>
          <a:prstGeom prst="rect">
            <a:avLst/>
          </a:prstGeom>
          <a:ln w="38100">
            <a:solidFill>
              <a:srgbClr val="0070C0"/>
            </a:solidFill>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2191" t="11456" r="9663" b="38865"/>
          <a:stretch/>
        </p:blipFill>
        <p:spPr>
          <a:xfrm>
            <a:off x="7450608" y="3620477"/>
            <a:ext cx="3774149" cy="3104977"/>
          </a:xfrm>
          <a:prstGeom prst="rect">
            <a:avLst/>
          </a:prstGeom>
          <a:ln w="38100">
            <a:solidFill>
              <a:srgbClr val="0070C0"/>
            </a:solidFill>
          </a:ln>
        </p:spPr>
      </p:pic>
      <p:sp>
        <p:nvSpPr>
          <p:cNvPr id="8" name="TextBox 7"/>
          <p:cNvSpPr txBox="1"/>
          <p:nvPr/>
        </p:nvSpPr>
        <p:spPr>
          <a:xfrm>
            <a:off x="6600555" y="5361872"/>
            <a:ext cx="1567749" cy="307777"/>
          </a:xfrm>
          <a:prstGeom prst="rect">
            <a:avLst/>
          </a:prstGeom>
          <a:solidFill>
            <a:srgbClr val="FFFFCC"/>
          </a:solidFill>
          <a:ln>
            <a:solidFill>
              <a:schemeClr val="tx1"/>
            </a:solidFill>
          </a:ln>
        </p:spPr>
        <p:txBody>
          <a:bodyPr wrap="square" rtlCol="0">
            <a:spAutoFit/>
          </a:bodyPr>
          <a:lstStyle>
            <a:defPPr>
              <a:defRPr lang="en-US"/>
            </a:defPPr>
            <a:lvl1pPr>
              <a:defRPr sz="1400"/>
            </a:lvl1pPr>
          </a:lstStyle>
          <a:p>
            <a:r>
              <a:rPr lang="en-US" dirty="0"/>
              <a:t>Trajectory graphics</a:t>
            </a: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2479" t="12966" r="38737" b="56575"/>
          <a:stretch/>
        </p:blipFill>
        <p:spPr>
          <a:xfrm>
            <a:off x="322626" y="3619963"/>
            <a:ext cx="2904068" cy="2951483"/>
          </a:xfrm>
          <a:prstGeom prst="rect">
            <a:avLst/>
          </a:prstGeom>
          <a:ln w="38100">
            <a:solidFill>
              <a:srgbClr val="FF0000"/>
            </a:solidFill>
          </a:ln>
        </p:spPr>
      </p:pic>
      <p:sp>
        <p:nvSpPr>
          <p:cNvPr id="10" name="TextBox 9"/>
          <p:cNvSpPr txBox="1"/>
          <p:nvPr/>
        </p:nvSpPr>
        <p:spPr>
          <a:xfrm>
            <a:off x="3148262" y="4745262"/>
            <a:ext cx="2021746" cy="307777"/>
          </a:xfrm>
          <a:prstGeom prst="rect">
            <a:avLst/>
          </a:prstGeom>
          <a:solidFill>
            <a:srgbClr val="FFFFCC"/>
          </a:solidFill>
          <a:ln>
            <a:solidFill>
              <a:schemeClr val="tx1"/>
            </a:solidFill>
          </a:ln>
        </p:spPr>
        <p:txBody>
          <a:bodyPr wrap="square" rtlCol="0">
            <a:spAutoFit/>
          </a:bodyPr>
          <a:lstStyle>
            <a:defPPr>
              <a:defRPr lang="en-US"/>
            </a:defPPr>
            <a:lvl1pPr>
              <a:defRPr sz="1400"/>
            </a:lvl1pPr>
          </a:lstStyle>
          <a:p>
            <a:r>
              <a:rPr lang="en-US" dirty="0"/>
              <a:t>Time of Arrival graphics</a:t>
            </a:r>
          </a:p>
        </p:txBody>
      </p:sp>
      <p:sp>
        <p:nvSpPr>
          <p:cNvPr id="11" name="TextBox 10"/>
          <p:cNvSpPr txBox="1"/>
          <p:nvPr/>
        </p:nvSpPr>
        <p:spPr>
          <a:xfrm>
            <a:off x="2796466" y="2692483"/>
            <a:ext cx="2361094" cy="307777"/>
          </a:xfrm>
          <a:prstGeom prst="rect">
            <a:avLst/>
          </a:prstGeom>
          <a:solidFill>
            <a:srgbClr val="FFFF00"/>
          </a:solidFill>
          <a:ln w="19050" cmpd="dbl">
            <a:solidFill>
              <a:srgbClr val="FF0000"/>
            </a:solidFill>
          </a:ln>
        </p:spPr>
        <p:txBody>
          <a:bodyPr wrap="square" rtlCol="0">
            <a:spAutoFit/>
          </a:bodyPr>
          <a:lstStyle>
            <a:defPPr>
              <a:defRPr lang="en-US"/>
            </a:defPPr>
            <a:lvl1pPr>
              <a:defRPr sz="1400"/>
            </a:lvl1pPr>
          </a:lstStyle>
          <a:p>
            <a:r>
              <a:rPr lang="en-US" dirty="0"/>
              <a:t>Trajectory frequency graphics</a:t>
            </a:r>
          </a:p>
        </p:txBody>
      </p:sp>
      <p:sp>
        <p:nvSpPr>
          <p:cNvPr id="15" name="TextBox 14"/>
          <p:cNvSpPr txBox="1"/>
          <p:nvPr/>
        </p:nvSpPr>
        <p:spPr>
          <a:xfrm>
            <a:off x="7193783" y="2846371"/>
            <a:ext cx="1567749" cy="523220"/>
          </a:xfrm>
          <a:prstGeom prst="rect">
            <a:avLst/>
          </a:prstGeom>
          <a:solidFill>
            <a:srgbClr val="FFFFCC"/>
          </a:solidFill>
          <a:ln w="38100">
            <a:solidFill>
              <a:srgbClr val="00B050"/>
            </a:solidFill>
          </a:ln>
        </p:spPr>
        <p:txBody>
          <a:bodyPr wrap="square" rtlCol="0">
            <a:spAutoFit/>
          </a:bodyPr>
          <a:lstStyle/>
          <a:p>
            <a:r>
              <a:rPr lang="en-US" sz="1400" dirty="0"/>
              <a:t>Summary files of inputs and outputs</a:t>
            </a:r>
          </a:p>
        </p:txBody>
      </p:sp>
      <p:sp>
        <p:nvSpPr>
          <p:cNvPr id="16" name="Rectangle 15"/>
          <p:cNvSpPr/>
          <p:nvPr/>
        </p:nvSpPr>
        <p:spPr>
          <a:xfrm>
            <a:off x="5153636" y="4196684"/>
            <a:ext cx="2128008" cy="36972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6971251" y="3401218"/>
            <a:ext cx="234892" cy="79546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138256" y="1211598"/>
            <a:ext cx="1732327" cy="120198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01424" y="1318619"/>
            <a:ext cx="5188471" cy="954107"/>
          </a:xfrm>
          <a:prstGeom prst="rect">
            <a:avLst/>
          </a:prstGeom>
          <a:solidFill>
            <a:srgbClr val="FFFFCC"/>
          </a:solidFill>
          <a:ln w="38100">
            <a:solidFill>
              <a:srgbClr val="00B050"/>
            </a:solidFill>
          </a:ln>
        </p:spPr>
        <p:txBody>
          <a:bodyPr wrap="square" rtlCol="0">
            <a:spAutoFit/>
          </a:bodyPr>
          <a:lstStyle/>
          <a:p>
            <a:r>
              <a:rPr lang="en-US" sz="1400" dirty="0"/>
              <a:t>Folders with shapefiles associated with time of arrival (</a:t>
            </a:r>
            <a:r>
              <a:rPr lang="en-US" sz="1400" dirty="0" err="1"/>
              <a:t>toa</a:t>
            </a:r>
            <a:r>
              <a:rPr lang="en-US" sz="1400" dirty="0"/>
              <a:t>), trajectories, and trajectory frequencies. These can be imported into GIS applications (e.g. ArcGIS) and displayed – and processed further – according to the user’s needs</a:t>
            </a:r>
          </a:p>
        </p:txBody>
      </p:sp>
      <p:sp>
        <p:nvSpPr>
          <p:cNvPr id="22" name="Rectangle 21"/>
          <p:cNvSpPr/>
          <p:nvPr/>
        </p:nvSpPr>
        <p:spPr>
          <a:xfrm>
            <a:off x="5153636" y="1001656"/>
            <a:ext cx="942364" cy="17667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004419" y="794474"/>
            <a:ext cx="4440353" cy="307777"/>
          </a:xfrm>
          <a:prstGeom prst="rect">
            <a:avLst/>
          </a:prstGeom>
          <a:solidFill>
            <a:srgbClr val="FFFFCC"/>
          </a:solidFill>
          <a:ln w="38100">
            <a:solidFill>
              <a:srgbClr val="0070C0"/>
            </a:solidFill>
          </a:ln>
        </p:spPr>
        <p:txBody>
          <a:bodyPr wrap="square" rtlCol="0">
            <a:spAutoFit/>
          </a:bodyPr>
          <a:lstStyle/>
          <a:p>
            <a:r>
              <a:rPr lang="en-US" sz="1400" dirty="0"/>
              <a:t>Folder with HYSPLIT Control and other model-specific files.</a:t>
            </a:r>
          </a:p>
        </p:txBody>
      </p:sp>
      <p:sp>
        <p:nvSpPr>
          <p:cNvPr id="23" name="Right Arrow 22"/>
          <p:cNvSpPr/>
          <p:nvPr/>
        </p:nvSpPr>
        <p:spPr>
          <a:xfrm rot="5400000">
            <a:off x="3601403" y="1959628"/>
            <a:ext cx="751221" cy="54728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766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3" y="0"/>
            <a:ext cx="5299363" cy="6858000"/>
          </a:xfrm>
          <a:prstGeom prst="rect">
            <a:avLst/>
          </a:prstGeom>
        </p:spPr>
      </p:pic>
      <p:sp>
        <p:nvSpPr>
          <p:cNvPr id="3" name="TextBox 2"/>
          <p:cNvSpPr txBox="1"/>
          <p:nvPr/>
        </p:nvSpPr>
        <p:spPr>
          <a:xfrm>
            <a:off x="5148072" y="283778"/>
            <a:ext cx="6781175" cy="5416868"/>
          </a:xfrm>
          <a:prstGeom prst="rect">
            <a:avLst/>
          </a:prstGeom>
          <a:noFill/>
        </p:spPr>
        <p:txBody>
          <a:bodyPr wrap="square" rtlCol="0">
            <a:spAutoFit/>
          </a:bodyPr>
          <a:lstStyle/>
          <a:p>
            <a:pPr>
              <a:spcBef>
                <a:spcPts val="600"/>
              </a:spcBef>
              <a:spcAft>
                <a:spcPts val="600"/>
              </a:spcAft>
            </a:pPr>
            <a:r>
              <a:rPr lang="en-US" b="1" u="sng" dirty="0"/>
              <a:t>Graphic output of trajectory frequency information using basic HYSPLIT graphics</a:t>
            </a:r>
          </a:p>
          <a:p>
            <a:pPr marL="285750" indent="-285750">
              <a:spcBef>
                <a:spcPts val="600"/>
              </a:spcBef>
              <a:spcAft>
                <a:spcPts val="600"/>
              </a:spcAft>
              <a:buFont typeface="Wingdings" panose="05000000000000000000" pitchFamily="2" charset="2"/>
              <a:buChar char="Ø"/>
            </a:pPr>
            <a:r>
              <a:rPr lang="en-US" dirty="0"/>
              <a:t>This is generated by the App. For more advanced modifications, user can import shape files provided in output (see additional description of this functionality below)</a:t>
            </a:r>
          </a:p>
          <a:p>
            <a:pPr marL="285750" indent="-285750">
              <a:spcBef>
                <a:spcPts val="600"/>
              </a:spcBef>
              <a:spcAft>
                <a:spcPts val="600"/>
              </a:spcAft>
              <a:buFont typeface="Wingdings" panose="05000000000000000000" pitchFamily="2" charset="2"/>
              <a:buChar char="Ø"/>
            </a:pPr>
            <a:r>
              <a:rPr lang="en-US" dirty="0"/>
              <a:t>The source locations are shown with a matrix of stars</a:t>
            </a:r>
          </a:p>
          <a:p>
            <a:pPr marL="285750" indent="-285750">
              <a:spcBef>
                <a:spcPts val="600"/>
              </a:spcBef>
              <a:spcAft>
                <a:spcPts val="600"/>
              </a:spcAft>
              <a:buFont typeface="Wingdings" panose="05000000000000000000" pitchFamily="2" charset="2"/>
              <a:buChar char="Ø"/>
            </a:pPr>
            <a:r>
              <a:rPr lang="en-US" dirty="0"/>
              <a:t>A grid-size is defined during specifications of the run – in this example, it was 1 </a:t>
            </a:r>
            <a:r>
              <a:rPr lang="en-US" dirty="0" err="1"/>
              <a:t>deg</a:t>
            </a:r>
            <a:r>
              <a:rPr lang="en-US" dirty="0"/>
              <a:t>, and this is shown in the text in the bottom panel of the graphic – and then the trajectory waypoints (every 5 minutes) are summed up on this grid. The contours shown are the waypoints for each grid square expressed as the percent of waypoint in the grid square with the maximum number of waypoints. </a:t>
            </a:r>
          </a:p>
          <a:p>
            <a:pPr marL="285750" indent="-285750">
              <a:spcBef>
                <a:spcPts val="600"/>
              </a:spcBef>
              <a:spcAft>
                <a:spcPts val="600"/>
              </a:spcAft>
              <a:buFont typeface="Wingdings" panose="05000000000000000000" pitchFamily="2" charset="2"/>
              <a:buChar char="Ø"/>
            </a:pPr>
            <a:r>
              <a:rPr lang="en-US" dirty="0"/>
              <a:t>This graphic does not tell you anything about the time of arrival, but, does show you the overall geographical pattern of the forecasted migration from the specified source region over the forecast period.</a:t>
            </a:r>
          </a:p>
        </p:txBody>
      </p:sp>
    </p:spTree>
    <p:extLst>
      <p:ext uri="{BB962C8B-B14F-4D97-AF65-F5344CB8AC3E}">
        <p14:creationId xmlns:p14="http://schemas.microsoft.com/office/powerpoint/2010/main" val="162490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1669" y="1355173"/>
            <a:ext cx="7184609" cy="5183872"/>
          </a:xfrm>
          <a:prstGeom prst="rect">
            <a:avLst/>
          </a:prstGeom>
          <a:ln w="28575">
            <a:solidFill>
              <a:schemeClr val="tx1"/>
            </a:solidFill>
          </a:ln>
        </p:spPr>
      </p:pic>
      <p:pic>
        <p:nvPicPr>
          <p:cNvPr id="4" name="Picture 3"/>
          <p:cNvPicPr>
            <a:picLocks noChangeAspect="1"/>
          </p:cNvPicPr>
          <p:nvPr/>
        </p:nvPicPr>
        <p:blipFill rotWithShape="1">
          <a:blip r:embed="rId3"/>
          <a:srcRect l="13580" r="18867"/>
          <a:stretch/>
        </p:blipFill>
        <p:spPr>
          <a:xfrm>
            <a:off x="683466" y="2863042"/>
            <a:ext cx="2974554" cy="3550118"/>
          </a:xfrm>
          <a:prstGeom prst="rect">
            <a:avLst/>
          </a:prstGeom>
          <a:ln w="28575">
            <a:solidFill>
              <a:schemeClr val="tx1"/>
            </a:solidFill>
          </a:ln>
        </p:spPr>
      </p:pic>
      <p:sp>
        <p:nvSpPr>
          <p:cNvPr id="5" name="TextBox 4"/>
          <p:cNvSpPr txBox="1"/>
          <p:nvPr/>
        </p:nvSpPr>
        <p:spPr>
          <a:xfrm>
            <a:off x="3260993" y="388106"/>
            <a:ext cx="7697340" cy="738664"/>
          </a:xfrm>
          <a:prstGeom prst="rect">
            <a:avLst/>
          </a:prstGeom>
          <a:solidFill>
            <a:srgbClr val="FFFFCC"/>
          </a:solidFill>
          <a:ln w="38100">
            <a:solidFill>
              <a:srgbClr val="00B050"/>
            </a:solidFill>
          </a:ln>
        </p:spPr>
        <p:txBody>
          <a:bodyPr wrap="square" rtlCol="0">
            <a:spAutoFit/>
          </a:bodyPr>
          <a:lstStyle/>
          <a:p>
            <a:r>
              <a:rPr lang="en-US" sz="1400" b="1" dirty="0"/>
              <a:t>HYSPLIT has a mapping program called “</a:t>
            </a:r>
            <a:r>
              <a:rPr lang="en-US" sz="1400" b="1" dirty="0" err="1"/>
              <a:t>gridplot</a:t>
            </a:r>
            <a:r>
              <a:rPr lang="en-US" sz="1400" b="1" dirty="0"/>
              <a:t>” : </a:t>
            </a:r>
          </a:p>
          <a:p>
            <a:r>
              <a:rPr lang="en-US" sz="1400" dirty="0"/>
              <a:t>the Locust Migration Application also creates a trajectory frequency map using this mapping program. Here is the output for this example (</a:t>
            </a:r>
            <a:r>
              <a:rPr lang="en-US" sz="1400" b="1" dirty="0">
                <a:latin typeface="Courier New" panose="02070309020205020404" pitchFamily="49" charset="0"/>
                <a:cs typeface="Courier New" panose="02070309020205020404" pitchFamily="49" charset="0"/>
              </a:rPr>
              <a:t>matrix_7129_gridplot.jpg</a:t>
            </a:r>
            <a:r>
              <a:rPr lang="en-US" sz="1400" dirty="0"/>
              <a:t>)</a:t>
            </a:r>
          </a:p>
        </p:txBody>
      </p:sp>
      <p:cxnSp>
        <p:nvCxnSpPr>
          <p:cNvPr id="9" name="Straight Arrow Connector 8"/>
          <p:cNvCxnSpPr/>
          <p:nvPr/>
        </p:nvCxnSpPr>
        <p:spPr>
          <a:xfrm flipH="1" flipV="1">
            <a:off x="10859181" y="3591499"/>
            <a:ext cx="488193" cy="1046603"/>
          </a:xfrm>
          <a:prstGeom prst="straightConnector1">
            <a:avLst/>
          </a:prstGeom>
          <a:ln w="127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509179" y="4307651"/>
            <a:ext cx="2565093" cy="2462213"/>
          </a:xfrm>
          <a:prstGeom prst="rect">
            <a:avLst/>
          </a:prstGeom>
          <a:solidFill>
            <a:schemeClr val="bg1">
              <a:lumMod val="85000"/>
            </a:schemeClr>
          </a:solidFill>
          <a:ln w="6350">
            <a:solidFill>
              <a:srgbClr val="FF0000"/>
            </a:solidFill>
          </a:ln>
        </p:spPr>
        <p:txBody>
          <a:bodyPr wrap="square" rtlCol="0">
            <a:spAutoFit/>
          </a:bodyPr>
          <a:lstStyle/>
          <a:p>
            <a:r>
              <a:rPr lang="en-US" sz="1400" b="1" dirty="0" err="1"/>
              <a:t>Gridplot</a:t>
            </a:r>
            <a:r>
              <a:rPr lang="en-US" sz="1400" b="1" dirty="0"/>
              <a:t> is not optimized for plotting frequencies:</a:t>
            </a:r>
          </a:p>
          <a:p>
            <a:endParaRPr lang="en-US" sz="1400" dirty="0"/>
          </a:p>
          <a:p>
            <a:r>
              <a:rPr lang="en-US" sz="1400" dirty="0"/>
              <a:t>the “units” shown are not correct. The values are the waypoint numbers for each grid cell, expressed as a percentage of the  number of waypoints in the cell with the maximum number of waypoints. The units are not per cubic meters. </a:t>
            </a:r>
          </a:p>
        </p:txBody>
      </p:sp>
      <p:cxnSp>
        <p:nvCxnSpPr>
          <p:cNvPr id="11" name="Straight Arrow Connector 10"/>
          <p:cNvCxnSpPr/>
          <p:nvPr/>
        </p:nvCxnSpPr>
        <p:spPr>
          <a:xfrm>
            <a:off x="683466" y="2863043"/>
            <a:ext cx="891946" cy="728456"/>
          </a:xfrm>
          <a:prstGeom prst="straightConnector1">
            <a:avLst/>
          </a:prstGeom>
          <a:ln w="127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64404" y="757438"/>
            <a:ext cx="2622016" cy="2462213"/>
          </a:xfrm>
          <a:prstGeom prst="rect">
            <a:avLst/>
          </a:prstGeom>
          <a:solidFill>
            <a:schemeClr val="bg1">
              <a:lumMod val="85000"/>
            </a:schemeClr>
          </a:solidFill>
          <a:ln w="6350">
            <a:solidFill>
              <a:srgbClr val="FF0000"/>
            </a:solidFill>
          </a:ln>
        </p:spPr>
        <p:txBody>
          <a:bodyPr wrap="square" rtlCol="0">
            <a:spAutoFit/>
          </a:bodyPr>
          <a:lstStyle/>
          <a:p>
            <a:r>
              <a:rPr lang="en-US" sz="1400" b="1" dirty="0" err="1"/>
              <a:t>Gridplot</a:t>
            </a:r>
            <a:r>
              <a:rPr lang="en-US" sz="1400" b="1" dirty="0"/>
              <a:t> is not optimized for plotting multiple source locations:</a:t>
            </a:r>
          </a:p>
          <a:p>
            <a:endParaRPr lang="en-US" sz="1400" dirty="0"/>
          </a:p>
          <a:p>
            <a:r>
              <a:rPr lang="en-US" sz="1400" dirty="0"/>
              <a:t>the “source” location is not shown correctly on the map – nor is a matrix of locations shown, which is the case in this matrix functionality – and it is not listed correctly in the text label on the left of the map.</a:t>
            </a:r>
          </a:p>
        </p:txBody>
      </p:sp>
      <p:cxnSp>
        <p:nvCxnSpPr>
          <p:cNvPr id="23" name="Straight Arrow Connector 22"/>
          <p:cNvCxnSpPr/>
          <p:nvPr/>
        </p:nvCxnSpPr>
        <p:spPr>
          <a:xfrm>
            <a:off x="2650075" y="3219651"/>
            <a:ext cx="1586347" cy="1539636"/>
          </a:xfrm>
          <a:prstGeom prst="straightConnector1">
            <a:avLst/>
          </a:prstGeom>
          <a:ln w="127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504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3336" y="642548"/>
            <a:ext cx="6163535" cy="5572903"/>
          </a:xfrm>
          <a:prstGeom prst="rect">
            <a:avLst/>
          </a:prstGeom>
        </p:spPr>
      </p:pic>
      <p:sp>
        <p:nvSpPr>
          <p:cNvPr id="3" name="TextBox 2"/>
          <p:cNvSpPr txBox="1"/>
          <p:nvPr/>
        </p:nvSpPr>
        <p:spPr>
          <a:xfrm>
            <a:off x="1994486" y="213912"/>
            <a:ext cx="7308904" cy="369332"/>
          </a:xfrm>
          <a:prstGeom prst="rect">
            <a:avLst/>
          </a:prstGeom>
          <a:solidFill>
            <a:srgbClr val="FFFF00"/>
          </a:solidFill>
          <a:ln>
            <a:solidFill>
              <a:schemeClr val="tx1"/>
            </a:solidFill>
          </a:ln>
        </p:spPr>
        <p:txBody>
          <a:bodyPr wrap="square" rtlCol="0">
            <a:spAutoFit/>
          </a:bodyPr>
          <a:lstStyle/>
          <a:p>
            <a:r>
              <a:rPr lang="en-US" dirty="0"/>
              <a:t>Files generated in this example, once zipped “redistribution” file is unzipped</a:t>
            </a:r>
          </a:p>
        </p:txBody>
      </p:sp>
      <p:sp>
        <p:nvSpPr>
          <p:cNvPr id="4" name="Rectangle 3"/>
          <p:cNvSpPr/>
          <p:nvPr/>
        </p:nvSpPr>
        <p:spPr>
          <a:xfrm>
            <a:off x="5135460" y="5226341"/>
            <a:ext cx="1627464" cy="5788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35460" y="4606953"/>
            <a:ext cx="1627464" cy="5788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35460" y="3428999"/>
            <a:ext cx="1627464" cy="3879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35460" y="2792833"/>
            <a:ext cx="1627464" cy="57686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08602" y="3596198"/>
            <a:ext cx="1348958" cy="707886"/>
          </a:xfrm>
          <a:prstGeom prst="rect">
            <a:avLst/>
          </a:prstGeom>
          <a:solidFill>
            <a:srgbClr val="FFFFCC"/>
          </a:solidFill>
          <a:ln>
            <a:solidFill>
              <a:srgbClr val="FF0000"/>
            </a:solidFill>
          </a:ln>
        </p:spPr>
        <p:txBody>
          <a:bodyPr wrap="square" rtlCol="0">
            <a:spAutoFit/>
          </a:bodyPr>
          <a:lstStyle/>
          <a:p>
            <a:r>
              <a:rPr lang="en-US" sz="1000" dirty="0"/>
              <a:t>Trajectory frequency graphics via </a:t>
            </a:r>
            <a:r>
              <a:rPr lang="en-US" sz="1000" dirty="0" err="1"/>
              <a:t>gridplot</a:t>
            </a:r>
            <a:r>
              <a:rPr lang="en-US" sz="1000" dirty="0"/>
              <a:t> – a different HYSPLIT mapping program</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1742" t="11852" r="14281" b="36592"/>
          <a:stretch/>
        </p:blipFill>
        <p:spPr>
          <a:xfrm>
            <a:off x="234891" y="787862"/>
            <a:ext cx="2928453" cy="2641137"/>
          </a:xfrm>
          <a:prstGeom prst="rect">
            <a:avLst/>
          </a:prstGeom>
          <a:ln w="38100">
            <a:solidFill>
              <a:srgbClr val="0070C0"/>
            </a:solidFill>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2191" t="11456" r="9663" b="38865"/>
          <a:stretch/>
        </p:blipFill>
        <p:spPr>
          <a:xfrm>
            <a:off x="7450608" y="3620477"/>
            <a:ext cx="3774149" cy="3104977"/>
          </a:xfrm>
          <a:prstGeom prst="rect">
            <a:avLst/>
          </a:prstGeom>
          <a:ln w="38100">
            <a:solidFill>
              <a:srgbClr val="0070C0"/>
            </a:solidFill>
          </a:ln>
        </p:spPr>
      </p:pic>
      <p:sp>
        <p:nvSpPr>
          <p:cNvPr id="8" name="TextBox 7"/>
          <p:cNvSpPr txBox="1"/>
          <p:nvPr/>
        </p:nvSpPr>
        <p:spPr>
          <a:xfrm>
            <a:off x="6600555" y="5361872"/>
            <a:ext cx="1567749" cy="307777"/>
          </a:xfrm>
          <a:prstGeom prst="rect">
            <a:avLst/>
          </a:prstGeom>
          <a:solidFill>
            <a:srgbClr val="FFFFCC"/>
          </a:solidFill>
          <a:ln>
            <a:solidFill>
              <a:schemeClr val="tx1"/>
            </a:solidFill>
          </a:ln>
        </p:spPr>
        <p:txBody>
          <a:bodyPr wrap="square" rtlCol="0">
            <a:spAutoFit/>
          </a:bodyPr>
          <a:lstStyle>
            <a:defPPr>
              <a:defRPr lang="en-US"/>
            </a:defPPr>
            <a:lvl1pPr>
              <a:defRPr sz="1400"/>
            </a:lvl1pPr>
          </a:lstStyle>
          <a:p>
            <a:r>
              <a:rPr lang="en-US" dirty="0"/>
              <a:t>Trajectory graphics</a:t>
            </a: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2479" t="12966" r="38737" b="56575"/>
          <a:stretch/>
        </p:blipFill>
        <p:spPr>
          <a:xfrm>
            <a:off x="322626" y="3619963"/>
            <a:ext cx="2904068" cy="2951483"/>
          </a:xfrm>
          <a:prstGeom prst="rect">
            <a:avLst/>
          </a:prstGeom>
          <a:ln w="38100">
            <a:solidFill>
              <a:srgbClr val="FF0000"/>
            </a:solidFill>
          </a:ln>
        </p:spPr>
      </p:pic>
      <p:sp>
        <p:nvSpPr>
          <p:cNvPr id="10" name="TextBox 9"/>
          <p:cNvSpPr txBox="1"/>
          <p:nvPr/>
        </p:nvSpPr>
        <p:spPr>
          <a:xfrm>
            <a:off x="3148262" y="4745262"/>
            <a:ext cx="2021746" cy="307777"/>
          </a:xfrm>
          <a:prstGeom prst="rect">
            <a:avLst/>
          </a:prstGeom>
          <a:solidFill>
            <a:srgbClr val="FFFFCC"/>
          </a:solidFill>
          <a:ln>
            <a:solidFill>
              <a:schemeClr val="tx1"/>
            </a:solidFill>
          </a:ln>
        </p:spPr>
        <p:txBody>
          <a:bodyPr wrap="square" rtlCol="0">
            <a:spAutoFit/>
          </a:bodyPr>
          <a:lstStyle>
            <a:defPPr>
              <a:defRPr lang="en-US"/>
            </a:defPPr>
            <a:lvl1pPr>
              <a:defRPr sz="1400"/>
            </a:lvl1pPr>
          </a:lstStyle>
          <a:p>
            <a:r>
              <a:rPr lang="en-US" dirty="0"/>
              <a:t>Time of Arrival graphics</a:t>
            </a:r>
          </a:p>
        </p:txBody>
      </p:sp>
      <p:sp>
        <p:nvSpPr>
          <p:cNvPr id="11" name="TextBox 10"/>
          <p:cNvSpPr txBox="1"/>
          <p:nvPr/>
        </p:nvSpPr>
        <p:spPr>
          <a:xfrm>
            <a:off x="2796466" y="2692483"/>
            <a:ext cx="2361094" cy="307777"/>
          </a:xfrm>
          <a:prstGeom prst="rect">
            <a:avLst/>
          </a:prstGeom>
          <a:solidFill>
            <a:srgbClr val="FFFFCC"/>
          </a:solidFill>
          <a:ln>
            <a:solidFill>
              <a:schemeClr val="tx1"/>
            </a:solidFill>
          </a:ln>
        </p:spPr>
        <p:txBody>
          <a:bodyPr wrap="square" rtlCol="0">
            <a:spAutoFit/>
          </a:bodyPr>
          <a:lstStyle>
            <a:defPPr>
              <a:defRPr lang="en-US"/>
            </a:defPPr>
            <a:lvl1pPr>
              <a:defRPr sz="1400"/>
            </a:lvl1pPr>
          </a:lstStyle>
          <a:p>
            <a:r>
              <a:rPr lang="en-US" dirty="0"/>
              <a:t>Trajectory frequency graphics</a:t>
            </a:r>
          </a:p>
        </p:txBody>
      </p:sp>
      <p:sp>
        <p:nvSpPr>
          <p:cNvPr id="15" name="TextBox 14"/>
          <p:cNvSpPr txBox="1"/>
          <p:nvPr/>
        </p:nvSpPr>
        <p:spPr>
          <a:xfrm>
            <a:off x="7193783" y="2846371"/>
            <a:ext cx="1567749" cy="523220"/>
          </a:xfrm>
          <a:prstGeom prst="rect">
            <a:avLst/>
          </a:prstGeom>
          <a:solidFill>
            <a:srgbClr val="FFFFCC"/>
          </a:solidFill>
          <a:ln w="38100">
            <a:solidFill>
              <a:srgbClr val="00B050"/>
            </a:solidFill>
          </a:ln>
        </p:spPr>
        <p:txBody>
          <a:bodyPr wrap="square" rtlCol="0">
            <a:spAutoFit/>
          </a:bodyPr>
          <a:lstStyle/>
          <a:p>
            <a:r>
              <a:rPr lang="en-US" sz="1400" dirty="0"/>
              <a:t>Summary files of inputs and outputs</a:t>
            </a:r>
          </a:p>
        </p:txBody>
      </p:sp>
      <p:sp>
        <p:nvSpPr>
          <p:cNvPr id="16" name="Rectangle 15"/>
          <p:cNvSpPr/>
          <p:nvPr/>
        </p:nvSpPr>
        <p:spPr>
          <a:xfrm>
            <a:off x="5153636" y="4196684"/>
            <a:ext cx="2128008" cy="36972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6971251" y="3401218"/>
            <a:ext cx="234892" cy="79546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138256" y="1211598"/>
            <a:ext cx="1732327" cy="120198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01424" y="1318619"/>
            <a:ext cx="5188471" cy="954107"/>
          </a:xfrm>
          <a:prstGeom prst="rect">
            <a:avLst/>
          </a:prstGeom>
          <a:solidFill>
            <a:srgbClr val="FFFFCC"/>
          </a:solidFill>
          <a:ln w="38100">
            <a:solidFill>
              <a:srgbClr val="00B050"/>
            </a:solidFill>
          </a:ln>
        </p:spPr>
        <p:txBody>
          <a:bodyPr wrap="square" rtlCol="0">
            <a:spAutoFit/>
          </a:bodyPr>
          <a:lstStyle/>
          <a:p>
            <a:r>
              <a:rPr lang="en-US" sz="1400" dirty="0"/>
              <a:t>Folders with shapefiles associated with time of arrival (</a:t>
            </a:r>
            <a:r>
              <a:rPr lang="en-US" sz="1400" dirty="0" err="1"/>
              <a:t>toa</a:t>
            </a:r>
            <a:r>
              <a:rPr lang="en-US" sz="1400" dirty="0"/>
              <a:t>), trajectories, and trajectory frequencies. These can be imported into GIS applications (e.g. ArcGIS) and displayed – and processed further – according to the user’s needs</a:t>
            </a:r>
          </a:p>
        </p:txBody>
      </p:sp>
      <p:sp>
        <p:nvSpPr>
          <p:cNvPr id="22" name="Rectangle 21"/>
          <p:cNvSpPr/>
          <p:nvPr/>
        </p:nvSpPr>
        <p:spPr>
          <a:xfrm>
            <a:off x="5153636" y="1001656"/>
            <a:ext cx="942364" cy="17667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004419" y="794474"/>
            <a:ext cx="4440353" cy="307777"/>
          </a:xfrm>
          <a:prstGeom prst="rect">
            <a:avLst/>
          </a:prstGeom>
          <a:solidFill>
            <a:srgbClr val="FFFFCC"/>
          </a:solidFill>
          <a:ln w="38100">
            <a:solidFill>
              <a:srgbClr val="0070C0"/>
            </a:solidFill>
          </a:ln>
        </p:spPr>
        <p:txBody>
          <a:bodyPr wrap="square" rtlCol="0">
            <a:spAutoFit/>
          </a:bodyPr>
          <a:lstStyle/>
          <a:p>
            <a:r>
              <a:rPr lang="en-US" sz="1400" dirty="0"/>
              <a:t>Folder with HYSPLIT Control and other model-specific files.</a:t>
            </a:r>
          </a:p>
        </p:txBody>
      </p:sp>
      <p:sp>
        <p:nvSpPr>
          <p:cNvPr id="17" name="Rectangle 16"/>
          <p:cNvSpPr/>
          <p:nvPr/>
        </p:nvSpPr>
        <p:spPr>
          <a:xfrm>
            <a:off x="5023336" y="1764792"/>
            <a:ext cx="1386608" cy="256032"/>
          </a:xfrm>
          <a:prstGeom prst="rect">
            <a:avLst/>
          </a:prstGeom>
          <a:noFill/>
          <a:ln w="508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eft-Right Arrow 24"/>
          <p:cNvSpPr/>
          <p:nvPr/>
        </p:nvSpPr>
        <p:spPr>
          <a:xfrm>
            <a:off x="3332419" y="1599332"/>
            <a:ext cx="1521842" cy="581708"/>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2519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52895"/>
          <a:stretch/>
        </p:blipFill>
        <p:spPr>
          <a:xfrm>
            <a:off x="208728" y="582725"/>
            <a:ext cx="11774543" cy="2301990"/>
          </a:xfrm>
          <a:prstGeom prst="rect">
            <a:avLst/>
          </a:prstGeom>
        </p:spPr>
      </p:pic>
      <p:sp>
        <p:nvSpPr>
          <p:cNvPr id="3" name="Rectangle 2"/>
          <p:cNvSpPr/>
          <p:nvPr/>
        </p:nvSpPr>
        <p:spPr>
          <a:xfrm>
            <a:off x="144011" y="683586"/>
            <a:ext cx="4176319" cy="277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07528" y="3036948"/>
            <a:ext cx="5188471" cy="2954655"/>
          </a:xfrm>
          <a:prstGeom prst="rect">
            <a:avLst/>
          </a:prstGeom>
          <a:solidFill>
            <a:srgbClr val="FFFFCC"/>
          </a:solidFill>
          <a:ln w="38100">
            <a:solidFill>
              <a:srgbClr val="00B050"/>
            </a:solidFill>
          </a:ln>
        </p:spPr>
        <p:txBody>
          <a:bodyPr wrap="square" rtlCol="0">
            <a:spAutoFit/>
          </a:bodyPr>
          <a:lstStyle/>
          <a:p>
            <a:r>
              <a:rPr lang="en-US" b="1" dirty="0"/>
              <a:t>Folder: </a:t>
            </a:r>
            <a:r>
              <a:rPr lang="en-US" b="1" dirty="0" err="1"/>
              <a:t>shapefiles_traj_freq</a:t>
            </a:r>
            <a:endParaRPr lang="en-US" b="1" dirty="0"/>
          </a:p>
          <a:p>
            <a:endParaRPr lang="en-US" sz="1400" dirty="0"/>
          </a:p>
          <a:p>
            <a:r>
              <a:rPr lang="en-US" sz="1400" dirty="0"/>
              <a:t>Has a shapefile – in this example: </a:t>
            </a:r>
            <a:r>
              <a:rPr lang="en-US" sz="1400" b="1" dirty="0">
                <a:latin typeface="Courier New" panose="02070309020205020404" pitchFamily="49" charset="0"/>
                <a:cs typeface="Courier New" panose="02070309020205020404" pitchFamily="49" charset="0"/>
              </a:rPr>
              <a:t>matrix_7129_grid.shp</a:t>
            </a:r>
            <a:r>
              <a:rPr lang="en-US" sz="1400" dirty="0"/>
              <a:t> -- that can be imported into GIS applications, and also has a text file that can be imported into Excel or other data processing applications.</a:t>
            </a:r>
          </a:p>
          <a:p>
            <a:endParaRPr lang="en-US" sz="1400" dirty="0"/>
          </a:p>
          <a:p>
            <a:r>
              <a:rPr lang="en-US" sz="1400" dirty="0"/>
              <a:t>The “</a:t>
            </a:r>
            <a:r>
              <a:rPr lang="en-US" sz="1400" dirty="0" err="1"/>
              <a:t>freq</a:t>
            </a:r>
            <a:r>
              <a:rPr lang="en-US" sz="1400" dirty="0"/>
              <a:t>” field in the text file and in the shapefile is the number of trajectory waypoints in each grid cell, normalized by the maximum number of waypoints in any grid cell. The values are “percentages of the maximum”, so a frequency value of 30 means that that grid cell has 30% of the waypoints as the cell that has the maximum number of waypoints. </a:t>
            </a:r>
          </a:p>
        </p:txBody>
      </p:sp>
      <p:pic>
        <p:nvPicPr>
          <p:cNvPr id="5" name="Picture 4"/>
          <p:cNvPicPr>
            <a:picLocks noChangeAspect="1"/>
          </p:cNvPicPr>
          <p:nvPr/>
        </p:nvPicPr>
        <p:blipFill rotWithShape="1">
          <a:blip r:embed="rId3"/>
          <a:srcRect l="66563" t="44209" b="11009"/>
          <a:stretch/>
        </p:blipFill>
        <p:spPr>
          <a:xfrm>
            <a:off x="7968341" y="3592288"/>
            <a:ext cx="3911509" cy="2525485"/>
          </a:xfrm>
          <a:prstGeom prst="rect">
            <a:avLst/>
          </a:prstGeom>
        </p:spPr>
      </p:pic>
      <p:grpSp>
        <p:nvGrpSpPr>
          <p:cNvPr id="10" name="Group 9"/>
          <p:cNvGrpSpPr/>
          <p:nvPr/>
        </p:nvGrpSpPr>
        <p:grpSpPr>
          <a:xfrm>
            <a:off x="10159067" y="3054514"/>
            <a:ext cx="91440" cy="443280"/>
            <a:chOff x="10159067" y="3054514"/>
            <a:chExt cx="91440" cy="443280"/>
          </a:xfrm>
        </p:grpSpPr>
        <p:sp>
          <p:nvSpPr>
            <p:cNvPr id="7" name="Oval 6"/>
            <p:cNvSpPr/>
            <p:nvPr/>
          </p:nvSpPr>
          <p:spPr>
            <a:xfrm>
              <a:off x="10159067" y="3054514"/>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159067" y="3230434"/>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159067" y="3406354"/>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0159067" y="6183794"/>
            <a:ext cx="91440" cy="443280"/>
            <a:chOff x="10159067" y="3054514"/>
            <a:chExt cx="91440" cy="443280"/>
          </a:xfrm>
        </p:grpSpPr>
        <p:sp>
          <p:nvSpPr>
            <p:cNvPr id="12" name="Oval 11"/>
            <p:cNvSpPr/>
            <p:nvPr/>
          </p:nvSpPr>
          <p:spPr>
            <a:xfrm>
              <a:off x="10159067" y="3054514"/>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159067" y="3230434"/>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159067" y="3406354"/>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8276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8" cy="6858000"/>
          </a:xfrm>
          <a:prstGeom prst="rect">
            <a:avLst/>
          </a:prstGeom>
        </p:spPr>
      </p:pic>
      <p:pic>
        <p:nvPicPr>
          <p:cNvPr id="5" name="Picture 4"/>
          <p:cNvPicPr>
            <a:picLocks noChangeAspect="1"/>
          </p:cNvPicPr>
          <p:nvPr/>
        </p:nvPicPr>
        <p:blipFill>
          <a:blip r:embed="rId3"/>
          <a:stretch>
            <a:fillRect/>
          </a:stretch>
        </p:blipFill>
        <p:spPr>
          <a:xfrm>
            <a:off x="191268" y="1377011"/>
            <a:ext cx="3970390" cy="2627291"/>
          </a:xfrm>
          <a:prstGeom prst="rect">
            <a:avLst/>
          </a:prstGeom>
        </p:spPr>
      </p:pic>
      <p:sp>
        <p:nvSpPr>
          <p:cNvPr id="6" name="TextBox 5"/>
          <p:cNvSpPr txBox="1"/>
          <p:nvPr/>
        </p:nvSpPr>
        <p:spPr>
          <a:xfrm>
            <a:off x="523481" y="211452"/>
            <a:ext cx="3637040" cy="954107"/>
          </a:xfrm>
          <a:prstGeom prst="rect">
            <a:avLst/>
          </a:prstGeom>
          <a:solidFill>
            <a:srgbClr val="FFFFCC"/>
          </a:solidFill>
          <a:ln w="38100">
            <a:solidFill>
              <a:srgbClr val="00B050"/>
            </a:solidFill>
          </a:ln>
        </p:spPr>
        <p:txBody>
          <a:bodyPr wrap="square" rtlCol="0">
            <a:spAutoFit/>
          </a:bodyPr>
          <a:lstStyle/>
          <a:p>
            <a:r>
              <a:rPr lang="en-US" sz="1400" dirty="0"/>
              <a:t>This shapefile can be imported into a GIS application and mapped. The “</a:t>
            </a:r>
            <a:r>
              <a:rPr lang="en-US" sz="1400" dirty="0" err="1"/>
              <a:t>freq</a:t>
            </a:r>
            <a:r>
              <a:rPr lang="en-US" sz="1400" dirty="0"/>
              <a:t>” field can be used to color the grid squares according to a user preferences.</a:t>
            </a:r>
          </a:p>
        </p:txBody>
      </p:sp>
      <p:sp>
        <p:nvSpPr>
          <p:cNvPr id="2" name="Oval 1"/>
          <p:cNvSpPr/>
          <p:nvPr/>
        </p:nvSpPr>
        <p:spPr>
          <a:xfrm>
            <a:off x="7744968" y="3894574"/>
            <a:ext cx="877824" cy="8877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48865" y="4204849"/>
            <a:ext cx="2735605" cy="523220"/>
          </a:xfrm>
          <a:prstGeom prst="rect">
            <a:avLst/>
          </a:prstGeom>
          <a:solidFill>
            <a:srgbClr val="FFFFCC"/>
          </a:solidFill>
          <a:ln w="38100">
            <a:solidFill>
              <a:srgbClr val="00B050"/>
            </a:solidFill>
          </a:ln>
        </p:spPr>
        <p:txBody>
          <a:bodyPr wrap="square" rtlCol="0">
            <a:spAutoFit/>
          </a:bodyPr>
          <a:lstStyle/>
          <a:p>
            <a:r>
              <a:rPr lang="en-US" sz="1400" dirty="0"/>
              <a:t>Source locations in this example:  </a:t>
            </a:r>
            <a:r>
              <a:rPr lang="en-US" sz="1400" b="1" dirty="0">
                <a:latin typeface="Courier New" panose="02070309020205020404" pitchFamily="49" charset="0"/>
                <a:cs typeface="Courier New" panose="02070309020205020404" pitchFamily="49" charset="0"/>
              </a:rPr>
              <a:t>matrix_7129_src_locs.shp</a:t>
            </a:r>
          </a:p>
        </p:txBody>
      </p:sp>
    </p:spTree>
    <p:extLst>
      <p:ext uri="{BB962C8B-B14F-4D97-AF65-F5344CB8AC3E}">
        <p14:creationId xmlns:p14="http://schemas.microsoft.com/office/powerpoint/2010/main" val="2262389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8" cy="6858000"/>
          </a:xfrm>
          <a:prstGeom prst="rect">
            <a:avLst/>
          </a:prstGeom>
        </p:spPr>
      </p:pic>
      <p:sp>
        <p:nvSpPr>
          <p:cNvPr id="3" name="TextBox 2"/>
          <p:cNvSpPr txBox="1"/>
          <p:nvPr/>
        </p:nvSpPr>
        <p:spPr>
          <a:xfrm>
            <a:off x="523481" y="211452"/>
            <a:ext cx="3637040" cy="523220"/>
          </a:xfrm>
          <a:prstGeom prst="rect">
            <a:avLst/>
          </a:prstGeom>
          <a:solidFill>
            <a:srgbClr val="FFFFCC"/>
          </a:solidFill>
          <a:ln w="38100">
            <a:solidFill>
              <a:srgbClr val="00B050"/>
            </a:solidFill>
          </a:ln>
        </p:spPr>
        <p:txBody>
          <a:bodyPr wrap="square" rtlCol="0">
            <a:spAutoFit/>
          </a:bodyPr>
          <a:lstStyle/>
          <a:p>
            <a:r>
              <a:rPr lang="en-US" sz="1400" dirty="0"/>
              <a:t>Here is the same image, but including all of the trajectory migration paths. </a:t>
            </a:r>
          </a:p>
        </p:txBody>
      </p:sp>
      <p:sp>
        <p:nvSpPr>
          <p:cNvPr id="5" name="Oval 4"/>
          <p:cNvSpPr/>
          <p:nvPr/>
        </p:nvSpPr>
        <p:spPr>
          <a:xfrm>
            <a:off x="7744968" y="3894574"/>
            <a:ext cx="877824" cy="8877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548865" y="4204849"/>
            <a:ext cx="2735605" cy="523220"/>
          </a:xfrm>
          <a:prstGeom prst="rect">
            <a:avLst/>
          </a:prstGeom>
          <a:solidFill>
            <a:srgbClr val="FFFFCC"/>
          </a:solidFill>
          <a:ln w="38100">
            <a:solidFill>
              <a:srgbClr val="00B050"/>
            </a:solidFill>
          </a:ln>
        </p:spPr>
        <p:txBody>
          <a:bodyPr wrap="square" rtlCol="0">
            <a:spAutoFit/>
          </a:bodyPr>
          <a:lstStyle/>
          <a:p>
            <a:r>
              <a:rPr lang="en-US" sz="1400" dirty="0"/>
              <a:t>Source locations in this example:  </a:t>
            </a:r>
            <a:r>
              <a:rPr lang="en-US" sz="1400" b="1" dirty="0">
                <a:latin typeface="Courier New" panose="02070309020205020404" pitchFamily="49" charset="0"/>
                <a:cs typeface="Courier New" panose="02070309020205020404" pitchFamily="49" charset="0"/>
              </a:rPr>
              <a:t>matrix_7129_src_locs.shp</a:t>
            </a:r>
          </a:p>
        </p:txBody>
      </p:sp>
    </p:spTree>
    <p:extLst>
      <p:ext uri="{BB962C8B-B14F-4D97-AF65-F5344CB8AC3E}">
        <p14:creationId xmlns:p14="http://schemas.microsoft.com/office/powerpoint/2010/main" val="3326524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p:cNvSpPr txBox="1"/>
          <p:nvPr/>
        </p:nvSpPr>
        <p:spPr>
          <a:xfrm>
            <a:off x="3364992" y="2862072"/>
            <a:ext cx="5763629" cy="1200329"/>
          </a:xfrm>
          <a:prstGeom prst="rect">
            <a:avLst/>
          </a:prstGeom>
          <a:noFill/>
        </p:spPr>
        <p:txBody>
          <a:bodyPr wrap="none" rtlCol="0">
            <a:spAutoFit/>
          </a:bodyPr>
          <a:lstStyle/>
          <a:p>
            <a:r>
              <a:rPr lang="en-US" sz="7200" dirty="0"/>
              <a:t>HYSPLIT Folder</a:t>
            </a:r>
          </a:p>
        </p:txBody>
      </p:sp>
    </p:spTree>
    <p:extLst>
      <p:ext uri="{BB962C8B-B14F-4D97-AF65-F5344CB8AC3E}">
        <p14:creationId xmlns:p14="http://schemas.microsoft.com/office/powerpoint/2010/main" val="774357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3336" y="642548"/>
            <a:ext cx="6163535" cy="5572903"/>
          </a:xfrm>
          <a:prstGeom prst="rect">
            <a:avLst/>
          </a:prstGeom>
        </p:spPr>
      </p:pic>
      <p:sp>
        <p:nvSpPr>
          <p:cNvPr id="3" name="TextBox 2"/>
          <p:cNvSpPr txBox="1"/>
          <p:nvPr/>
        </p:nvSpPr>
        <p:spPr>
          <a:xfrm>
            <a:off x="1994486" y="213912"/>
            <a:ext cx="7308904" cy="369332"/>
          </a:xfrm>
          <a:prstGeom prst="rect">
            <a:avLst/>
          </a:prstGeom>
          <a:solidFill>
            <a:srgbClr val="FFFF00"/>
          </a:solidFill>
          <a:ln>
            <a:solidFill>
              <a:schemeClr val="tx1"/>
            </a:solidFill>
          </a:ln>
        </p:spPr>
        <p:txBody>
          <a:bodyPr wrap="square" rtlCol="0">
            <a:spAutoFit/>
          </a:bodyPr>
          <a:lstStyle/>
          <a:p>
            <a:r>
              <a:rPr lang="en-US" dirty="0"/>
              <a:t>Files generated in this example, once zipped “redistribution” file is unzipped</a:t>
            </a:r>
          </a:p>
        </p:txBody>
      </p:sp>
      <p:sp>
        <p:nvSpPr>
          <p:cNvPr id="4" name="Rectangle 3"/>
          <p:cNvSpPr/>
          <p:nvPr/>
        </p:nvSpPr>
        <p:spPr>
          <a:xfrm>
            <a:off x="5135460" y="5226341"/>
            <a:ext cx="1627464" cy="5788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35460" y="4606953"/>
            <a:ext cx="1627464" cy="5788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35460" y="3428999"/>
            <a:ext cx="1627464" cy="3879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35460" y="2792833"/>
            <a:ext cx="1627464" cy="57686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08602" y="3596198"/>
            <a:ext cx="1348958" cy="707886"/>
          </a:xfrm>
          <a:prstGeom prst="rect">
            <a:avLst/>
          </a:prstGeom>
          <a:solidFill>
            <a:srgbClr val="FFFFCC"/>
          </a:solidFill>
          <a:ln>
            <a:solidFill>
              <a:srgbClr val="FF0000"/>
            </a:solidFill>
          </a:ln>
        </p:spPr>
        <p:txBody>
          <a:bodyPr wrap="square" rtlCol="0">
            <a:spAutoFit/>
          </a:bodyPr>
          <a:lstStyle/>
          <a:p>
            <a:r>
              <a:rPr lang="en-US" sz="1000" dirty="0"/>
              <a:t>Trajectory frequency graphics via </a:t>
            </a:r>
            <a:r>
              <a:rPr lang="en-US" sz="1000" dirty="0" err="1"/>
              <a:t>gridplot</a:t>
            </a:r>
            <a:r>
              <a:rPr lang="en-US" sz="1000" dirty="0"/>
              <a:t> – a different HYSPLIT mapping program</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1742" t="11852" r="14281" b="36592"/>
          <a:stretch/>
        </p:blipFill>
        <p:spPr>
          <a:xfrm>
            <a:off x="234891" y="787862"/>
            <a:ext cx="2928453" cy="2641137"/>
          </a:xfrm>
          <a:prstGeom prst="rect">
            <a:avLst/>
          </a:prstGeom>
          <a:ln w="38100">
            <a:solidFill>
              <a:srgbClr val="0070C0"/>
            </a:solidFill>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2191" t="11456" r="9663" b="38865"/>
          <a:stretch/>
        </p:blipFill>
        <p:spPr>
          <a:xfrm>
            <a:off x="7450608" y="3620477"/>
            <a:ext cx="3774149" cy="3104977"/>
          </a:xfrm>
          <a:prstGeom prst="rect">
            <a:avLst/>
          </a:prstGeom>
          <a:ln w="38100">
            <a:solidFill>
              <a:srgbClr val="0070C0"/>
            </a:solidFill>
          </a:ln>
        </p:spPr>
      </p:pic>
      <p:sp>
        <p:nvSpPr>
          <p:cNvPr id="8" name="TextBox 7"/>
          <p:cNvSpPr txBox="1"/>
          <p:nvPr/>
        </p:nvSpPr>
        <p:spPr>
          <a:xfrm>
            <a:off x="6600555" y="5361872"/>
            <a:ext cx="1567749" cy="307777"/>
          </a:xfrm>
          <a:prstGeom prst="rect">
            <a:avLst/>
          </a:prstGeom>
          <a:solidFill>
            <a:srgbClr val="FFFFCC"/>
          </a:solidFill>
          <a:ln>
            <a:solidFill>
              <a:srgbClr val="0070C0"/>
            </a:solidFill>
          </a:ln>
        </p:spPr>
        <p:txBody>
          <a:bodyPr wrap="square" rtlCol="0">
            <a:spAutoFit/>
          </a:bodyPr>
          <a:lstStyle/>
          <a:p>
            <a:r>
              <a:rPr lang="en-US" sz="1400" dirty="0"/>
              <a:t>Trajectory graphics</a:t>
            </a: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2479" t="12966" r="38737" b="56575"/>
          <a:stretch/>
        </p:blipFill>
        <p:spPr>
          <a:xfrm>
            <a:off x="322626" y="3619963"/>
            <a:ext cx="2904068" cy="2951483"/>
          </a:xfrm>
          <a:prstGeom prst="rect">
            <a:avLst/>
          </a:prstGeom>
          <a:ln w="38100">
            <a:solidFill>
              <a:srgbClr val="FF0000"/>
            </a:solidFill>
          </a:ln>
        </p:spPr>
      </p:pic>
      <p:sp>
        <p:nvSpPr>
          <p:cNvPr id="10" name="TextBox 9"/>
          <p:cNvSpPr txBox="1"/>
          <p:nvPr/>
        </p:nvSpPr>
        <p:spPr>
          <a:xfrm>
            <a:off x="3148262" y="4745262"/>
            <a:ext cx="2021746" cy="307777"/>
          </a:xfrm>
          <a:prstGeom prst="rect">
            <a:avLst/>
          </a:prstGeom>
          <a:solidFill>
            <a:srgbClr val="FFFFCC"/>
          </a:solidFill>
          <a:ln>
            <a:solidFill>
              <a:srgbClr val="FF0000"/>
            </a:solidFill>
          </a:ln>
        </p:spPr>
        <p:txBody>
          <a:bodyPr wrap="square" rtlCol="0">
            <a:spAutoFit/>
          </a:bodyPr>
          <a:lstStyle/>
          <a:p>
            <a:r>
              <a:rPr lang="en-US" sz="1400" dirty="0"/>
              <a:t>Time of Arrival graphics</a:t>
            </a:r>
          </a:p>
        </p:txBody>
      </p:sp>
      <p:sp>
        <p:nvSpPr>
          <p:cNvPr id="11" name="TextBox 10"/>
          <p:cNvSpPr txBox="1"/>
          <p:nvPr/>
        </p:nvSpPr>
        <p:spPr>
          <a:xfrm>
            <a:off x="2796466" y="2692483"/>
            <a:ext cx="2361094" cy="307777"/>
          </a:xfrm>
          <a:prstGeom prst="rect">
            <a:avLst/>
          </a:prstGeom>
          <a:solidFill>
            <a:srgbClr val="FFFFCC"/>
          </a:solidFill>
          <a:ln>
            <a:solidFill>
              <a:schemeClr val="tx1"/>
            </a:solidFill>
          </a:ln>
        </p:spPr>
        <p:txBody>
          <a:bodyPr wrap="square" rtlCol="0">
            <a:spAutoFit/>
          </a:bodyPr>
          <a:lstStyle/>
          <a:p>
            <a:r>
              <a:rPr lang="en-US" sz="1400" dirty="0"/>
              <a:t>Trajectory frequency graphics</a:t>
            </a:r>
          </a:p>
        </p:txBody>
      </p:sp>
      <p:sp>
        <p:nvSpPr>
          <p:cNvPr id="15" name="TextBox 14"/>
          <p:cNvSpPr txBox="1"/>
          <p:nvPr/>
        </p:nvSpPr>
        <p:spPr>
          <a:xfrm>
            <a:off x="7193783" y="2846371"/>
            <a:ext cx="1567749" cy="523220"/>
          </a:xfrm>
          <a:prstGeom prst="rect">
            <a:avLst/>
          </a:prstGeom>
          <a:solidFill>
            <a:srgbClr val="FFFFCC"/>
          </a:solidFill>
          <a:ln w="38100">
            <a:solidFill>
              <a:srgbClr val="00B050"/>
            </a:solidFill>
          </a:ln>
        </p:spPr>
        <p:txBody>
          <a:bodyPr wrap="square" rtlCol="0">
            <a:spAutoFit/>
          </a:bodyPr>
          <a:lstStyle/>
          <a:p>
            <a:r>
              <a:rPr lang="en-US" sz="1400" dirty="0"/>
              <a:t>Summary files of inputs and outputs</a:t>
            </a:r>
          </a:p>
        </p:txBody>
      </p:sp>
      <p:sp>
        <p:nvSpPr>
          <p:cNvPr id="16" name="Rectangle 15"/>
          <p:cNvSpPr/>
          <p:nvPr/>
        </p:nvSpPr>
        <p:spPr>
          <a:xfrm>
            <a:off x="5153636" y="4196684"/>
            <a:ext cx="2128008" cy="36972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6971251" y="3401218"/>
            <a:ext cx="234892" cy="79546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138256" y="1211598"/>
            <a:ext cx="1732327" cy="120198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01424" y="1318619"/>
            <a:ext cx="5188471" cy="954107"/>
          </a:xfrm>
          <a:prstGeom prst="rect">
            <a:avLst/>
          </a:prstGeom>
          <a:solidFill>
            <a:srgbClr val="FFFFCC"/>
          </a:solidFill>
          <a:ln w="38100">
            <a:solidFill>
              <a:srgbClr val="00B050"/>
            </a:solidFill>
          </a:ln>
        </p:spPr>
        <p:txBody>
          <a:bodyPr wrap="square" rtlCol="0">
            <a:spAutoFit/>
          </a:bodyPr>
          <a:lstStyle/>
          <a:p>
            <a:r>
              <a:rPr lang="en-US" sz="1400" dirty="0"/>
              <a:t>Folders with shapefiles associated with time of arrival (</a:t>
            </a:r>
            <a:r>
              <a:rPr lang="en-US" sz="1400" dirty="0" err="1"/>
              <a:t>toa</a:t>
            </a:r>
            <a:r>
              <a:rPr lang="en-US" sz="1400" dirty="0"/>
              <a:t>), trajectories, and trajectory frequencies. These can be imported into GIS applications (e.g. ArcGIS) and displayed – and processed further – according to the user’s needs</a:t>
            </a:r>
          </a:p>
        </p:txBody>
      </p:sp>
      <p:sp>
        <p:nvSpPr>
          <p:cNvPr id="22" name="Rectangle 21"/>
          <p:cNvSpPr/>
          <p:nvPr/>
        </p:nvSpPr>
        <p:spPr>
          <a:xfrm>
            <a:off x="5153636" y="1001656"/>
            <a:ext cx="942364" cy="17667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004419" y="794474"/>
            <a:ext cx="4440353" cy="307777"/>
          </a:xfrm>
          <a:prstGeom prst="rect">
            <a:avLst/>
          </a:prstGeom>
          <a:solidFill>
            <a:srgbClr val="FFFF00"/>
          </a:solidFill>
          <a:ln w="38100" cmpd="dbl">
            <a:solidFill>
              <a:srgbClr val="FF0000"/>
            </a:solidFill>
          </a:ln>
        </p:spPr>
        <p:txBody>
          <a:bodyPr wrap="square" rtlCol="0">
            <a:spAutoFit/>
          </a:bodyPr>
          <a:lstStyle/>
          <a:p>
            <a:r>
              <a:rPr lang="en-US" sz="1400" dirty="0"/>
              <a:t>Folder with HYSPLIT Control and other model-specific files.</a:t>
            </a:r>
          </a:p>
        </p:txBody>
      </p:sp>
      <p:sp>
        <p:nvSpPr>
          <p:cNvPr id="23" name="Right Arrow 22"/>
          <p:cNvSpPr/>
          <p:nvPr/>
        </p:nvSpPr>
        <p:spPr>
          <a:xfrm>
            <a:off x="4313774" y="810319"/>
            <a:ext cx="751221" cy="54728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142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6206" y="850696"/>
            <a:ext cx="8412480" cy="5156607"/>
          </a:xfrm>
          <a:prstGeom prst="rect">
            <a:avLst/>
          </a:prstGeom>
        </p:spPr>
      </p:pic>
      <p:sp>
        <p:nvSpPr>
          <p:cNvPr id="3" name="TextBox 2"/>
          <p:cNvSpPr txBox="1"/>
          <p:nvPr/>
        </p:nvSpPr>
        <p:spPr>
          <a:xfrm>
            <a:off x="277300" y="217180"/>
            <a:ext cx="4440353" cy="307777"/>
          </a:xfrm>
          <a:prstGeom prst="rect">
            <a:avLst/>
          </a:prstGeom>
          <a:solidFill>
            <a:srgbClr val="FFFFCC"/>
          </a:solidFill>
          <a:ln w="38100">
            <a:solidFill>
              <a:srgbClr val="0070C0"/>
            </a:solidFill>
          </a:ln>
        </p:spPr>
        <p:txBody>
          <a:bodyPr wrap="square" rtlCol="0">
            <a:spAutoFit/>
          </a:bodyPr>
          <a:lstStyle/>
          <a:p>
            <a:r>
              <a:rPr lang="en-US" sz="1400" dirty="0"/>
              <a:t>Folder with HYSPLIT Control, Message, and Setup files.</a:t>
            </a:r>
          </a:p>
        </p:txBody>
      </p:sp>
      <p:sp>
        <p:nvSpPr>
          <p:cNvPr id="4" name="TextBox 3"/>
          <p:cNvSpPr txBox="1"/>
          <p:nvPr/>
        </p:nvSpPr>
        <p:spPr>
          <a:xfrm>
            <a:off x="2393254" y="736129"/>
            <a:ext cx="9253314" cy="738664"/>
          </a:xfrm>
          <a:prstGeom prst="rect">
            <a:avLst/>
          </a:prstGeom>
          <a:solidFill>
            <a:srgbClr val="FFFFCC"/>
          </a:solidFill>
          <a:ln w="38100">
            <a:solidFill>
              <a:srgbClr val="0070C0"/>
            </a:solidFill>
          </a:ln>
        </p:spPr>
        <p:txBody>
          <a:bodyPr wrap="square" rtlCol="0">
            <a:spAutoFit/>
          </a:bodyPr>
          <a:lstStyle/>
          <a:p>
            <a:r>
              <a:rPr lang="en-US" sz="1400" dirty="0"/>
              <a:t>In this example, there are 25 source locations and three flying heights, so there are 75 migration paths. And for each path, there are 15 days of flights. Each flight day for each path has its own trajectory. So, there are 75 x 15 = 1125 trajectories. For each trajectory, there are the following files:</a:t>
            </a:r>
          </a:p>
        </p:txBody>
      </p:sp>
      <p:sp>
        <p:nvSpPr>
          <p:cNvPr id="7" name="Rectangle 6"/>
          <p:cNvSpPr/>
          <p:nvPr/>
        </p:nvSpPr>
        <p:spPr>
          <a:xfrm>
            <a:off x="2393254" y="1742782"/>
            <a:ext cx="9474695" cy="409975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260284232"/>
              </p:ext>
            </p:extLst>
          </p:nvPr>
        </p:nvGraphicFramePr>
        <p:xfrm>
          <a:off x="2497476" y="1800532"/>
          <a:ext cx="9277684" cy="3972560"/>
        </p:xfrm>
        <a:graphic>
          <a:graphicData uri="http://schemas.openxmlformats.org/drawingml/2006/table">
            <a:tbl>
              <a:tblPr firstRow="1" bandRow="1">
                <a:tableStyleId>{5C22544A-7EE6-4342-B048-85BDC9FD1C3A}</a:tableStyleId>
              </a:tblPr>
              <a:tblGrid>
                <a:gridCol w="2828758">
                  <a:extLst>
                    <a:ext uri="{9D8B030D-6E8A-4147-A177-3AD203B41FA5}">
                      <a16:colId xmlns:a16="http://schemas.microsoft.com/office/drawing/2014/main" val="61421621"/>
                    </a:ext>
                  </a:extLst>
                </a:gridCol>
                <a:gridCol w="1414913">
                  <a:extLst>
                    <a:ext uri="{9D8B030D-6E8A-4147-A177-3AD203B41FA5}">
                      <a16:colId xmlns:a16="http://schemas.microsoft.com/office/drawing/2014/main" val="1762946907"/>
                    </a:ext>
                  </a:extLst>
                </a:gridCol>
                <a:gridCol w="5034013">
                  <a:extLst>
                    <a:ext uri="{9D8B030D-6E8A-4147-A177-3AD203B41FA5}">
                      <a16:colId xmlns:a16="http://schemas.microsoft.com/office/drawing/2014/main" val="2034221054"/>
                    </a:ext>
                  </a:extLst>
                </a:gridCol>
              </a:tblGrid>
              <a:tr h="370840">
                <a:tc>
                  <a:txBody>
                    <a:bodyPr/>
                    <a:lstStyle/>
                    <a:p>
                      <a:r>
                        <a:rPr lang="en-US" sz="1400" dirty="0"/>
                        <a:t>Name</a:t>
                      </a:r>
                      <a:r>
                        <a:rPr lang="en-US" sz="1400" baseline="0" dirty="0"/>
                        <a:t> of file in this example for Job Name “Matrix_7129” for migration path number 5 (of 75 total), day number 14 (of 15 total) </a:t>
                      </a:r>
                      <a:endParaRPr lang="en-US" sz="1400" dirty="0"/>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t>HYSPLIT generic file name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t>notes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60843"/>
                  </a:ext>
                </a:extLst>
              </a:tr>
              <a:tr h="370840">
                <a:tc>
                  <a:txBody>
                    <a:bodyPr/>
                    <a:lstStyle/>
                    <a:p>
                      <a:r>
                        <a:rPr lang="en-US" sz="1400" dirty="0"/>
                        <a:t>Matrix_7129_5_CONTROL.14.txt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t>CONTROL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t>The</a:t>
                      </a:r>
                      <a:r>
                        <a:rPr lang="en-US" sz="1400" baseline="0" dirty="0"/>
                        <a:t> basic HYSPLIT input file for the run</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50806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Matrix_7129_5_SETUP.14.txt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err="1"/>
                        <a:t>SETUP.CFG</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t>This file is another HYSPLIT input file with</a:t>
                      </a:r>
                      <a:r>
                        <a:rPr lang="en-US" sz="1400" baseline="0" dirty="0"/>
                        <a:t> special settings</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27223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Matrix_7129_5_MESSAGE.14.txt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t>MESSAGE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t>A run-time file created</a:t>
                      </a:r>
                      <a:r>
                        <a:rPr lang="en-US" sz="1400" baseline="0" dirty="0"/>
                        <a:t> during the simulation with diagnostic outputs (can be helpful for troubleshooting)</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72498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Matrix_7129_5_WARNING.14.txt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t>WARNING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 run-time file created</a:t>
                      </a:r>
                      <a:r>
                        <a:rPr lang="en-US" sz="1400" baseline="0" dirty="0"/>
                        <a:t> during the simulation with warning outputs (can be helpful for troubleshooting)</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80687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Matrix_7129_5_tdump.14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err="1"/>
                        <a:t>TDUMP</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t>The “trajectory dump” file with latitude,</a:t>
                      </a:r>
                      <a:r>
                        <a:rPr lang="en-US" sz="1400" baseline="0" dirty="0"/>
                        <a:t> longitude and elevation  data every five minutes for the entire day’s flight</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13238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Matrix_7129_5_tdump.14.full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err="1"/>
                        <a:t>TDUMP</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t>The trajectory is run longer than necessary, but then truncated based on the specified</a:t>
                      </a:r>
                      <a:r>
                        <a:rPr lang="en-US" sz="1400" baseline="0" dirty="0"/>
                        <a:t> landing time. This is the </a:t>
                      </a:r>
                      <a:r>
                        <a:rPr lang="en-US" sz="1400" baseline="0" dirty="0" err="1"/>
                        <a:t>tdump</a:t>
                      </a:r>
                      <a:r>
                        <a:rPr lang="en-US" sz="1400" baseline="0" dirty="0"/>
                        <a:t> file before truncation.</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1477980"/>
                  </a:ext>
                </a:extLst>
              </a:tr>
            </a:tbl>
          </a:graphicData>
        </a:graphic>
      </p:graphicFrame>
    </p:spTree>
    <p:extLst>
      <p:ext uri="{BB962C8B-B14F-4D97-AF65-F5344CB8AC3E}">
        <p14:creationId xmlns:p14="http://schemas.microsoft.com/office/powerpoint/2010/main" val="877751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2219"/>
          <a:stretch/>
        </p:blipFill>
        <p:spPr>
          <a:xfrm>
            <a:off x="222306" y="1021404"/>
            <a:ext cx="11612880" cy="5630532"/>
          </a:xfrm>
          <a:prstGeom prst="rect">
            <a:avLst/>
          </a:prstGeom>
        </p:spPr>
      </p:pic>
      <p:sp>
        <p:nvSpPr>
          <p:cNvPr id="3" name="TextBox 2"/>
          <p:cNvSpPr txBox="1"/>
          <p:nvPr/>
        </p:nvSpPr>
        <p:spPr>
          <a:xfrm>
            <a:off x="4318236" y="1103145"/>
            <a:ext cx="5821959" cy="369332"/>
          </a:xfrm>
          <a:prstGeom prst="rect">
            <a:avLst/>
          </a:prstGeom>
          <a:solidFill>
            <a:srgbClr val="FFFF00"/>
          </a:solidFill>
          <a:ln>
            <a:solidFill>
              <a:schemeClr val="tx1"/>
            </a:solidFill>
          </a:ln>
        </p:spPr>
        <p:txBody>
          <a:bodyPr wrap="square" rtlCol="0">
            <a:spAutoFit/>
          </a:bodyPr>
          <a:lstStyle/>
          <a:p>
            <a:r>
              <a:rPr lang="en-US" dirty="0"/>
              <a:t>Run-time screen – showing view once run is complete</a:t>
            </a:r>
          </a:p>
        </p:txBody>
      </p:sp>
      <p:sp>
        <p:nvSpPr>
          <p:cNvPr id="6" name="Rectangle 5"/>
          <p:cNvSpPr/>
          <p:nvPr/>
        </p:nvSpPr>
        <p:spPr>
          <a:xfrm>
            <a:off x="2139193" y="2550253"/>
            <a:ext cx="3867324" cy="11073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98645" y="4120394"/>
            <a:ext cx="7531915" cy="12988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50378" y="5821959"/>
            <a:ext cx="2581014" cy="244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158687" y="4446675"/>
            <a:ext cx="2348212" cy="646331"/>
          </a:xfrm>
          <a:prstGeom prst="rect">
            <a:avLst/>
          </a:prstGeom>
          <a:solidFill>
            <a:srgbClr val="FFFFCC"/>
          </a:solidFill>
          <a:ln>
            <a:solidFill>
              <a:schemeClr val="tx1"/>
            </a:solidFill>
          </a:ln>
        </p:spPr>
        <p:txBody>
          <a:bodyPr wrap="square" rtlCol="0">
            <a:spAutoFit/>
          </a:bodyPr>
          <a:lstStyle/>
          <a:p>
            <a:r>
              <a:rPr lang="en-US" dirty="0"/>
              <a:t>Individual graphics and output collections</a:t>
            </a:r>
          </a:p>
        </p:txBody>
      </p:sp>
      <p:sp>
        <p:nvSpPr>
          <p:cNvPr id="10" name="TextBox 9"/>
          <p:cNvSpPr txBox="1"/>
          <p:nvPr/>
        </p:nvSpPr>
        <p:spPr>
          <a:xfrm>
            <a:off x="4680360" y="5732479"/>
            <a:ext cx="1962326" cy="646331"/>
          </a:xfrm>
          <a:prstGeom prst="rect">
            <a:avLst/>
          </a:prstGeom>
          <a:solidFill>
            <a:srgbClr val="FFFFCC"/>
          </a:solidFill>
          <a:ln>
            <a:solidFill>
              <a:schemeClr val="tx1"/>
            </a:solidFill>
          </a:ln>
        </p:spPr>
        <p:txBody>
          <a:bodyPr wrap="square" rtlCol="0">
            <a:spAutoFit/>
          </a:bodyPr>
          <a:lstStyle/>
          <a:p>
            <a:r>
              <a:rPr lang="en-US" dirty="0"/>
              <a:t>Zip file with all inputs and outputs</a:t>
            </a:r>
          </a:p>
        </p:txBody>
      </p:sp>
      <p:sp>
        <p:nvSpPr>
          <p:cNvPr id="5" name="TextBox 4"/>
          <p:cNvSpPr txBox="1"/>
          <p:nvPr/>
        </p:nvSpPr>
        <p:spPr>
          <a:xfrm>
            <a:off x="5603150" y="2983678"/>
            <a:ext cx="2718729" cy="369332"/>
          </a:xfrm>
          <a:prstGeom prst="rect">
            <a:avLst/>
          </a:prstGeom>
          <a:solidFill>
            <a:srgbClr val="FFFFCC"/>
          </a:solidFill>
          <a:ln>
            <a:solidFill>
              <a:schemeClr val="tx1"/>
            </a:solidFill>
          </a:ln>
        </p:spPr>
        <p:txBody>
          <a:bodyPr wrap="square" rtlCol="0">
            <a:spAutoFit/>
          </a:bodyPr>
          <a:lstStyle/>
          <a:p>
            <a:r>
              <a:rPr lang="en-US" dirty="0"/>
              <a:t>Run specification summary</a:t>
            </a:r>
          </a:p>
        </p:txBody>
      </p:sp>
      <p:sp>
        <p:nvSpPr>
          <p:cNvPr id="11" name="TextBox 10"/>
          <p:cNvSpPr txBox="1"/>
          <p:nvPr/>
        </p:nvSpPr>
        <p:spPr>
          <a:xfrm>
            <a:off x="5661523" y="1691627"/>
            <a:ext cx="2718729" cy="646331"/>
          </a:xfrm>
          <a:prstGeom prst="rect">
            <a:avLst/>
          </a:prstGeom>
          <a:solidFill>
            <a:srgbClr val="FFFFCC"/>
          </a:solidFill>
          <a:ln>
            <a:solidFill>
              <a:schemeClr val="tx1"/>
            </a:solidFill>
          </a:ln>
        </p:spPr>
        <p:txBody>
          <a:bodyPr wrap="square" rtlCol="0">
            <a:spAutoFit/>
          </a:bodyPr>
          <a:lstStyle/>
          <a:p>
            <a:r>
              <a:rPr lang="en-US" dirty="0"/>
              <a:t>Run-time messages scroll during simulations</a:t>
            </a:r>
          </a:p>
        </p:txBody>
      </p:sp>
    </p:spTree>
    <p:extLst>
      <p:ext uri="{BB962C8B-B14F-4D97-AF65-F5344CB8AC3E}">
        <p14:creationId xmlns:p14="http://schemas.microsoft.com/office/powerpoint/2010/main" val="599412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721" y="460566"/>
            <a:ext cx="7958771" cy="6149959"/>
          </a:xfrm>
          <a:prstGeom prst="rect">
            <a:avLst/>
          </a:prstGeom>
        </p:spPr>
      </p:pic>
      <p:sp>
        <p:nvSpPr>
          <p:cNvPr id="4" name="TextBox 3"/>
          <p:cNvSpPr txBox="1"/>
          <p:nvPr/>
        </p:nvSpPr>
        <p:spPr>
          <a:xfrm>
            <a:off x="336506" y="551289"/>
            <a:ext cx="3721215" cy="5755422"/>
          </a:xfrm>
          <a:prstGeom prst="rect">
            <a:avLst/>
          </a:prstGeom>
          <a:solidFill>
            <a:srgbClr val="FFFFCC"/>
          </a:solidFill>
          <a:ln>
            <a:solidFill>
              <a:schemeClr val="tx1"/>
            </a:solidFill>
          </a:ln>
        </p:spPr>
        <p:txBody>
          <a:bodyPr wrap="square" rtlCol="0">
            <a:spAutoFit/>
          </a:bodyPr>
          <a:lstStyle/>
          <a:p>
            <a:pPr marL="285750" indent="-285750">
              <a:spcBef>
                <a:spcPts val="1200"/>
              </a:spcBef>
              <a:spcAft>
                <a:spcPts val="1200"/>
              </a:spcAft>
              <a:buFont typeface="Wingdings" panose="05000000000000000000" pitchFamily="2" charset="2"/>
              <a:buChar char="Ø"/>
            </a:pPr>
            <a:r>
              <a:rPr lang="en-US" dirty="0"/>
              <a:t>In this example, we had 5 grid points in “longitude” and 5 grid point in “latitude”, so there was a total of 25 source locations</a:t>
            </a:r>
          </a:p>
          <a:p>
            <a:pPr marL="285750" indent="-285750">
              <a:spcBef>
                <a:spcPts val="1200"/>
              </a:spcBef>
              <a:spcAft>
                <a:spcPts val="1200"/>
              </a:spcAft>
              <a:buFont typeface="Wingdings" panose="05000000000000000000" pitchFamily="2" charset="2"/>
              <a:buChar char="Ø"/>
            </a:pPr>
            <a:r>
              <a:rPr lang="en-US" dirty="0"/>
              <a:t>And there were 3 heights chosen (500m, 1000m, and 1500m)</a:t>
            </a:r>
          </a:p>
          <a:p>
            <a:pPr marL="285750" indent="-285750">
              <a:spcBef>
                <a:spcPts val="1200"/>
              </a:spcBef>
              <a:spcAft>
                <a:spcPts val="1200"/>
              </a:spcAft>
              <a:buFont typeface="Wingdings" panose="05000000000000000000" pitchFamily="2" charset="2"/>
              <a:buChar char="Ø"/>
            </a:pPr>
            <a:r>
              <a:rPr lang="en-US" dirty="0"/>
              <a:t>So, there were a total of 75 trajectory-based migration paths simulated.</a:t>
            </a:r>
          </a:p>
          <a:p>
            <a:pPr marL="285750" indent="-285750">
              <a:spcBef>
                <a:spcPts val="1200"/>
              </a:spcBef>
              <a:spcAft>
                <a:spcPts val="1200"/>
              </a:spcAft>
              <a:buFont typeface="Wingdings" panose="05000000000000000000" pitchFamily="2" charset="2"/>
              <a:buChar char="Ø"/>
            </a:pPr>
            <a:r>
              <a:rPr lang="en-US" dirty="0"/>
              <a:t>And there were 15 days of simulation, so, each trajectory had 15 take-off locations and 15 landing locations.</a:t>
            </a:r>
          </a:p>
          <a:p>
            <a:pPr marL="285750" indent="-285750">
              <a:spcBef>
                <a:spcPts val="1200"/>
              </a:spcBef>
              <a:spcAft>
                <a:spcPts val="1200"/>
              </a:spcAft>
              <a:buFont typeface="Wingdings" panose="05000000000000000000" pitchFamily="2" charset="2"/>
              <a:buChar char="Ø"/>
            </a:pPr>
            <a:r>
              <a:rPr lang="en-US" dirty="0"/>
              <a:t>So, there are a total of 1125 trajectory paths simulated in this example</a:t>
            </a:r>
          </a:p>
        </p:txBody>
      </p:sp>
    </p:spTree>
    <p:extLst>
      <p:ext uri="{BB962C8B-B14F-4D97-AF65-F5344CB8AC3E}">
        <p14:creationId xmlns:p14="http://schemas.microsoft.com/office/powerpoint/2010/main" val="1629925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3336" y="642548"/>
            <a:ext cx="6163535" cy="5572903"/>
          </a:xfrm>
          <a:prstGeom prst="rect">
            <a:avLst/>
          </a:prstGeom>
        </p:spPr>
      </p:pic>
      <p:sp>
        <p:nvSpPr>
          <p:cNvPr id="3" name="TextBox 2"/>
          <p:cNvSpPr txBox="1"/>
          <p:nvPr/>
        </p:nvSpPr>
        <p:spPr>
          <a:xfrm>
            <a:off x="1994486" y="213912"/>
            <a:ext cx="7308904" cy="369332"/>
          </a:xfrm>
          <a:prstGeom prst="rect">
            <a:avLst/>
          </a:prstGeom>
          <a:solidFill>
            <a:srgbClr val="FFFF00"/>
          </a:solidFill>
          <a:ln>
            <a:solidFill>
              <a:schemeClr val="tx1"/>
            </a:solidFill>
          </a:ln>
        </p:spPr>
        <p:txBody>
          <a:bodyPr wrap="square" rtlCol="0">
            <a:spAutoFit/>
          </a:bodyPr>
          <a:lstStyle/>
          <a:p>
            <a:r>
              <a:rPr lang="en-US" dirty="0"/>
              <a:t>Files generated in this example, once zipped “redistribution” file is unzipped</a:t>
            </a:r>
          </a:p>
        </p:txBody>
      </p:sp>
      <p:sp>
        <p:nvSpPr>
          <p:cNvPr id="4" name="Rectangle 3"/>
          <p:cNvSpPr/>
          <p:nvPr/>
        </p:nvSpPr>
        <p:spPr>
          <a:xfrm>
            <a:off x="5135460" y="5226341"/>
            <a:ext cx="1627464" cy="5788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35460" y="4606953"/>
            <a:ext cx="1627464" cy="5788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35460" y="3428999"/>
            <a:ext cx="1627464" cy="3879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35460" y="2792833"/>
            <a:ext cx="1627464" cy="57686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08602" y="3596198"/>
            <a:ext cx="1348958" cy="707886"/>
          </a:xfrm>
          <a:prstGeom prst="rect">
            <a:avLst/>
          </a:prstGeom>
          <a:solidFill>
            <a:srgbClr val="FFFFCC"/>
          </a:solidFill>
          <a:ln>
            <a:solidFill>
              <a:srgbClr val="FF0000"/>
            </a:solidFill>
          </a:ln>
        </p:spPr>
        <p:txBody>
          <a:bodyPr wrap="square" rtlCol="0">
            <a:spAutoFit/>
          </a:bodyPr>
          <a:lstStyle/>
          <a:p>
            <a:r>
              <a:rPr lang="en-US" sz="1000" dirty="0"/>
              <a:t>Trajectory frequency graphics via </a:t>
            </a:r>
            <a:r>
              <a:rPr lang="en-US" sz="1000" dirty="0" err="1"/>
              <a:t>gridplot</a:t>
            </a:r>
            <a:r>
              <a:rPr lang="en-US" sz="1000" dirty="0"/>
              <a:t> – a different HYSPLIT mapping program</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1742" t="11852" r="14281" b="36592"/>
          <a:stretch/>
        </p:blipFill>
        <p:spPr>
          <a:xfrm>
            <a:off x="234891" y="787862"/>
            <a:ext cx="2928453" cy="2641137"/>
          </a:xfrm>
          <a:prstGeom prst="rect">
            <a:avLst/>
          </a:prstGeom>
          <a:ln w="38100">
            <a:solidFill>
              <a:srgbClr val="0070C0"/>
            </a:solidFill>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2191" t="11456" r="9663" b="38865"/>
          <a:stretch/>
        </p:blipFill>
        <p:spPr>
          <a:xfrm>
            <a:off x="7450608" y="3620477"/>
            <a:ext cx="3774149" cy="3104977"/>
          </a:xfrm>
          <a:prstGeom prst="rect">
            <a:avLst/>
          </a:prstGeom>
          <a:ln w="38100">
            <a:solidFill>
              <a:srgbClr val="0070C0"/>
            </a:solidFill>
          </a:ln>
        </p:spPr>
      </p:pic>
      <p:sp>
        <p:nvSpPr>
          <p:cNvPr id="8" name="TextBox 7"/>
          <p:cNvSpPr txBox="1"/>
          <p:nvPr/>
        </p:nvSpPr>
        <p:spPr>
          <a:xfrm>
            <a:off x="6600555" y="5361872"/>
            <a:ext cx="1567749" cy="307777"/>
          </a:xfrm>
          <a:prstGeom prst="rect">
            <a:avLst/>
          </a:prstGeom>
          <a:solidFill>
            <a:srgbClr val="FFFFCC"/>
          </a:solidFill>
          <a:ln>
            <a:solidFill>
              <a:srgbClr val="0070C0"/>
            </a:solidFill>
          </a:ln>
        </p:spPr>
        <p:txBody>
          <a:bodyPr wrap="square" rtlCol="0">
            <a:spAutoFit/>
          </a:bodyPr>
          <a:lstStyle/>
          <a:p>
            <a:r>
              <a:rPr lang="en-US" sz="1400" dirty="0"/>
              <a:t>Trajectory graphics</a:t>
            </a: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2479" t="12966" r="38737" b="56575"/>
          <a:stretch/>
        </p:blipFill>
        <p:spPr>
          <a:xfrm>
            <a:off x="322626" y="3619963"/>
            <a:ext cx="2904068" cy="2951483"/>
          </a:xfrm>
          <a:prstGeom prst="rect">
            <a:avLst/>
          </a:prstGeom>
          <a:ln w="38100">
            <a:solidFill>
              <a:srgbClr val="FF0000"/>
            </a:solidFill>
          </a:ln>
        </p:spPr>
      </p:pic>
      <p:sp>
        <p:nvSpPr>
          <p:cNvPr id="10" name="TextBox 9"/>
          <p:cNvSpPr txBox="1"/>
          <p:nvPr/>
        </p:nvSpPr>
        <p:spPr>
          <a:xfrm>
            <a:off x="3148262" y="4745262"/>
            <a:ext cx="2021746" cy="307777"/>
          </a:xfrm>
          <a:prstGeom prst="rect">
            <a:avLst/>
          </a:prstGeom>
          <a:solidFill>
            <a:srgbClr val="FFFFCC"/>
          </a:solidFill>
          <a:ln>
            <a:solidFill>
              <a:srgbClr val="FF0000"/>
            </a:solidFill>
          </a:ln>
        </p:spPr>
        <p:txBody>
          <a:bodyPr wrap="square" rtlCol="0">
            <a:spAutoFit/>
          </a:bodyPr>
          <a:lstStyle/>
          <a:p>
            <a:r>
              <a:rPr lang="en-US" sz="1400" dirty="0"/>
              <a:t>Time of Arrival graphics</a:t>
            </a:r>
          </a:p>
        </p:txBody>
      </p:sp>
      <p:sp>
        <p:nvSpPr>
          <p:cNvPr id="11" name="TextBox 10"/>
          <p:cNvSpPr txBox="1"/>
          <p:nvPr/>
        </p:nvSpPr>
        <p:spPr>
          <a:xfrm>
            <a:off x="2796466" y="2692483"/>
            <a:ext cx="2361094" cy="307777"/>
          </a:xfrm>
          <a:prstGeom prst="rect">
            <a:avLst/>
          </a:prstGeom>
          <a:solidFill>
            <a:srgbClr val="FFFFCC"/>
          </a:solidFill>
          <a:ln>
            <a:solidFill>
              <a:schemeClr val="tx1"/>
            </a:solidFill>
          </a:ln>
        </p:spPr>
        <p:txBody>
          <a:bodyPr wrap="square" rtlCol="0">
            <a:spAutoFit/>
          </a:bodyPr>
          <a:lstStyle/>
          <a:p>
            <a:r>
              <a:rPr lang="en-US" sz="1400" dirty="0"/>
              <a:t>Trajectory frequency graphics</a:t>
            </a:r>
          </a:p>
        </p:txBody>
      </p:sp>
      <p:sp>
        <p:nvSpPr>
          <p:cNvPr id="15" name="TextBox 14"/>
          <p:cNvSpPr txBox="1"/>
          <p:nvPr/>
        </p:nvSpPr>
        <p:spPr>
          <a:xfrm>
            <a:off x="7193783" y="2846371"/>
            <a:ext cx="1567749" cy="523220"/>
          </a:xfrm>
          <a:prstGeom prst="rect">
            <a:avLst/>
          </a:prstGeom>
          <a:solidFill>
            <a:srgbClr val="FFFFCC"/>
          </a:solidFill>
          <a:ln w="38100">
            <a:solidFill>
              <a:srgbClr val="00B050"/>
            </a:solidFill>
          </a:ln>
        </p:spPr>
        <p:txBody>
          <a:bodyPr wrap="square" rtlCol="0">
            <a:spAutoFit/>
          </a:bodyPr>
          <a:lstStyle/>
          <a:p>
            <a:r>
              <a:rPr lang="en-US" sz="1400" dirty="0"/>
              <a:t>Summary files of inputs and outputs</a:t>
            </a:r>
          </a:p>
        </p:txBody>
      </p:sp>
      <p:sp>
        <p:nvSpPr>
          <p:cNvPr id="16" name="Rectangle 15"/>
          <p:cNvSpPr/>
          <p:nvPr/>
        </p:nvSpPr>
        <p:spPr>
          <a:xfrm>
            <a:off x="5153636" y="4196684"/>
            <a:ext cx="2128008" cy="36972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6971251" y="3401218"/>
            <a:ext cx="234892" cy="79546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138256" y="1211598"/>
            <a:ext cx="1732327" cy="120198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01424" y="1318619"/>
            <a:ext cx="5188471" cy="954107"/>
          </a:xfrm>
          <a:prstGeom prst="rect">
            <a:avLst/>
          </a:prstGeom>
          <a:solidFill>
            <a:srgbClr val="FFFFCC"/>
          </a:solidFill>
          <a:ln w="38100">
            <a:solidFill>
              <a:srgbClr val="00B050"/>
            </a:solidFill>
          </a:ln>
        </p:spPr>
        <p:txBody>
          <a:bodyPr wrap="square" rtlCol="0">
            <a:spAutoFit/>
          </a:bodyPr>
          <a:lstStyle/>
          <a:p>
            <a:r>
              <a:rPr lang="en-US" sz="1400" dirty="0"/>
              <a:t>Folders with shapefiles associated with time of arrival (</a:t>
            </a:r>
            <a:r>
              <a:rPr lang="en-US" sz="1400" dirty="0" err="1"/>
              <a:t>toa</a:t>
            </a:r>
            <a:r>
              <a:rPr lang="en-US" sz="1400" dirty="0"/>
              <a:t>), trajectories, and trajectory frequencies. These can be imported into GIS applications (e.g. ArcGIS) and displayed – and processed further – according to the user’s needs</a:t>
            </a:r>
          </a:p>
        </p:txBody>
      </p:sp>
      <p:sp>
        <p:nvSpPr>
          <p:cNvPr id="22" name="Rectangle 21"/>
          <p:cNvSpPr/>
          <p:nvPr/>
        </p:nvSpPr>
        <p:spPr>
          <a:xfrm>
            <a:off x="5153636" y="1001656"/>
            <a:ext cx="942364" cy="17667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004419" y="794474"/>
            <a:ext cx="4440353" cy="307777"/>
          </a:xfrm>
          <a:prstGeom prst="rect">
            <a:avLst/>
          </a:prstGeom>
          <a:solidFill>
            <a:srgbClr val="FFFFCC"/>
          </a:solidFill>
          <a:ln w="38100">
            <a:solidFill>
              <a:srgbClr val="0070C0"/>
            </a:solidFill>
          </a:ln>
        </p:spPr>
        <p:txBody>
          <a:bodyPr wrap="square" rtlCol="0">
            <a:spAutoFit/>
          </a:bodyPr>
          <a:lstStyle/>
          <a:p>
            <a:r>
              <a:rPr lang="en-US" sz="1400" dirty="0"/>
              <a:t>Folder with HYSPLIT Control and other model-specific files.</a:t>
            </a:r>
          </a:p>
        </p:txBody>
      </p:sp>
    </p:spTree>
    <p:extLst>
      <p:ext uri="{BB962C8B-B14F-4D97-AF65-F5344CB8AC3E}">
        <p14:creationId xmlns:p14="http://schemas.microsoft.com/office/powerpoint/2010/main" val="2389483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p:cNvSpPr txBox="1"/>
          <p:nvPr/>
        </p:nvSpPr>
        <p:spPr>
          <a:xfrm>
            <a:off x="2736115" y="2828835"/>
            <a:ext cx="692200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Trajectories</a:t>
            </a:r>
          </a:p>
        </p:txBody>
      </p:sp>
    </p:spTree>
    <p:extLst>
      <p:ext uri="{BB962C8B-B14F-4D97-AF65-F5344CB8AC3E}">
        <p14:creationId xmlns:p14="http://schemas.microsoft.com/office/powerpoint/2010/main" val="1572684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3336" y="642548"/>
            <a:ext cx="6163535" cy="5572903"/>
          </a:xfrm>
          <a:prstGeom prst="rect">
            <a:avLst/>
          </a:prstGeom>
        </p:spPr>
      </p:pic>
      <p:sp>
        <p:nvSpPr>
          <p:cNvPr id="3" name="TextBox 2"/>
          <p:cNvSpPr txBox="1"/>
          <p:nvPr/>
        </p:nvSpPr>
        <p:spPr>
          <a:xfrm>
            <a:off x="1994486" y="213912"/>
            <a:ext cx="7308904" cy="369332"/>
          </a:xfrm>
          <a:prstGeom prst="rect">
            <a:avLst/>
          </a:prstGeom>
          <a:solidFill>
            <a:srgbClr val="FFFF00"/>
          </a:solidFill>
          <a:ln>
            <a:solidFill>
              <a:schemeClr val="tx1"/>
            </a:solidFill>
          </a:ln>
        </p:spPr>
        <p:txBody>
          <a:bodyPr wrap="square" rtlCol="0">
            <a:spAutoFit/>
          </a:bodyPr>
          <a:lstStyle/>
          <a:p>
            <a:r>
              <a:rPr lang="en-US" dirty="0"/>
              <a:t>Files generated in this example, once zipped “redistribution” file is unzipped</a:t>
            </a:r>
          </a:p>
        </p:txBody>
      </p:sp>
      <p:sp>
        <p:nvSpPr>
          <p:cNvPr id="4" name="Rectangle 3"/>
          <p:cNvSpPr/>
          <p:nvPr/>
        </p:nvSpPr>
        <p:spPr>
          <a:xfrm>
            <a:off x="5135460" y="5226341"/>
            <a:ext cx="1627464" cy="5788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35460" y="4606953"/>
            <a:ext cx="1627464" cy="5788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35460" y="3428999"/>
            <a:ext cx="1627464" cy="3879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35460" y="2792833"/>
            <a:ext cx="1627464" cy="57686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08602" y="3596198"/>
            <a:ext cx="1348958" cy="707886"/>
          </a:xfrm>
          <a:prstGeom prst="rect">
            <a:avLst/>
          </a:prstGeom>
          <a:solidFill>
            <a:srgbClr val="FFFFCC"/>
          </a:solidFill>
          <a:ln>
            <a:solidFill>
              <a:srgbClr val="FF0000"/>
            </a:solidFill>
          </a:ln>
        </p:spPr>
        <p:txBody>
          <a:bodyPr wrap="square" rtlCol="0">
            <a:spAutoFit/>
          </a:bodyPr>
          <a:lstStyle/>
          <a:p>
            <a:r>
              <a:rPr lang="en-US" sz="1000" dirty="0"/>
              <a:t>Trajectory frequency graphics via </a:t>
            </a:r>
            <a:r>
              <a:rPr lang="en-US" sz="1000" dirty="0" err="1"/>
              <a:t>gridplot</a:t>
            </a:r>
            <a:r>
              <a:rPr lang="en-US" sz="1000" dirty="0"/>
              <a:t> – a different HYSPLIT mapping program</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1742" t="11852" r="14281" b="36592"/>
          <a:stretch/>
        </p:blipFill>
        <p:spPr>
          <a:xfrm>
            <a:off x="234891" y="787862"/>
            <a:ext cx="2928453" cy="2641137"/>
          </a:xfrm>
          <a:prstGeom prst="rect">
            <a:avLst/>
          </a:prstGeom>
          <a:ln w="38100">
            <a:solidFill>
              <a:srgbClr val="0070C0"/>
            </a:solidFill>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2191" t="11456" r="9663" b="38865"/>
          <a:stretch/>
        </p:blipFill>
        <p:spPr>
          <a:xfrm>
            <a:off x="7450608" y="3620477"/>
            <a:ext cx="3774149" cy="3104977"/>
          </a:xfrm>
          <a:prstGeom prst="rect">
            <a:avLst/>
          </a:prstGeom>
          <a:ln w="38100">
            <a:solidFill>
              <a:srgbClr val="0070C0"/>
            </a:solidFill>
          </a:ln>
        </p:spPr>
      </p:pic>
      <p:sp>
        <p:nvSpPr>
          <p:cNvPr id="8" name="TextBox 7"/>
          <p:cNvSpPr txBox="1"/>
          <p:nvPr/>
        </p:nvSpPr>
        <p:spPr>
          <a:xfrm>
            <a:off x="6600555" y="5361872"/>
            <a:ext cx="1567749" cy="307777"/>
          </a:xfrm>
          <a:prstGeom prst="rect">
            <a:avLst/>
          </a:prstGeom>
          <a:solidFill>
            <a:srgbClr val="FFFF00"/>
          </a:solidFill>
          <a:ln w="19050" cmpd="dbl">
            <a:solidFill>
              <a:srgbClr val="FF0000"/>
            </a:solidFill>
          </a:ln>
        </p:spPr>
        <p:txBody>
          <a:bodyPr wrap="square" rtlCol="0">
            <a:spAutoFit/>
          </a:bodyPr>
          <a:lstStyle/>
          <a:p>
            <a:r>
              <a:rPr lang="en-US" sz="1400" dirty="0"/>
              <a:t>Trajectory graphics</a:t>
            </a: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2479" t="12966" r="38737" b="56575"/>
          <a:stretch/>
        </p:blipFill>
        <p:spPr>
          <a:xfrm>
            <a:off x="322626" y="3619963"/>
            <a:ext cx="2904068" cy="2951483"/>
          </a:xfrm>
          <a:prstGeom prst="rect">
            <a:avLst/>
          </a:prstGeom>
          <a:ln w="38100">
            <a:solidFill>
              <a:srgbClr val="FF0000"/>
            </a:solidFill>
          </a:ln>
        </p:spPr>
      </p:pic>
      <p:sp>
        <p:nvSpPr>
          <p:cNvPr id="10" name="TextBox 9"/>
          <p:cNvSpPr txBox="1"/>
          <p:nvPr/>
        </p:nvSpPr>
        <p:spPr>
          <a:xfrm>
            <a:off x="3148262" y="4745262"/>
            <a:ext cx="2021746" cy="307777"/>
          </a:xfrm>
          <a:prstGeom prst="rect">
            <a:avLst/>
          </a:prstGeom>
          <a:solidFill>
            <a:srgbClr val="FFFFCC"/>
          </a:solidFill>
          <a:ln>
            <a:solidFill>
              <a:srgbClr val="FF0000"/>
            </a:solidFill>
          </a:ln>
        </p:spPr>
        <p:txBody>
          <a:bodyPr wrap="square" rtlCol="0">
            <a:spAutoFit/>
          </a:bodyPr>
          <a:lstStyle/>
          <a:p>
            <a:r>
              <a:rPr lang="en-US" sz="1400" dirty="0"/>
              <a:t>Time of Arrival graphics</a:t>
            </a:r>
          </a:p>
        </p:txBody>
      </p:sp>
      <p:sp>
        <p:nvSpPr>
          <p:cNvPr id="11" name="TextBox 10"/>
          <p:cNvSpPr txBox="1"/>
          <p:nvPr/>
        </p:nvSpPr>
        <p:spPr>
          <a:xfrm>
            <a:off x="2796466" y="2692483"/>
            <a:ext cx="2361094" cy="307777"/>
          </a:xfrm>
          <a:prstGeom prst="rect">
            <a:avLst/>
          </a:prstGeom>
          <a:solidFill>
            <a:srgbClr val="FFFFCC"/>
          </a:solidFill>
          <a:ln>
            <a:solidFill>
              <a:schemeClr val="tx1"/>
            </a:solidFill>
          </a:ln>
        </p:spPr>
        <p:txBody>
          <a:bodyPr wrap="square" rtlCol="0">
            <a:spAutoFit/>
          </a:bodyPr>
          <a:lstStyle/>
          <a:p>
            <a:r>
              <a:rPr lang="en-US" sz="1400" dirty="0"/>
              <a:t>Trajectory frequency graphics</a:t>
            </a:r>
          </a:p>
        </p:txBody>
      </p:sp>
      <p:sp>
        <p:nvSpPr>
          <p:cNvPr id="15" name="TextBox 14"/>
          <p:cNvSpPr txBox="1"/>
          <p:nvPr/>
        </p:nvSpPr>
        <p:spPr>
          <a:xfrm>
            <a:off x="7193783" y="2846371"/>
            <a:ext cx="1567749" cy="523220"/>
          </a:xfrm>
          <a:prstGeom prst="rect">
            <a:avLst/>
          </a:prstGeom>
          <a:solidFill>
            <a:srgbClr val="FFFFCC"/>
          </a:solidFill>
          <a:ln w="38100">
            <a:solidFill>
              <a:srgbClr val="00B050"/>
            </a:solidFill>
          </a:ln>
        </p:spPr>
        <p:txBody>
          <a:bodyPr wrap="square" rtlCol="0">
            <a:spAutoFit/>
          </a:bodyPr>
          <a:lstStyle/>
          <a:p>
            <a:r>
              <a:rPr lang="en-US" sz="1400" dirty="0"/>
              <a:t>Summary files of inputs and outputs</a:t>
            </a:r>
          </a:p>
        </p:txBody>
      </p:sp>
      <p:sp>
        <p:nvSpPr>
          <p:cNvPr id="16" name="Rectangle 15"/>
          <p:cNvSpPr/>
          <p:nvPr/>
        </p:nvSpPr>
        <p:spPr>
          <a:xfrm>
            <a:off x="5153636" y="4196684"/>
            <a:ext cx="2128008" cy="36972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6971251" y="3401218"/>
            <a:ext cx="234892" cy="79546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138256" y="1211598"/>
            <a:ext cx="1732327" cy="120198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01424" y="1318619"/>
            <a:ext cx="5188471" cy="954107"/>
          </a:xfrm>
          <a:prstGeom prst="rect">
            <a:avLst/>
          </a:prstGeom>
          <a:solidFill>
            <a:srgbClr val="FFFFCC"/>
          </a:solidFill>
          <a:ln w="38100">
            <a:solidFill>
              <a:srgbClr val="00B050"/>
            </a:solidFill>
          </a:ln>
        </p:spPr>
        <p:txBody>
          <a:bodyPr wrap="square" rtlCol="0">
            <a:spAutoFit/>
          </a:bodyPr>
          <a:lstStyle/>
          <a:p>
            <a:r>
              <a:rPr lang="en-US" sz="1400" dirty="0"/>
              <a:t>Folders with shapefiles associated with time of arrival (</a:t>
            </a:r>
            <a:r>
              <a:rPr lang="en-US" sz="1400" dirty="0" err="1"/>
              <a:t>toa</a:t>
            </a:r>
            <a:r>
              <a:rPr lang="en-US" sz="1400" dirty="0"/>
              <a:t>), trajectories, and trajectory frequencies. These can be imported into GIS applications (e.g. ArcGIS) and displayed – and processed further – according to the user’s needs</a:t>
            </a:r>
          </a:p>
        </p:txBody>
      </p:sp>
      <p:sp>
        <p:nvSpPr>
          <p:cNvPr id="22" name="Rectangle 21"/>
          <p:cNvSpPr/>
          <p:nvPr/>
        </p:nvSpPr>
        <p:spPr>
          <a:xfrm>
            <a:off x="5153636" y="1001656"/>
            <a:ext cx="942364" cy="17667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004419" y="794474"/>
            <a:ext cx="4440353" cy="307777"/>
          </a:xfrm>
          <a:prstGeom prst="rect">
            <a:avLst/>
          </a:prstGeom>
          <a:solidFill>
            <a:srgbClr val="FFFFCC"/>
          </a:solidFill>
          <a:ln w="38100">
            <a:solidFill>
              <a:srgbClr val="0070C0"/>
            </a:solidFill>
          </a:ln>
        </p:spPr>
        <p:txBody>
          <a:bodyPr wrap="square" rtlCol="0">
            <a:spAutoFit/>
          </a:bodyPr>
          <a:lstStyle/>
          <a:p>
            <a:r>
              <a:rPr lang="en-US" sz="1400" dirty="0"/>
              <a:t>Folder with HYSPLIT Control and other model-specific files.</a:t>
            </a:r>
          </a:p>
        </p:txBody>
      </p:sp>
      <p:sp>
        <p:nvSpPr>
          <p:cNvPr id="17" name="Right Arrow 16"/>
          <p:cNvSpPr/>
          <p:nvPr/>
        </p:nvSpPr>
        <p:spPr>
          <a:xfrm rot="17983636">
            <a:off x="6600555" y="5806440"/>
            <a:ext cx="751221" cy="54728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54833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6418</TotalTime>
  <Words>3585</Words>
  <Application>Microsoft Office PowerPoint</Application>
  <PresentationFormat>Widescreen</PresentationFormat>
  <Paragraphs>292</Paragraphs>
  <Slides>49</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Arial</vt:lpstr>
      <vt:lpstr>Calibri</vt:lpstr>
      <vt:lpstr>Calibri Light</vt:lpstr>
      <vt:lpstr>Constantia</vt:lpstr>
      <vt:lpstr>Courier New</vt:lpstr>
      <vt:lpstr>Wingdings</vt:lpstr>
      <vt:lpstr>Wingdings 2</vt:lpstr>
      <vt:lpstr>Office Theme</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Cohen</dc:creator>
  <cp:lastModifiedBy>Mark Cohen</cp:lastModifiedBy>
  <cp:revision>76</cp:revision>
  <dcterms:created xsi:type="dcterms:W3CDTF">2021-04-12T16:38:38Z</dcterms:created>
  <dcterms:modified xsi:type="dcterms:W3CDTF">2021-11-05T17:39:17Z</dcterms:modified>
</cp:coreProperties>
</file>