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6"/>
  </p:notesMasterIdLst>
  <p:sldIdLst>
    <p:sldId id="256" r:id="rId3"/>
    <p:sldId id="378" r:id="rId4"/>
    <p:sldId id="440" r:id="rId5"/>
    <p:sldId id="438" r:id="rId6"/>
    <p:sldId id="607" r:id="rId7"/>
    <p:sldId id="442" r:id="rId8"/>
    <p:sldId id="444" r:id="rId9"/>
    <p:sldId id="308" r:id="rId10"/>
    <p:sldId id="588" r:id="rId11"/>
    <p:sldId id="596" r:id="rId12"/>
    <p:sldId id="320" r:id="rId13"/>
    <p:sldId id="602" r:id="rId14"/>
    <p:sldId id="29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D1"/>
    <a:srgbClr val="319424"/>
    <a:srgbClr val="4472C4"/>
    <a:srgbClr val="244072"/>
    <a:srgbClr val="2F5496"/>
    <a:srgbClr val="FFE5E5"/>
    <a:srgbClr val="FF9900"/>
    <a:srgbClr val="FF00FF"/>
    <a:srgbClr val="FF0000"/>
    <a:srgbClr val="FFCDC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6189" autoAdjust="0"/>
  </p:normalViewPr>
  <p:slideViewPr>
    <p:cSldViewPr snapToGrid="0" showGuides="1">
      <p:cViewPr varScale="1">
        <p:scale>
          <a:sx n="99" d="100"/>
          <a:sy n="99" d="100"/>
        </p:scale>
        <p:origin x="72" y="510"/>
      </p:cViewPr>
      <p:guideLst>
        <p:guide orient="horz" pos="2184"/>
        <p:guide pos="384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CC8F87-2B6F-4E11-80CE-54F4C1938948}" type="datetimeFigureOut">
              <a:rPr lang="en-US" smtClean="0"/>
              <a:t>6/16/2022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77C97A-EC81-4FE6-8672-0B3E0615212A}" type="slidenum">
              <a:rPr lang="en-US" smtClean="0"/>
              <a:t>‹#›</a:t>
            </a:fld>
            <a:endParaRPr lang="en-US"/>
          </a:p>
        </p:txBody>
      </p:sp>
    </p:spTree>
    <p:extLst>
      <p:ext uri="{BB962C8B-B14F-4D97-AF65-F5344CB8AC3E}">
        <p14:creationId xmlns:p14="http://schemas.microsoft.com/office/powerpoint/2010/main" val="1887986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ready.noaa.gov/register/HYSPLIT_hyagenda.php"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Hello, and welcome the 2020 HYSPLIT Workshop, being held entirely online this year. Some of you are watching live, and we hope that you have been able to join the event, and can hear us and can see what we are presenting. And some of you are watching a recording of the event, and we hope that your access to the recording is good. You are all in listen-only mode, and while you can see us, we cannot see you. To start us off, Dr. Ariel Stein, the Deputy Director of the NOAA  Air Resources Laboratory, would like to welcome you.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CA26B9-1330-4909-BCFC-2DC7AD05CFF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42900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solidFill>
                  <a:srgbClr val="000000"/>
                </a:solidFill>
                <a:latin typeface="Arial" panose="020B0604020202020204" pitchFamily="34" charset="0"/>
                <a:cs typeface="Arial" panose="020B0604020202020204" pitchFamily="34" charset="0"/>
              </a:rPr>
              <a:t>* The pre-Workshop installation sessions on Monday June 13, 2022 from 9 - 9:45 AM (EDT) for Windows PC and from 10 - 10:30 AM EDT for MAC are optional. We recommend all participants attempt to install the HYSPLIT model and associated software before the Workshop starts, according to instructions posted </a:t>
            </a:r>
            <a:r>
              <a:rPr lang="en-US" altLang="en-US" sz="1200" u="sng" dirty="0">
                <a:solidFill>
                  <a:srgbClr val="1155CC"/>
                </a:solidFill>
                <a:latin typeface="Arial" panose="020B0604020202020204" pitchFamily="34" charset="0"/>
                <a:cs typeface="Arial" panose="020B0604020202020204" pitchFamily="34" charset="0"/>
                <a:hlinkClick r:id="rId3"/>
              </a:rPr>
              <a:t>here</a:t>
            </a:r>
            <a:r>
              <a:rPr lang="en-US" altLang="en-US" sz="1200" dirty="0">
                <a:solidFill>
                  <a:srgbClr val="000000"/>
                </a:solidFill>
                <a:latin typeface="Arial" panose="020B0604020202020204" pitchFamily="34" charset="0"/>
                <a:cs typeface="Arial" panose="020B0604020202020204" pitchFamily="34" charset="0"/>
              </a:rPr>
              <a:t>. This may require assistance from your local IT support. </a:t>
            </a:r>
            <a:endParaRPr lang="en-US" altLang="en-US" sz="1200"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CA26B9-1330-4909-BCFC-2DC7AD05CFF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80493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4BF93C96-7F5A-4961-BF3B-99DF05B00E67}" type="datetime1">
              <a:rPr lang="en-US" smtClean="0"/>
              <a:t>6/16/2022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9DE6EB8-52AB-45EA-A660-3E1EBFA72987}" type="slidenum">
              <a:rPr lang="en-US" smtClean="0"/>
              <a:t>‹#›</a:t>
            </a:fld>
            <a:endParaRPr lang="en-US"/>
          </a:p>
        </p:txBody>
      </p:sp>
    </p:spTree>
    <p:extLst>
      <p:ext uri="{BB962C8B-B14F-4D97-AF65-F5344CB8AC3E}">
        <p14:creationId xmlns:p14="http://schemas.microsoft.com/office/powerpoint/2010/main" val="94855229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3EFA4FD-2A7D-4505-864F-A6B2783DCDAD}" type="datetime1">
              <a:rPr lang="en-US" smtClean="0"/>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extLst>
      <p:ext uri="{BB962C8B-B14F-4D97-AF65-F5344CB8AC3E}">
        <p14:creationId xmlns:p14="http://schemas.microsoft.com/office/powerpoint/2010/main" val="3276333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EC014F6-53F2-4959-9F56-B5AD8EEAD3D8}" type="datetime1">
              <a:rPr lang="en-US" smtClean="0"/>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extLst>
      <p:ext uri="{BB962C8B-B14F-4D97-AF65-F5344CB8AC3E}">
        <p14:creationId xmlns:p14="http://schemas.microsoft.com/office/powerpoint/2010/main" val="36593799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3B332-D4C1-4DA1-9B2F-DB1F37802900}"/>
              </a:ext>
            </a:extLst>
          </p:cNvPr>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A22D1A93-C928-4C78-96EE-A34E4668DFCD}"/>
              </a:ext>
            </a:extLst>
          </p:cNvPr>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654B442B-A5BE-4014-80ED-23E383EC702D}"/>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EF43C412-719A-4CED-B437-9AC3322241FA}"/>
              </a:ext>
            </a:extLst>
          </p:cNvPr>
          <p:cNvSpPr>
            <a:spLocks noGrp="1"/>
          </p:cNvSpPr>
          <p:nvPr>
            <p:ph type="ftr" sz="quarter" idx="11"/>
          </p:nvPr>
        </p:nvSpPr>
        <p:spPr/>
        <p:txBody>
          <a:bodyPr/>
          <a:lstStyle/>
          <a:p>
            <a:r>
              <a:rPr lang="en-US"/>
              <a:t>HYSPLIT Simulations for ALOHA Chemicals (12/04/2018)</a:t>
            </a:r>
          </a:p>
        </p:txBody>
      </p:sp>
      <p:sp>
        <p:nvSpPr>
          <p:cNvPr id="6" name="Slide Number Placeholder 5">
            <a:extLst>
              <a:ext uri="{FF2B5EF4-FFF2-40B4-BE49-F238E27FC236}">
                <a16:creationId xmlns:a16="http://schemas.microsoft.com/office/drawing/2014/main" id="{BFF85726-1D76-4232-86A7-7789B1B0928A}"/>
              </a:ext>
            </a:extLst>
          </p:cNvPr>
          <p:cNvSpPr>
            <a:spLocks noGrp="1"/>
          </p:cNvSpPr>
          <p:nvPr>
            <p:ph type="sldNum" sz="quarter" idx="12"/>
          </p:nvPr>
        </p:nvSpPr>
        <p:spPr/>
        <p:txBody>
          <a:bodyPr/>
          <a:lstStyle/>
          <a:p>
            <a:fld id="{98DDA90F-6B4E-4DB9-B751-21C9525CC2DE}" type="slidenum">
              <a:rPr lang="en-US" smtClean="0"/>
              <a:t>‹#›</a:t>
            </a:fld>
            <a:endParaRPr lang="en-US"/>
          </a:p>
        </p:txBody>
      </p:sp>
    </p:spTree>
    <p:extLst>
      <p:ext uri="{BB962C8B-B14F-4D97-AF65-F5344CB8AC3E}">
        <p14:creationId xmlns:p14="http://schemas.microsoft.com/office/powerpoint/2010/main" val="18482641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ark Theme 01">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98D58F1-75F5-44F1-BB60-D5E693DE2488}"/>
              </a:ext>
            </a:extLst>
          </p:cNvPr>
          <p:cNvSpPr/>
          <p:nvPr userDrawn="1"/>
        </p:nvSpPr>
        <p:spPr>
          <a:xfrm>
            <a:off x="0" y="6578782"/>
            <a:ext cx="12192000" cy="274320"/>
          </a:xfrm>
          <a:prstGeom prst="rect">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16200000" scaled="1"/>
            <a:tileRect/>
          </a:gra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Footer Placeholder 4">
            <a:extLst>
              <a:ext uri="{FF2B5EF4-FFF2-40B4-BE49-F238E27FC236}">
                <a16:creationId xmlns:a16="http://schemas.microsoft.com/office/drawing/2014/main" id="{B6475959-457F-4221-9B4A-B3CD902B489D}"/>
              </a:ext>
            </a:extLst>
          </p:cNvPr>
          <p:cNvSpPr>
            <a:spLocks noGrp="1"/>
          </p:cNvSpPr>
          <p:nvPr>
            <p:ph type="ftr" sz="quarter" idx="11"/>
          </p:nvPr>
        </p:nvSpPr>
        <p:spPr>
          <a:xfrm>
            <a:off x="0" y="6548555"/>
            <a:ext cx="4114800" cy="365125"/>
          </a:xfrm>
        </p:spPr>
        <p:txBody>
          <a:bodyPr/>
          <a:lstStyle>
            <a:lvl1pPr>
              <a:defRPr sz="1000" i="1">
                <a:solidFill>
                  <a:schemeClr val="accent6">
                    <a:lumMod val="50000"/>
                  </a:schemeClr>
                </a:solidFill>
              </a:defRPr>
            </a:lvl1pPr>
          </a:lstStyle>
          <a:p>
            <a:r>
              <a:rPr lang="en-US"/>
              <a:t>HYSPLIT Simulations for ALOHA Chemicals (12/04/2018)</a:t>
            </a:r>
            <a:endParaRPr lang="en-US" dirty="0"/>
          </a:p>
        </p:txBody>
      </p:sp>
      <p:sp>
        <p:nvSpPr>
          <p:cNvPr id="6" name="Slide Number Placeholder 5">
            <a:extLst>
              <a:ext uri="{FF2B5EF4-FFF2-40B4-BE49-F238E27FC236}">
                <a16:creationId xmlns:a16="http://schemas.microsoft.com/office/drawing/2014/main" id="{5D4E4079-36AD-46B5-B668-512C82218904}"/>
              </a:ext>
            </a:extLst>
          </p:cNvPr>
          <p:cNvSpPr>
            <a:spLocks noGrp="1"/>
          </p:cNvSpPr>
          <p:nvPr>
            <p:ph type="sldNum" sz="quarter" idx="12"/>
          </p:nvPr>
        </p:nvSpPr>
        <p:spPr>
          <a:xfrm>
            <a:off x="9448800" y="6548555"/>
            <a:ext cx="2743200" cy="365125"/>
          </a:xfrm>
        </p:spPr>
        <p:txBody>
          <a:bodyPr/>
          <a:lstStyle>
            <a:lvl1pPr>
              <a:defRPr sz="1000" b="1">
                <a:solidFill>
                  <a:schemeClr val="accent6">
                    <a:lumMod val="50000"/>
                  </a:schemeClr>
                </a:solidFill>
              </a:defRPr>
            </a:lvl1pPr>
          </a:lstStyle>
          <a:p>
            <a:fld id="{98DDA90F-6B4E-4DB9-B751-21C9525CC2DE}" type="slidenum">
              <a:rPr lang="en-US" smtClean="0"/>
              <a:pPr/>
              <a:t>‹#›</a:t>
            </a:fld>
            <a:endParaRPr lang="en-US" dirty="0"/>
          </a:p>
        </p:txBody>
      </p:sp>
    </p:spTree>
    <p:extLst>
      <p:ext uri="{BB962C8B-B14F-4D97-AF65-F5344CB8AC3E}">
        <p14:creationId xmlns:p14="http://schemas.microsoft.com/office/powerpoint/2010/main" val="32342116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63263-5B82-4150-831E-1F0F54DDDD0F}"/>
              </a:ext>
            </a:extLst>
          </p:cNvPr>
          <p:cNvSpPr>
            <a:spLocks noGrp="1"/>
          </p:cNvSpPr>
          <p:nvPr>
            <p:ph type="title"/>
          </p:nvPr>
        </p:nvSpPr>
        <p:spPr>
          <a:xfrm>
            <a:off x="831851" y="1709740"/>
            <a:ext cx="105156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A27A4C19-7442-43AE-B32C-BA1F611DDB69}"/>
              </a:ext>
            </a:extLst>
          </p:cNvPr>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4938ED0-1953-4DC3-BF34-D176C0153B60}"/>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09D67C28-CCA8-4EFB-8B0C-944E75A4DCC7}"/>
              </a:ext>
            </a:extLst>
          </p:cNvPr>
          <p:cNvSpPr>
            <a:spLocks noGrp="1"/>
          </p:cNvSpPr>
          <p:nvPr>
            <p:ph type="ftr" sz="quarter" idx="11"/>
          </p:nvPr>
        </p:nvSpPr>
        <p:spPr/>
        <p:txBody>
          <a:bodyPr/>
          <a:lstStyle/>
          <a:p>
            <a:r>
              <a:rPr lang="en-US"/>
              <a:t>HYSPLIT Simulations for ALOHA Chemicals (12/04/2018)</a:t>
            </a:r>
          </a:p>
        </p:txBody>
      </p:sp>
      <p:sp>
        <p:nvSpPr>
          <p:cNvPr id="6" name="Slide Number Placeholder 5">
            <a:extLst>
              <a:ext uri="{FF2B5EF4-FFF2-40B4-BE49-F238E27FC236}">
                <a16:creationId xmlns:a16="http://schemas.microsoft.com/office/drawing/2014/main" id="{D64ACEE3-8964-4394-85EB-D99CF8BC48B2}"/>
              </a:ext>
            </a:extLst>
          </p:cNvPr>
          <p:cNvSpPr>
            <a:spLocks noGrp="1"/>
          </p:cNvSpPr>
          <p:nvPr>
            <p:ph type="sldNum" sz="quarter" idx="12"/>
          </p:nvPr>
        </p:nvSpPr>
        <p:spPr/>
        <p:txBody>
          <a:bodyPr/>
          <a:lstStyle/>
          <a:p>
            <a:fld id="{98DDA90F-6B4E-4DB9-B751-21C9525CC2DE}" type="slidenum">
              <a:rPr lang="en-US" smtClean="0"/>
              <a:t>‹#›</a:t>
            </a:fld>
            <a:endParaRPr lang="en-US"/>
          </a:p>
        </p:txBody>
      </p:sp>
    </p:spTree>
    <p:extLst>
      <p:ext uri="{BB962C8B-B14F-4D97-AF65-F5344CB8AC3E}">
        <p14:creationId xmlns:p14="http://schemas.microsoft.com/office/powerpoint/2010/main" val="21499974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F2AAA-5CDB-40E5-A7F8-063F6C31B7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6066D5-5458-47E6-A4B2-263CC02AA84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EDEA7F-5930-43BB-A75C-E4C57E67A29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53DE06-BFD6-4613-8F67-BA42A0F938F2}"/>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EB1F2E6A-B1D1-49AB-931C-6E99060D2A0D}"/>
              </a:ext>
            </a:extLst>
          </p:cNvPr>
          <p:cNvSpPr>
            <a:spLocks noGrp="1"/>
          </p:cNvSpPr>
          <p:nvPr>
            <p:ph type="ftr" sz="quarter" idx="11"/>
          </p:nvPr>
        </p:nvSpPr>
        <p:spPr/>
        <p:txBody>
          <a:bodyPr/>
          <a:lstStyle/>
          <a:p>
            <a:r>
              <a:rPr lang="en-US"/>
              <a:t>HYSPLIT Simulations for ALOHA Chemicals (12/04/2018)</a:t>
            </a:r>
          </a:p>
        </p:txBody>
      </p:sp>
      <p:sp>
        <p:nvSpPr>
          <p:cNvPr id="7" name="Slide Number Placeholder 6">
            <a:extLst>
              <a:ext uri="{FF2B5EF4-FFF2-40B4-BE49-F238E27FC236}">
                <a16:creationId xmlns:a16="http://schemas.microsoft.com/office/drawing/2014/main" id="{097940EC-4F0F-44A9-9291-D94E4FF1E2C9}"/>
              </a:ext>
            </a:extLst>
          </p:cNvPr>
          <p:cNvSpPr>
            <a:spLocks noGrp="1"/>
          </p:cNvSpPr>
          <p:nvPr>
            <p:ph type="sldNum" sz="quarter" idx="12"/>
          </p:nvPr>
        </p:nvSpPr>
        <p:spPr/>
        <p:txBody>
          <a:bodyPr/>
          <a:lstStyle/>
          <a:p>
            <a:fld id="{98DDA90F-6B4E-4DB9-B751-21C9525CC2DE}" type="slidenum">
              <a:rPr lang="en-US" smtClean="0"/>
              <a:t>‹#›</a:t>
            </a:fld>
            <a:endParaRPr lang="en-US"/>
          </a:p>
        </p:txBody>
      </p:sp>
    </p:spTree>
    <p:extLst>
      <p:ext uri="{BB962C8B-B14F-4D97-AF65-F5344CB8AC3E}">
        <p14:creationId xmlns:p14="http://schemas.microsoft.com/office/powerpoint/2010/main" val="23835040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E0532-CAF1-4E85-B222-BBAF08BB4DC1}"/>
              </a:ext>
            </a:extLst>
          </p:cNvPr>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7EA2639-7F5D-4A0D-863E-654F6C731FCD}"/>
              </a:ext>
            </a:extLst>
          </p:cNvPr>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9A27448A-7851-423B-9EFE-5441721B30E1}"/>
              </a:ext>
            </a:extLst>
          </p:cNvPr>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C64FCC5-3496-4A46-A108-FD157F5FAD0A}"/>
              </a:ext>
            </a:extLst>
          </p:cNvPr>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D5059E58-2C12-42BB-8AA8-DDA9A79EDCC1}"/>
              </a:ext>
            </a:extLst>
          </p:cNvPr>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E2CBD3F-E234-43ED-AA9C-0A6BDCF71781}"/>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8AE492B1-169B-4161-B6DF-68488FB1B4B7}"/>
              </a:ext>
            </a:extLst>
          </p:cNvPr>
          <p:cNvSpPr>
            <a:spLocks noGrp="1"/>
          </p:cNvSpPr>
          <p:nvPr>
            <p:ph type="ftr" sz="quarter" idx="11"/>
          </p:nvPr>
        </p:nvSpPr>
        <p:spPr/>
        <p:txBody>
          <a:bodyPr/>
          <a:lstStyle/>
          <a:p>
            <a:r>
              <a:rPr lang="en-US"/>
              <a:t>HYSPLIT Simulations for ALOHA Chemicals (12/04/2018)</a:t>
            </a:r>
          </a:p>
        </p:txBody>
      </p:sp>
      <p:sp>
        <p:nvSpPr>
          <p:cNvPr id="9" name="Slide Number Placeholder 8">
            <a:extLst>
              <a:ext uri="{FF2B5EF4-FFF2-40B4-BE49-F238E27FC236}">
                <a16:creationId xmlns:a16="http://schemas.microsoft.com/office/drawing/2014/main" id="{46B09341-35CE-4E5D-B73E-4EC1E176174D}"/>
              </a:ext>
            </a:extLst>
          </p:cNvPr>
          <p:cNvSpPr>
            <a:spLocks noGrp="1"/>
          </p:cNvSpPr>
          <p:nvPr>
            <p:ph type="sldNum" sz="quarter" idx="12"/>
          </p:nvPr>
        </p:nvSpPr>
        <p:spPr/>
        <p:txBody>
          <a:bodyPr/>
          <a:lstStyle/>
          <a:p>
            <a:fld id="{98DDA90F-6B4E-4DB9-B751-21C9525CC2DE}" type="slidenum">
              <a:rPr lang="en-US" smtClean="0"/>
              <a:t>‹#›</a:t>
            </a:fld>
            <a:endParaRPr lang="en-US"/>
          </a:p>
        </p:txBody>
      </p:sp>
    </p:spTree>
    <p:extLst>
      <p:ext uri="{BB962C8B-B14F-4D97-AF65-F5344CB8AC3E}">
        <p14:creationId xmlns:p14="http://schemas.microsoft.com/office/powerpoint/2010/main" val="34549418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4CFA7-FBC4-4B28-8CE7-5F56C372CB7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9C042B4-7099-4E1E-81FD-B8F5F8312BAA}"/>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0185D53E-D81D-4C98-BB7E-8A3ABBF61CE8}"/>
              </a:ext>
            </a:extLst>
          </p:cNvPr>
          <p:cNvSpPr>
            <a:spLocks noGrp="1"/>
          </p:cNvSpPr>
          <p:nvPr>
            <p:ph type="ftr" sz="quarter" idx="11"/>
          </p:nvPr>
        </p:nvSpPr>
        <p:spPr/>
        <p:txBody>
          <a:bodyPr/>
          <a:lstStyle/>
          <a:p>
            <a:r>
              <a:rPr lang="en-US"/>
              <a:t>HYSPLIT Simulations for ALOHA Chemicals (12/04/2018)</a:t>
            </a:r>
          </a:p>
        </p:txBody>
      </p:sp>
      <p:sp>
        <p:nvSpPr>
          <p:cNvPr id="5" name="Slide Number Placeholder 4">
            <a:extLst>
              <a:ext uri="{FF2B5EF4-FFF2-40B4-BE49-F238E27FC236}">
                <a16:creationId xmlns:a16="http://schemas.microsoft.com/office/drawing/2014/main" id="{FA70728A-64A7-41D6-AC2A-12FBC3878954}"/>
              </a:ext>
            </a:extLst>
          </p:cNvPr>
          <p:cNvSpPr>
            <a:spLocks noGrp="1"/>
          </p:cNvSpPr>
          <p:nvPr>
            <p:ph type="sldNum" sz="quarter" idx="12"/>
          </p:nvPr>
        </p:nvSpPr>
        <p:spPr/>
        <p:txBody>
          <a:bodyPr/>
          <a:lstStyle/>
          <a:p>
            <a:fld id="{98DDA90F-6B4E-4DB9-B751-21C9525CC2DE}" type="slidenum">
              <a:rPr lang="en-US" smtClean="0"/>
              <a:t>‹#›</a:t>
            </a:fld>
            <a:endParaRPr lang="en-US"/>
          </a:p>
        </p:txBody>
      </p:sp>
    </p:spTree>
    <p:extLst>
      <p:ext uri="{BB962C8B-B14F-4D97-AF65-F5344CB8AC3E}">
        <p14:creationId xmlns:p14="http://schemas.microsoft.com/office/powerpoint/2010/main" val="37982672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E88E86-6EE0-4BAF-905A-9BEFB85E969E}"/>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EE709FF5-775E-468C-8765-977881D4A5CB}"/>
              </a:ext>
            </a:extLst>
          </p:cNvPr>
          <p:cNvSpPr>
            <a:spLocks noGrp="1"/>
          </p:cNvSpPr>
          <p:nvPr>
            <p:ph type="ftr" sz="quarter" idx="11"/>
          </p:nvPr>
        </p:nvSpPr>
        <p:spPr/>
        <p:txBody>
          <a:bodyPr/>
          <a:lstStyle/>
          <a:p>
            <a:r>
              <a:rPr lang="en-US"/>
              <a:t>HYSPLIT Simulations for ALOHA Chemicals (12/04/2018)</a:t>
            </a:r>
          </a:p>
        </p:txBody>
      </p:sp>
      <p:sp>
        <p:nvSpPr>
          <p:cNvPr id="4" name="Slide Number Placeholder 3">
            <a:extLst>
              <a:ext uri="{FF2B5EF4-FFF2-40B4-BE49-F238E27FC236}">
                <a16:creationId xmlns:a16="http://schemas.microsoft.com/office/drawing/2014/main" id="{FD5AF5DE-48FA-4E23-940A-7639DFFB261E}"/>
              </a:ext>
            </a:extLst>
          </p:cNvPr>
          <p:cNvSpPr>
            <a:spLocks noGrp="1"/>
          </p:cNvSpPr>
          <p:nvPr>
            <p:ph type="sldNum" sz="quarter" idx="12"/>
          </p:nvPr>
        </p:nvSpPr>
        <p:spPr/>
        <p:txBody>
          <a:bodyPr/>
          <a:lstStyle/>
          <a:p>
            <a:fld id="{98DDA90F-6B4E-4DB9-B751-21C9525CC2DE}" type="slidenum">
              <a:rPr lang="en-US" smtClean="0"/>
              <a:t>‹#›</a:t>
            </a:fld>
            <a:endParaRPr lang="en-US"/>
          </a:p>
        </p:txBody>
      </p:sp>
    </p:spTree>
    <p:extLst>
      <p:ext uri="{BB962C8B-B14F-4D97-AF65-F5344CB8AC3E}">
        <p14:creationId xmlns:p14="http://schemas.microsoft.com/office/powerpoint/2010/main" val="5291227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4F8E7-9D41-4EF3-ACCD-82F681E0D518}"/>
              </a:ext>
            </a:extLst>
          </p:cNvPr>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B5F8609B-5309-4E6C-BAFC-A4AC31F63C5C}"/>
              </a:ext>
            </a:extLst>
          </p:cNvPr>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EF6929-1E6D-404D-90BF-6B27ADA097F7}"/>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CAC0C2E3-9EDE-4D0E-87AB-717B3FEF500A}"/>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F9817002-11CD-436A-BD96-A670C57B2DA0}"/>
              </a:ext>
            </a:extLst>
          </p:cNvPr>
          <p:cNvSpPr>
            <a:spLocks noGrp="1"/>
          </p:cNvSpPr>
          <p:nvPr>
            <p:ph type="ftr" sz="quarter" idx="11"/>
          </p:nvPr>
        </p:nvSpPr>
        <p:spPr/>
        <p:txBody>
          <a:bodyPr/>
          <a:lstStyle/>
          <a:p>
            <a:r>
              <a:rPr lang="en-US"/>
              <a:t>HYSPLIT Simulations for ALOHA Chemicals (12/04/2018)</a:t>
            </a:r>
          </a:p>
        </p:txBody>
      </p:sp>
      <p:sp>
        <p:nvSpPr>
          <p:cNvPr id="7" name="Slide Number Placeholder 6">
            <a:extLst>
              <a:ext uri="{FF2B5EF4-FFF2-40B4-BE49-F238E27FC236}">
                <a16:creationId xmlns:a16="http://schemas.microsoft.com/office/drawing/2014/main" id="{9D42059E-B822-45C2-80EF-D1AB51112366}"/>
              </a:ext>
            </a:extLst>
          </p:cNvPr>
          <p:cNvSpPr>
            <a:spLocks noGrp="1"/>
          </p:cNvSpPr>
          <p:nvPr>
            <p:ph type="sldNum" sz="quarter" idx="12"/>
          </p:nvPr>
        </p:nvSpPr>
        <p:spPr/>
        <p:txBody>
          <a:bodyPr/>
          <a:lstStyle/>
          <a:p>
            <a:fld id="{98DDA90F-6B4E-4DB9-B751-21C9525CC2DE}" type="slidenum">
              <a:rPr lang="en-US" smtClean="0"/>
              <a:t>‹#›</a:t>
            </a:fld>
            <a:endParaRPr lang="en-US"/>
          </a:p>
        </p:txBody>
      </p:sp>
    </p:spTree>
    <p:extLst>
      <p:ext uri="{BB962C8B-B14F-4D97-AF65-F5344CB8AC3E}">
        <p14:creationId xmlns:p14="http://schemas.microsoft.com/office/powerpoint/2010/main" val="3665408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2BA8367-AE47-4596-A7A6-BAB95684F079}" type="datetime1">
              <a:rPr lang="en-US" smtClean="0"/>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extLst>
      <p:ext uri="{BB962C8B-B14F-4D97-AF65-F5344CB8AC3E}">
        <p14:creationId xmlns:p14="http://schemas.microsoft.com/office/powerpoint/2010/main" val="35504199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F7E17-8BC6-49A8-8CF7-F80F1523D5B8}"/>
              </a:ext>
            </a:extLst>
          </p:cNvPr>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AB6D9C18-A79B-4D2F-84DA-FD422B9429D4}"/>
              </a:ext>
            </a:extLst>
          </p:cNvPr>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7DC5F7EA-3525-4C9A-A517-8D7128242B9C}"/>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46CD397F-BCF7-4010-9E01-92C4E24D10F6}"/>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E10E0344-9FD8-4F97-B732-02B5E9756949}"/>
              </a:ext>
            </a:extLst>
          </p:cNvPr>
          <p:cNvSpPr>
            <a:spLocks noGrp="1"/>
          </p:cNvSpPr>
          <p:nvPr>
            <p:ph type="ftr" sz="quarter" idx="11"/>
          </p:nvPr>
        </p:nvSpPr>
        <p:spPr/>
        <p:txBody>
          <a:bodyPr/>
          <a:lstStyle/>
          <a:p>
            <a:r>
              <a:rPr lang="en-US"/>
              <a:t>HYSPLIT Simulations for ALOHA Chemicals (12/04/2018)</a:t>
            </a:r>
          </a:p>
        </p:txBody>
      </p:sp>
      <p:sp>
        <p:nvSpPr>
          <p:cNvPr id="7" name="Slide Number Placeholder 6">
            <a:extLst>
              <a:ext uri="{FF2B5EF4-FFF2-40B4-BE49-F238E27FC236}">
                <a16:creationId xmlns:a16="http://schemas.microsoft.com/office/drawing/2014/main" id="{55FEA289-2D8F-4E30-9C4D-035F8374B6C2}"/>
              </a:ext>
            </a:extLst>
          </p:cNvPr>
          <p:cNvSpPr>
            <a:spLocks noGrp="1"/>
          </p:cNvSpPr>
          <p:nvPr>
            <p:ph type="sldNum" sz="quarter" idx="12"/>
          </p:nvPr>
        </p:nvSpPr>
        <p:spPr/>
        <p:txBody>
          <a:bodyPr/>
          <a:lstStyle/>
          <a:p>
            <a:fld id="{98DDA90F-6B4E-4DB9-B751-21C9525CC2DE}" type="slidenum">
              <a:rPr lang="en-US" smtClean="0"/>
              <a:t>‹#›</a:t>
            </a:fld>
            <a:endParaRPr lang="en-US"/>
          </a:p>
        </p:txBody>
      </p:sp>
    </p:spTree>
    <p:extLst>
      <p:ext uri="{BB962C8B-B14F-4D97-AF65-F5344CB8AC3E}">
        <p14:creationId xmlns:p14="http://schemas.microsoft.com/office/powerpoint/2010/main" val="578737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877C7-8858-41B3-9815-71C7FF1E4FB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BAE6D55-55BE-41E9-AE2A-7DEF14AE34F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651ABC-DBA0-4565-8904-A37460505693}"/>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F3265F6E-5A21-4545-B0CD-DB28E3A23616}"/>
              </a:ext>
            </a:extLst>
          </p:cNvPr>
          <p:cNvSpPr>
            <a:spLocks noGrp="1"/>
          </p:cNvSpPr>
          <p:nvPr>
            <p:ph type="ftr" sz="quarter" idx="11"/>
          </p:nvPr>
        </p:nvSpPr>
        <p:spPr/>
        <p:txBody>
          <a:bodyPr/>
          <a:lstStyle/>
          <a:p>
            <a:r>
              <a:rPr lang="en-US"/>
              <a:t>HYSPLIT Simulations for ALOHA Chemicals (12/04/2018)</a:t>
            </a:r>
          </a:p>
        </p:txBody>
      </p:sp>
      <p:sp>
        <p:nvSpPr>
          <p:cNvPr id="6" name="Slide Number Placeholder 5">
            <a:extLst>
              <a:ext uri="{FF2B5EF4-FFF2-40B4-BE49-F238E27FC236}">
                <a16:creationId xmlns:a16="http://schemas.microsoft.com/office/drawing/2014/main" id="{FC86012E-FCAB-4396-A31F-280F7871CEBC}"/>
              </a:ext>
            </a:extLst>
          </p:cNvPr>
          <p:cNvSpPr>
            <a:spLocks noGrp="1"/>
          </p:cNvSpPr>
          <p:nvPr>
            <p:ph type="sldNum" sz="quarter" idx="12"/>
          </p:nvPr>
        </p:nvSpPr>
        <p:spPr/>
        <p:txBody>
          <a:bodyPr/>
          <a:lstStyle/>
          <a:p>
            <a:fld id="{98DDA90F-6B4E-4DB9-B751-21C9525CC2DE}" type="slidenum">
              <a:rPr lang="en-US" smtClean="0"/>
              <a:t>‹#›</a:t>
            </a:fld>
            <a:endParaRPr lang="en-US"/>
          </a:p>
        </p:txBody>
      </p:sp>
    </p:spTree>
    <p:extLst>
      <p:ext uri="{BB962C8B-B14F-4D97-AF65-F5344CB8AC3E}">
        <p14:creationId xmlns:p14="http://schemas.microsoft.com/office/powerpoint/2010/main" val="31973329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A037F6-EE3A-416B-A376-361B89E92CEC}"/>
              </a:ext>
            </a:extLst>
          </p:cNvPr>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B6F1300-79F1-46C7-9CBB-9FB77C71D6A3}"/>
              </a:ext>
            </a:extLst>
          </p:cNvPr>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72C52C-85F7-4C2B-8D93-5DB9D4C0BB65}"/>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D3691C72-094E-422F-A167-D4A796EFBC37}"/>
              </a:ext>
            </a:extLst>
          </p:cNvPr>
          <p:cNvSpPr>
            <a:spLocks noGrp="1"/>
          </p:cNvSpPr>
          <p:nvPr>
            <p:ph type="ftr" sz="quarter" idx="11"/>
          </p:nvPr>
        </p:nvSpPr>
        <p:spPr/>
        <p:txBody>
          <a:bodyPr/>
          <a:lstStyle/>
          <a:p>
            <a:r>
              <a:rPr lang="en-US"/>
              <a:t>HYSPLIT Simulations for ALOHA Chemicals (12/04/2018)</a:t>
            </a:r>
          </a:p>
        </p:txBody>
      </p:sp>
      <p:sp>
        <p:nvSpPr>
          <p:cNvPr id="6" name="Slide Number Placeholder 5">
            <a:extLst>
              <a:ext uri="{FF2B5EF4-FFF2-40B4-BE49-F238E27FC236}">
                <a16:creationId xmlns:a16="http://schemas.microsoft.com/office/drawing/2014/main" id="{D8740782-D141-4104-9F54-813122A0F9B2}"/>
              </a:ext>
            </a:extLst>
          </p:cNvPr>
          <p:cNvSpPr>
            <a:spLocks noGrp="1"/>
          </p:cNvSpPr>
          <p:nvPr>
            <p:ph type="sldNum" sz="quarter" idx="12"/>
          </p:nvPr>
        </p:nvSpPr>
        <p:spPr/>
        <p:txBody>
          <a:bodyPr/>
          <a:lstStyle/>
          <a:p>
            <a:fld id="{98DDA90F-6B4E-4DB9-B751-21C9525CC2DE}" type="slidenum">
              <a:rPr lang="en-US" smtClean="0"/>
              <a:t>‹#›</a:t>
            </a:fld>
            <a:endParaRPr lang="en-US"/>
          </a:p>
        </p:txBody>
      </p:sp>
    </p:spTree>
    <p:extLst>
      <p:ext uri="{BB962C8B-B14F-4D97-AF65-F5344CB8AC3E}">
        <p14:creationId xmlns:p14="http://schemas.microsoft.com/office/powerpoint/2010/main" val="4130741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410CF36-F8E0-4B29-837F-1D8E5BC13B40}" type="datetime1">
              <a:rPr lang="en-US" smtClean="0"/>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extLst>
      <p:ext uri="{BB962C8B-B14F-4D97-AF65-F5344CB8AC3E}">
        <p14:creationId xmlns:p14="http://schemas.microsoft.com/office/powerpoint/2010/main" val="15386062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E5BC82-8A48-4A2F-BEB4-A27C9160B21A}" type="datetime1">
              <a:rPr lang="en-US" smtClean="0"/>
              <a:t>6/16/2022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Tree>
    <p:extLst>
      <p:ext uri="{BB962C8B-B14F-4D97-AF65-F5344CB8AC3E}">
        <p14:creationId xmlns:p14="http://schemas.microsoft.com/office/powerpoint/2010/main" val="830021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93E32C9-710D-46F5-B41F-25C408173087}" type="datetime1">
              <a:rPr lang="en-US" smtClean="0"/>
              <a:t>6/16/2022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DE6EB8-52AB-45EA-A660-3E1EBFA72987}" type="slidenum">
              <a:rPr lang="en-US" smtClean="0"/>
              <a:t>‹#›</a:t>
            </a:fld>
            <a:endParaRPr lang="en-US"/>
          </a:p>
        </p:txBody>
      </p:sp>
    </p:spTree>
    <p:extLst>
      <p:ext uri="{BB962C8B-B14F-4D97-AF65-F5344CB8AC3E}">
        <p14:creationId xmlns:p14="http://schemas.microsoft.com/office/powerpoint/2010/main" val="3188817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4799F851-E0DE-4B69-A3FB-F63FC3C27C02}" type="datetime1">
              <a:rPr lang="en-US" smtClean="0"/>
              <a:t>6/16/2022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DE6EB8-52AB-45EA-A660-3E1EBFA72987}" type="slidenum">
              <a:rPr lang="en-US" smtClean="0"/>
              <a:t>‹#›</a:t>
            </a:fld>
            <a:endParaRPr lang="en-US"/>
          </a:p>
        </p:txBody>
      </p:sp>
    </p:spTree>
    <p:extLst>
      <p:ext uri="{BB962C8B-B14F-4D97-AF65-F5344CB8AC3E}">
        <p14:creationId xmlns:p14="http://schemas.microsoft.com/office/powerpoint/2010/main" val="982279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788D05-CD17-4745-9C8A-BF0F63AC4C53}" type="datetime1">
              <a:rPr lang="en-US" smtClean="0"/>
              <a:t>6/16/2022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DE6EB8-52AB-45EA-A660-3E1EBFA72987}" type="slidenum">
              <a:rPr lang="en-US" smtClean="0"/>
              <a:t>‹#›</a:t>
            </a:fld>
            <a:endParaRPr lang="en-US"/>
          </a:p>
        </p:txBody>
      </p:sp>
    </p:spTree>
    <p:extLst>
      <p:ext uri="{BB962C8B-B14F-4D97-AF65-F5344CB8AC3E}">
        <p14:creationId xmlns:p14="http://schemas.microsoft.com/office/powerpoint/2010/main" val="1061820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1331BDB-0330-4543-AE44-EE63ACFFA320}" type="datetime1">
              <a:rPr lang="en-US" smtClean="0"/>
              <a:t>6/16/2022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Tree>
    <p:extLst>
      <p:ext uri="{BB962C8B-B14F-4D97-AF65-F5344CB8AC3E}">
        <p14:creationId xmlns:p14="http://schemas.microsoft.com/office/powerpoint/2010/main" val="637390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FED941A-4F2C-4EEF-A8E9-80E6248903D0}" type="datetime1">
              <a:rPr lang="en-US" smtClean="0"/>
              <a:t>6/16/2022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59DE6EB8-52AB-45EA-A660-3E1EBFA72987}" type="slidenum">
              <a:rPr lang="en-US" smtClean="0"/>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999829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B0EC4D9-79C5-454D-9217-DC6B675DA8E1}" type="datetime1">
              <a:rPr lang="en-US" smtClean="0"/>
              <a:t>6/16/2022</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9DE6EB8-52AB-45EA-A660-3E1EBFA72987}" type="slidenum">
              <a:rPr lang="en-US" smtClean="0"/>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spTree>
    <p:extLst>
      <p:ext uri="{BB962C8B-B14F-4D97-AF65-F5344CB8AC3E}">
        <p14:creationId xmlns:p14="http://schemas.microsoft.com/office/powerpoint/2010/main" val="21799073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E39F5B-4B2D-4BE1-A2FF-78B323151332}"/>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A818BC-4C9E-43DB-990B-A8B042B62C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FED3E0-3EA6-4456-9685-59C53675D70E}"/>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A8E0B103-BB4E-411E-BA87-BDAAF628DAAC}"/>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HYSPLIT Simulations for ALOHA Chemicals (12/04/2018)</a:t>
            </a:r>
          </a:p>
        </p:txBody>
      </p:sp>
      <p:sp>
        <p:nvSpPr>
          <p:cNvPr id="6" name="Slide Number Placeholder 5">
            <a:extLst>
              <a:ext uri="{FF2B5EF4-FFF2-40B4-BE49-F238E27FC236}">
                <a16:creationId xmlns:a16="http://schemas.microsoft.com/office/drawing/2014/main" id="{955AB672-5AEC-4037-9641-09C648863E7D}"/>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8DDA90F-6B4E-4DB9-B751-21C9525CC2DE}" type="slidenum">
              <a:rPr lang="en-US" smtClean="0"/>
              <a:t>‹#›</a:t>
            </a:fld>
            <a:endParaRPr lang="en-US"/>
          </a:p>
        </p:txBody>
      </p:sp>
    </p:spTree>
    <p:extLst>
      <p:ext uri="{BB962C8B-B14F-4D97-AF65-F5344CB8AC3E}">
        <p14:creationId xmlns:p14="http://schemas.microsoft.com/office/powerpoint/2010/main" val="12434693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3.xml"/><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s://www.ready.noaa.gov/register/HYSPLIT_hyagenda.php"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A9FDA111-FBEB-4283-9F4A-2AB19AFA4C1E}"/>
              </a:ext>
            </a:extLst>
          </p:cNvPr>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546541" y="-68820"/>
            <a:ext cx="1097280" cy="822960"/>
          </a:xfrm>
          <a:prstGeom prst="rect">
            <a:avLst/>
          </a:prstGeom>
        </p:spPr>
      </p:pic>
      <p:sp>
        <p:nvSpPr>
          <p:cNvPr id="10" name="Google Shape;104;p13">
            <a:extLst>
              <a:ext uri="{FF2B5EF4-FFF2-40B4-BE49-F238E27FC236}">
                <a16:creationId xmlns:a16="http://schemas.microsoft.com/office/drawing/2014/main" id="{37A25C13-3240-4349-9BEB-91A9AD19FB46}"/>
              </a:ext>
            </a:extLst>
          </p:cNvPr>
          <p:cNvSpPr txBox="1"/>
          <p:nvPr/>
        </p:nvSpPr>
        <p:spPr>
          <a:xfrm>
            <a:off x="2048850" y="5829639"/>
            <a:ext cx="8094300" cy="995505"/>
          </a:xfrm>
          <a:prstGeom prst="rect">
            <a:avLst/>
          </a:prstGeom>
          <a:noFill/>
          <a:ln>
            <a:noFill/>
          </a:ln>
        </p:spPr>
        <p:txBody>
          <a:bodyPr spcFirstLastPara="1" wrap="square" lIns="91425" tIns="45700" rIns="91425" bIns="45700" anchor="t" anchorCtr="0">
            <a:noAutofit/>
          </a:bodyPr>
          <a:lstStyle/>
          <a:p>
            <a:pPr algn="ctr">
              <a:lnSpc>
                <a:spcPct val="90000"/>
              </a:lnSpc>
            </a:pPr>
            <a:r>
              <a:rPr lang="en-US" sz="2400" dirty="0">
                <a:solidFill>
                  <a:srgbClr val="2F5496"/>
                </a:solidFill>
                <a:latin typeface="Calibri"/>
              </a:rPr>
              <a:t>NOAA Air Resources Laboratory</a:t>
            </a:r>
            <a:endParaRPr sz="2400" dirty="0">
              <a:solidFill>
                <a:srgbClr val="2F5496"/>
              </a:solidFill>
              <a:latin typeface="Calibri"/>
            </a:endParaRPr>
          </a:p>
          <a:p>
            <a:pPr algn="ctr">
              <a:lnSpc>
                <a:spcPct val="90000"/>
              </a:lnSpc>
            </a:pPr>
            <a:r>
              <a:rPr lang="en-US" sz="2300" dirty="0">
                <a:solidFill>
                  <a:srgbClr val="2F5496"/>
                </a:solidFill>
                <a:latin typeface="Calibri"/>
              </a:rPr>
              <a:t>June 14-17, 2022</a:t>
            </a:r>
            <a:endParaRPr sz="2300" dirty="0">
              <a:solidFill>
                <a:srgbClr val="2F5496"/>
              </a:solidFill>
              <a:latin typeface="Calibri"/>
            </a:endParaRPr>
          </a:p>
        </p:txBody>
      </p:sp>
      <p:sp>
        <p:nvSpPr>
          <p:cNvPr id="8" name="Rectangle 7">
            <a:extLst>
              <a:ext uri="{FF2B5EF4-FFF2-40B4-BE49-F238E27FC236}">
                <a16:creationId xmlns:a16="http://schemas.microsoft.com/office/drawing/2014/main" id="{9650FC96-F5B6-9329-E033-13B4D9B41F55}"/>
              </a:ext>
            </a:extLst>
          </p:cNvPr>
          <p:cNvSpPr/>
          <p:nvPr/>
        </p:nvSpPr>
        <p:spPr>
          <a:xfrm>
            <a:off x="0" y="6568440"/>
            <a:ext cx="12192000" cy="289560"/>
          </a:xfrm>
          <a:prstGeom prst="rect">
            <a:avLst/>
          </a:prstGeom>
          <a:gradFill flip="none" rotWithShape="1">
            <a:gsLst>
              <a:gs pos="0">
                <a:srgbClr val="D8F1F8"/>
              </a:gs>
              <a:gs pos="87000">
                <a:schemeClr val="accent3">
                  <a:lumMod val="40000"/>
                  <a:lumOff val="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onstantia"/>
            </a:endParaRPr>
          </a:p>
        </p:txBody>
      </p:sp>
      <p:sp>
        <p:nvSpPr>
          <p:cNvPr id="12" name="Slide Number Placeholder 4">
            <a:extLst>
              <a:ext uri="{FF2B5EF4-FFF2-40B4-BE49-F238E27FC236}">
                <a16:creationId xmlns:a16="http://schemas.microsoft.com/office/drawing/2014/main" id="{3843BF77-1A35-0D0B-4C67-E5D8E69AB84C}"/>
              </a:ext>
            </a:extLst>
          </p:cNvPr>
          <p:cNvSpPr>
            <a:spLocks noGrp="1"/>
          </p:cNvSpPr>
          <p:nvPr>
            <p:ph type="sldNum" sz="quarter" idx="12"/>
          </p:nvPr>
        </p:nvSpPr>
        <p:spPr>
          <a:xfrm>
            <a:off x="11199135" y="6460019"/>
            <a:ext cx="762000" cy="365125"/>
          </a:xfrm>
        </p:spPr>
        <p:txBody>
          <a:bodyPr/>
          <a:lstStyle/>
          <a:p>
            <a:pPr>
              <a:defRPr/>
            </a:pPr>
            <a:fld id="{59DE6EB8-52AB-45EA-A660-3E1EBFA72987}" type="slidenum">
              <a:rPr lang="en-US">
                <a:solidFill>
                  <a:srgbClr val="055357"/>
                </a:solidFill>
                <a:latin typeface="Calibri"/>
              </a:rPr>
              <a:pPr>
                <a:defRPr/>
              </a:pPr>
              <a:t>1</a:t>
            </a:fld>
            <a:endParaRPr lang="en-US" dirty="0">
              <a:solidFill>
                <a:srgbClr val="055357"/>
              </a:solidFill>
              <a:latin typeface="Calibri"/>
            </a:endParaRPr>
          </a:p>
        </p:txBody>
      </p:sp>
      <p:sp>
        <p:nvSpPr>
          <p:cNvPr id="7" name="Google Shape;106;p13">
            <a:extLst>
              <a:ext uri="{FF2B5EF4-FFF2-40B4-BE49-F238E27FC236}">
                <a16:creationId xmlns:a16="http://schemas.microsoft.com/office/drawing/2014/main" id="{BF7EE741-F9D7-7ECB-CD07-409E20FC7F21}"/>
              </a:ext>
            </a:extLst>
          </p:cNvPr>
          <p:cNvSpPr txBox="1"/>
          <p:nvPr/>
        </p:nvSpPr>
        <p:spPr>
          <a:xfrm>
            <a:off x="1784495" y="537042"/>
            <a:ext cx="8623010" cy="26250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None/>
            </a:pPr>
            <a:br>
              <a:rPr lang="en-US" sz="6000" b="1" dirty="0">
                <a:solidFill>
                  <a:srgbClr val="2F5496"/>
                </a:solidFill>
                <a:latin typeface="+mj-lt"/>
              </a:rPr>
            </a:br>
            <a:br>
              <a:rPr lang="en-US" sz="6000" b="1" dirty="0">
                <a:solidFill>
                  <a:srgbClr val="2F5496"/>
                </a:solidFill>
                <a:latin typeface="+mj-lt"/>
              </a:rPr>
            </a:br>
            <a:br>
              <a:rPr lang="en-US" sz="6000" b="1" dirty="0">
                <a:solidFill>
                  <a:srgbClr val="2F5496"/>
                </a:solidFill>
                <a:latin typeface="+mj-lt"/>
              </a:rPr>
            </a:br>
            <a:r>
              <a:rPr lang="en-US" sz="4800" b="1" dirty="0">
                <a:solidFill>
                  <a:srgbClr val="2F5496"/>
                </a:solidFill>
                <a:latin typeface="+mj-lt"/>
              </a:rPr>
              <a:t>2022 Online HYSPLIT Workshop</a:t>
            </a:r>
          </a:p>
          <a:p>
            <a:pPr marL="0" lvl="0" indent="0" algn="ctr" rtl="0">
              <a:lnSpc>
                <a:spcPct val="90000"/>
              </a:lnSpc>
              <a:spcBef>
                <a:spcPts val="0"/>
              </a:spcBef>
              <a:spcAft>
                <a:spcPts val="0"/>
              </a:spcAft>
              <a:buNone/>
            </a:pPr>
            <a:r>
              <a:rPr lang="en-US" sz="4800" b="1" dirty="0">
                <a:solidFill>
                  <a:srgbClr val="2F5496"/>
                </a:solidFill>
                <a:latin typeface="+mj-lt"/>
              </a:rPr>
              <a:t>(DAY 3 of 4) Wrap-Up</a:t>
            </a:r>
            <a:endParaRPr sz="4800" b="1" dirty="0">
              <a:solidFill>
                <a:srgbClr val="2F5496"/>
              </a:solidFill>
              <a:latin typeface="+mj-lt"/>
            </a:endParaRPr>
          </a:p>
        </p:txBody>
      </p:sp>
      <p:sp>
        <p:nvSpPr>
          <p:cNvPr id="14" name="Rectangle 13">
            <a:extLst>
              <a:ext uri="{FF2B5EF4-FFF2-40B4-BE49-F238E27FC236}">
                <a16:creationId xmlns:a16="http://schemas.microsoft.com/office/drawing/2014/main" id="{141912DE-5850-7AD3-84CA-55FC7A2A85B1}"/>
              </a:ext>
            </a:extLst>
          </p:cNvPr>
          <p:cNvSpPr/>
          <p:nvPr/>
        </p:nvSpPr>
        <p:spPr>
          <a:xfrm>
            <a:off x="276797" y="4210866"/>
            <a:ext cx="11638406" cy="1200329"/>
          </a:xfrm>
          <a:prstGeom prst="rect">
            <a:avLst/>
          </a:prstGeom>
        </p:spPr>
        <p:txBody>
          <a:bodyPr wrap="square">
            <a:spAutoFit/>
          </a:bodyPr>
          <a:lstStyle/>
          <a:p>
            <a:pPr algn="ctr">
              <a:defRPr/>
            </a:pPr>
            <a:r>
              <a:rPr lang="en-US" sz="2400" b="1" dirty="0">
                <a:solidFill>
                  <a:prstClr val="black"/>
                </a:solidFill>
                <a:latin typeface="Courier New" panose="02070309020205020404" pitchFamily="49" charset="0"/>
                <a:cs typeface="Courier New" panose="02070309020205020404" pitchFamily="49" charset="0"/>
              </a:rPr>
              <a:t>Workshop Web Page:</a:t>
            </a:r>
          </a:p>
          <a:p>
            <a:pPr algn="ctr">
              <a:defRPr/>
            </a:pPr>
            <a:endParaRPr lang="en-US" sz="2400" b="1" dirty="0">
              <a:solidFill>
                <a:prstClr val="black"/>
              </a:solidFill>
              <a:latin typeface="Courier New" panose="02070309020205020404" pitchFamily="49" charset="0"/>
              <a:cs typeface="Courier New" panose="02070309020205020404" pitchFamily="49" charset="0"/>
            </a:endParaRPr>
          </a:p>
          <a:p>
            <a:pPr algn="ctr">
              <a:defRPr/>
            </a:pPr>
            <a:r>
              <a:rPr lang="en-US" sz="2400" b="1" dirty="0">
                <a:solidFill>
                  <a:prstClr val="black"/>
                </a:solidFill>
                <a:latin typeface="Courier New" panose="02070309020205020404" pitchFamily="49" charset="0"/>
                <a:cs typeface="Courier New" panose="02070309020205020404" pitchFamily="49" charset="0"/>
              </a:rPr>
              <a:t>https://www.ready.noaa.gov/register/HYSPLIT_hyagenda.php</a:t>
            </a:r>
          </a:p>
        </p:txBody>
      </p:sp>
    </p:spTree>
    <p:extLst>
      <p:ext uri="{BB962C8B-B14F-4D97-AF65-F5344CB8AC3E}">
        <p14:creationId xmlns:p14="http://schemas.microsoft.com/office/powerpoint/2010/main" val="978729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A9FDA111-FBEB-4283-9F4A-2AB19AFA4C1E}"/>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546541" y="-68820"/>
            <a:ext cx="1097280" cy="822960"/>
          </a:xfrm>
          <a:prstGeom prst="rect">
            <a:avLst/>
          </a:prstGeom>
        </p:spPr>
      </p:pic>
      <p:sp>
        <p:nvSpPr>
          <p:cNvPr id="2" name="Rectangle 1">
            <a:extLst>
              <a:ext uri="{FF2B5EF4-FFF2-40B4-BE49-F238E27FC236}">
                <a16:creationId xmlns:a16="http://schemas.microsoft.com/office/drawing/2014/main" id="{1A1945E5-E9E5-48AC-BD53-8EAB940E73C2}"/>
              </a:ext>
            </a:extLst>
          </p:cNvPr>
          <p:cNvSpPr/>
          <p:nvPr/>
        </p:nvSpPr>
        <p:spPr>
          <a:xfrm>
            <a:off x="1449859" y="677895"/>
            <a:ext cx="8904262" cy="369332"/>
          </a:xfrm>
          <a:prstGeom prst="rect">
            <a:avLst/>
          </a:prstGeom>
        </p:spPr>
        <p:txBody>
          <a:bodyPr wrap="square">
            <a:spAutoFit/>
          </a:bodyPr>
          <a:lstStyle/>
          <a:p>
            <a:pPr algn="ctr">
              <a:defRPr/>
            </a:pPr>
            <a:r>
              <a:rPr lang="en-US" b="1" dirty="0">
                <a:solidFill>
                  <a:prstClr val="black"/>
                </a:solidFill>
                <a:latin typeface="Courier New" panose="02070309020205020404" pitchFamily="49" charset="0"/>
                <a:cs typeface="Courier New" panose="02070309020205020404" pitchFamily="49" charset="0"/>
              </a:rPr>
              <a:t>https://www.ready.noaa.gov/register/HYSPLIT_hyagenda.php</a:t>
            </a:r>
          </a:p>
        </p:txBody>
      </p:sp>
      <p:sp>
        <p:nvSpPr>
          <p:cNvPr id="7" name="Rectangle 6">
            <a:extLst>
              <a:ext uri="{FF2B5EF4-FFF2-40B4-BE49-F238E27FC236}">
                <a16:creationId xmlns:a16="http://schemas.microsoft.com/office/drawing/2014/main" id="{892A5E28-B768-29F2-61C3-817F68C4EA58}"/>
              </a:ext>
            </a:extLst>
          </p:cNvPr>
          <p:cNvSpPr/>
          <p:nvPr/>
        </p:nvSpPr>
        <p:spPr>
          <a:xfrm>
            <a:off x="0" y="6568440"/>
            <a:ext cx="12192000" cy="289560"/>
          </a:xfrm>
          <a:prstGeom prst="rect">
            <a:avLst/>
          </a:prstGeom>
          <a:gradFill flip="none" rotWithShape="1">
            <a:gsLst>
              <a:gs pos="0">
                <a:srgbClr val="D8F1F8"/>
              </a:gs>
              <a:gs pos="87000">
                <a:schemeClr val="accent3">
                  <a:lumMod val="40000"/>
                  <a:lumOff val="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onstantia"/>
            </a:endParaRPr>
          </a:p>
        </p:txBody>
      </p:sp>
      <p:sp>
        <p:nvSpPr>
          <p:cNvPr id="10" name="Slide Number Placeholder 4">
            <a:extLst>
              <a:ext uri="{FF2B5EF4-FFF2-40B4-BE49-F238E27FC236}">
                <a16:creationId xmlns:a16="http://schemas.microsoft.com/office/drawing/2014/main" id="{BF646930-6E3F-6596-5D28-D143BDCBDD2D}"/>
              </a:ext>
            </a:extLst>
          </p:cNvPr>
          <p:cNvSpPr>
            <a:spLocks noGrp="1"/>
          </p:cNvSpPr>
          <p:nvPr>
            <p:ph type="sldNum" sz="quarter" idx="12"/>
          </p:nvPr>
        </p:nvSpPr>
        <p:spPr>
          <a:xfrm>
            <a:off x="11199135" y="6460019"/>
            <a:ext cx="762000" cy="365125"/>
          </a:xfrm>
        </p:spPr>
        <p:txBody>
          <a:bodyPr/>
          <a:lstStyle/>
          <a:p>
            <a:pPr>
              <a:defRPr/>
            </a:pPr>
            <a:fld id="{59DE6EB8-52AB-45EA-A660-3E1EBFA72987}" type="slidenum">
              <a:rPr lang="en-US">
                <a:solidFill>
                  <a:srgbClr val="055357"/>
                </a:solidFill>
                <a:latin typeface="Calibri"/>
              </a:rPr>
              <a:pPr>
                <a:defRPr/>
              </a:pPr>
              <a:t>10</a:t>
            </a:fld>
            <a:endParaRPr lang="en-US" dirty="0">
              <a:solidFill>
                <a:srgbClr val="055357"/>
              </a:solidFill>
              <a:latin typeface="Calibri"/>
            </a:endParaRPr>
          </a:p>
        </p:txBody>
      </p:sp>
      <p:pic>
        <p:nvPicPr>
          <p:cNvPr id="6" name="Picture 5">
            <a:extLst>
              <a:ext uri="{FF2B5EF4-FFF2-40B4-BE49-F238E27FC236}">
                <a16:creationId xmlns:a16="http://schemas.microsoft.com/office/drawing/2014/main" id="{BC757E9B-23DF-0B48-AB93-F94B6C1DF94F}"/>
              </a:ext>
            </a:extLst>
          </p:cNvPr>
          <p:cNvPicPr>
            <a:picLocks noChangeAspect="1"/>
          </p:cNvPicPr>
          <p:nvPr/>
        </p:nvPicPr>
        <p:blipFill>
          <a:blip r:embed="rId3"/>
          <a:stretch>
            <a:fillRect/>
          </a:stretch>
        </p:blipFill>
        <p:spPr>
          <a:xfrm>
            <a:off x="2163389" y="1145845"/>
            <a:ext cx="7103018" cy="5422595"/>
          </a:xfrm>
          <a:custGeom>
            <a:avLst/>
            <a:gdLst>
              <a:gd name="connsiteX0" fmla="*/ 0 w 7103018"/>
              <a:gd name="connsiteY0" fmla="*/ 0 h 5422595"/>
              <a:gd name="connsiteX1" fmla="*/ 520888 w 7103018"/>
              <a:gd name="connsiteY1" fmla="*/ 0 h 5422595"/>
              <a:gd name="connsiteX2" fmla="*/ 1112806 w 7103018"/>
              <a:gd name="connsiteY2" fmla="*/ 0 h 5422595"/>
              <a:gd name="connsiteX3" fmla="*/ 1491634 w 7103018"/>
              <a:gd name="connsiteY3" fmla="*/ 0 h 5422595"/>
              <a:gd name="connsiteX4" fmla="*/ 2083552 w 7103018"/>
              <a:gd name="connsiteY4" fmla="*/ 0 h 5422595"/>
              <a:gd name="connsiteX5" fmla="*/ 2817530 w 7103018"/>
              <a:gd name="connsiteY5" fmla="*/ 0 h 5422595"/>
              <a:gd name="connsiteX6" fmla="*/ 3551509 w 7103018"/>
              <a:gd name="connsiteY6" fmla="*/ 0 h 5422595"/>
              <a:gd name="connsiteX7" fmla="*/ 4143427 w 7103018"/>
              <a:gd name="connsiteY7" fmla="*/ 0 h 5422595"/>
              <a:gd name="connsiteX8" fmla="*/ 4593285 w 7103018"/>
              <a:gd name="connsiteY8" fmla="*/ 0 h 5422595"/>
              <a:gd name="connsiteX9" fmla="*/ 5043143 w 7103018"/>
              <a:gd name="connsiteY9" fmla="*/ 0 h 5422595"/>
              <a:gd name="connsiteX10" fmla="*/ 5777121 w 7103018"/>
              <a:gd name="connsiteY10" fmla="*/ 0 h 5422595"/>
              <a:gd name="connsiteX11" fmla="*/ 6511100 w 7103018"/>
              <a:gd name="connsiteY11" fmla="*/ 0 h 5422595"/>
              <a:gd name="connsiteX12" fmla="*/ 7103018 w 7103018"/>
              <a:gd name="connsiteY12" fmla="*/ 0 h 5422595"/>
              <a:gd name="connsiteX13" fmla="*/ 7103018 w 7103018"/>
              <a:gd name="connsiteY13" fmla="*/ 379582 h 5422595"/>
              <a:gd name="connsiteX14" fmla="*/ 7103018 w 7103018"/>
              <a:gd name="connsiteY14" fmla="*/ 921841 h 5422595"/>
              <a:gd name="connsiteX15" fmla="*/ 7103018 w 7103018"/>
              <a:gd name="connsiteY15" fmla="*/ 1464101 h 5422595"/>
              <a:gd name="connsiteX16" fmla="*/ 7103018 w 7103018"/>
              <a:gd name="connsiteY16" fmla="*/ 2006360 h 5422595"/>
              <a:gd name="connsiteX17" fmla="*/ 7103018 w 7103018"/>
              <a:gd name="connsiteY17" fmla="*/ 2385942 h 5422595"/>
              <a:gd name="connsiteX18" fmla="*/ 7103018 w 7103018"/>
              <a:gd name="connsiteY18" fmla="*/ 2873975 h 5422595"/>
              <a:gd name="connsiteX19" fmla="*/ 7103018 w 7103018"/>
              <a:gd name="connsiteY19" fmla="*/ 3307783 h 5422595"/>
              <a:gd name="connsiteX20" fmla="*/ 7103018 w 7103018"/>
              <a:gd name="connsiteY20" fmla="*/ 3741591 h 5422595"/>
              <a:gd name="connsiteX21" fmla="*/ 7103018 w 7103018"/>
              <a:gd name="connsiteY21" fmla="*/ 4175398 h 5422595"/>
              <a:gd name="connsiteX22" fmla="*/ 7103018 w 7103018"/>
              <a:gd name="connsiteY22" fmla="*/ 4663432 h 5422595"/>
              <a:gd name="connsiteX23" fmla="*/ 7103018 w 7103018"/>
              <a:gd name="connsiteY23" fmla="*/ 5422595 h 5422595"/>
              <a:gd name="connsiteX24" fmla="*/ 6724190 w 7103018"/>
              <a:gd name="connsiteY24" fmla="*/ 5422595 h 5422595"/>
              <a:gd name="connsiteX25" fmla="*/ 6274333 w 7103018"/>
              <a:gd name="connsiteY25" fmla="*/ 5422595 h 5422595"/>
              <a:gd name="connsiteX26" fmla="*/ 5611384 w 7103018"/>
              <a:gd name="connsiteY26" fmla="*/ 5422595 h 5422595"/>
              <a:gd name="connsiteX27" fmla="*/ 5232557 w 7103018"/>
              <a:gd name="connsiteY27" fmla="*/ 5422595 h 5422595"/>
              <a:gd name="connsiteX28" fmla="*/ 4782699 w 7103018"/>
              <a:gd name="connsiteY28" fmla="*/ 5422595 h 5422595"/>
              <a:gd name="connsiteX29" fmla="*/ 4119750 w 7103018"/>
              <a:gd name="connsiteY29" fmla="*/ 5422595 h 5422595"/>
              <a:gd name="connsiteX30" fmla="*/ 3740923 w 7103018"/>
              <a:gd name="connsiteY30" fmla="*/ 5422595 h 5422595"/>
              <a:gd name="connsiteX31" fmla="*/ 3291065 w 7103018"/>
              <a:gd name="connsiteY31" fmla="*/ 5422595 h 5422595"/>
              <a:gd name="connsiteX32" fmla="*/ 2770177 w 7103018"/>
              <a:gd name="connsiteY32" fmla="*/ 5422595 h 5422595"/>
              <a:gd name="connsiteX33" fmla="*/ 2320319 w 7103018"/>
              <a:gd name="connsiteY33" fmla="*/ 5422595 h 5422595"/>
              <a:gd name="connsiteX34" fmla="*/ 1586341 w 7103018"/>
              <a:gd name="connsiteY34" fmla="*/ 5422595 h 5422595"/>
              <a:gd name="connsiteX35" fmla="*/ 1207513 w 7103018"/>
              <a:gd name="connsiteY35" fmla="*/ 5422595 h 5422595"/>
              <a:gd name="connsiteX36" fmla="*/ 0 w 7103018"/>
              <a:gd name="connsiteY36" fmla="*/ 5422595 h 5422595"/>
              <a:gd name="connsiteX37" fmla="*/ 0 w 7103018"/>
              <a:gd name="connsiteY37" fmla="*/ 4934561 h 5422595"/>
              <a:gd name="connsiteX38" fmla="*/ 0 w 7103018"/>
              <a:gd name="connsiteY38" fmla="*/ 4338076 h 5422595"/>
              <a:gd name="connsiteX39" fmla="*/ 0 w 7103018"/>
              <a:gd name="connsiteY39" fmla="*/ 3795816 h 5422595"/>
              <a:gd name="connsiteX40" fmla="*/ 0 w 7103018"/>
              <a:gd name="connsiteY40" fmla="*/ 3362009 h 5422595"/>
              <a:gd name="connsiteX41" fmla="*/ 0 w 7103018"/>
              <a:gd name="connsiteY41" fmla="*/ 2711297 h 5422595"/>
              <a:gd name="connsiteX42" fmla="*/ 0 w 7103018"/>
              <a:gd name="connsiteY42" fmla="*/ 2169038 h 5422595"/>
              <a:gd name="connsiteX43" fmla="*/ 0 w 7103018"/>
              <a:gd name="connsiteY43" fmla="*/ 1735230 h 5422595"/>
              <a:gd name="connsiteX44" fmla="*/ 0 w 7103018"/>
              <a:gd name="connsiteY44" fmla="*/ 1084519 h 5422595"/>
              <a:gd name="connsiteX45" fmla="*/ 0 w 7103018"/>
              <a:gd name="connsiteY45" fmla="*/ 488034 h 5422595"/>
              <a:gd name="connsiteX46" fmla="*/ 0 w 7103018"/>
              <a:gd name="connsiteY46" fmla="*/ 0 h 5422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103018" h="5422595" fill="none" extrusionOk="0">
                <a:moveTo>
                  <a:pt x="0" y="0"/>
                </a:moveTo>
                <a:cubicBezTo>
                  <a:pt x="230370" y="-43575"/>
                  <a:pt x="409974" y="32073"/>
                  <a:pt x="520888" y="0"/>
                </a:cubicBezTo>
                <a:cubicBezTo>
                  <a:pt x="631802" y="-32073"/>
                  <a:pt x="882487" y="33221"/>
                  <a:pt x="1112806" y="0"/>
                </a:cubicBezTo>
                <a:cubicBezTo>
                  <a:pt x="1343125" y="-33221"/>
                  <a:pt x="1331425" y="14726"/>
                  <a:pt x="1491634" y="0"/>
                </a:cubicBezTo>
                <a:cubicBezTo>
                  <a:pt x="1651843" y="-14726"/>
                  <a:pt x="1932825" y="52683"/>
                  <a:pt x="2083552" y="0"/>
                </a:cubicBezTo>
                <a:cubicBezTo>
                  <a:pt x="2234279" y="-52683"/>
                  <a:pt x="2458220" y="84705"/>
                  <a:pt x="2817530" y="0"/>
                </a:cubicBezTo>
                <a:cubicBezTo>
                  <a:pt x="3176840" y="-84705"/>
                  <a:pt x="3401020" y="22319"/>
                  <a:pt x="3551509" y="0"/>
                </a:cubicBezTo>
                <a:cubicBezTo>
                  <a:pt x="3701998" y="-22319"/>
                  <a:pt x="3941278" y="68788"/>
                  <a:pt x="4143427" y="0"/>
                </a:cubicBezTo>
                <a:cubicBezTo>
                  <a:pt x="4345576" y="-68788"/>
                  <a:pt x="4424179" y="24213"/>
                  <a:pt x="4593285" y="0"/>
                </a:cubicBezTo>
                <a:cubicBezTo>
                  <a:pt x="4762391" y="-24213"/>
                  <a:pt x="4908028" y="859"/>
                  <a:pt x="5043143" y="0"/>
                </a:cubicBezTo>
                <a:cubicBezTo>
                  <a:pt x="5178258" y="-859"/>
                  <a:pt x="5491962" y="42609"/>
                  <a:pt x="5777121" y="0"/>
                </a:cubicBezTo>
                <a:cubicBezTo>
                  <a:pt x="6062280" y="-42609"/>
                  <a:pt x="6187899" y="465"/>
                  <a:pt x="6511100" y="0"/>
                </a:cubicBezTo>
                <a:cubicBezTo>
                  <a:pt x="6834301" y="-465"/>
                  <a:pt x="6941891" y="21889"/>
                  <a:pt x="7103018" y="0"/>
                </a:cubicBezTo>
                <a:cubicBezTo>
                  <a:pt x="7137703" y="149240"/>
                  <a:pt x="7101444" y="224951"/>
                  <a:pt x="7103018" y="379582"/>
                </a:cubicBezTo>
                <a:cubicBezTo>
                  <a:pt x="7104592" y="534213"/>
                  <a:pt x="7055148" y="657013"/>
                  <a:pt x="7103018" y="921841"/>
                </a:cubicBezTo>
                <a:cubicBezTo>
                  <a:pt x="7150888" y="1186669"/>
                  <a:pt x="7065699" y="1249015"/>
                  <a:pt x="7103018" y="1464101"/>
                </a:cubicBezTo>
                <a:cubicBezTo>
                  <a:pt x="7140337" y="1679187"/>
                  <a:pt x="7054251" y="1812560"/>
                  <a:pt x="7103018" y="2006360"/>
                </a:cubicBezTo>
                <a:cubicBezTo>
                  <a:pt x="7151785" y="2200160"/>
                  <a:pt x="7067967" y="2279915"/>
                  <a:pt x="7103018" y="2385942"/>
                </a:cubicBezTo>
                <a:cubicBezTo>
                  <a:pt x="7138069" y="2491969"/>
                  <a:pt x="7074604" y="2651135"/>
                  <a:pt x="7103018" y="2873975"/>
                </a:cubicBezTo>
                <a:cubicBezTo>
                  <a:pt x="7131432" y="3096815"/>
                  <a:pt x="7066523" y="3190053"/>
                  <a:pt x="7103018" y="3307783"/>
                </a:cubicBezTo>
                <a:cubicBezTo>
                  <a:pt x="7139513" y="3425513"/>
                  <a:pt x="7072430" y="3543178"/>
                  <a:pt x="7103018" y="3741591"/>
                </a:cubicBezTo>
                <a:cubicBezTo>
                  <a:pt x="7133606" y="3940004"/>
                  <a:pt x="7089191" y="3990829"/>
                  <a:pt x="7103018" y="4175398"/>
                </a:cubicBezTo>
                <a:cubicBezTo>
                  <a:pt x="7116845" y="4359967"/>
                  <a:pt x="7099142" y="4501949"/>
                  <a:pt x="7103018" y="4663432"/>
                </a:cubicBezTo>
                <a:cubicBezTo>
                  <a:pt x="7106894" y="4824915"/>
                  <a:pt x="7100692" y="5242175"/>
                  <a:pt x="7103018" y="5422595"/>
                </a:cubicBezTo>
                <a:cubicBezTo>
                  <a:pt x="7008741" y="5449319"/>
                  <a:pt x="6890089" y="5421048"/>
                  <a:pt x="6724190" y="5422595"/>
                </a:cubicBezTo>
                <a:cubicBezTo>
                  <a:pt x="6558291" y="5424142"/>
                  <a:pt x="6398032" y="5420676"/>
                  <a:pt x="6274333" y="5422595"/>
                </a:cubicBezTo>
                <a:cubicBezTo>
                  <a:pt x="6150634" y="5424514"/>
                  <a:pt x="5917677" y="5366949"/>
                  <a:pt x="5611384" y="5422595"/>
                </a:cubicBezTo>
                <a:cubicBezTo>
                  <a:pt x="5305091" y="5478241"/>
                  <a:pt x="5409030" y="5389640"/>
                  <a:pt x="5232557" y="5422595"/>
                </a:cubicBezTo>
                <a:cubicBezTo>
                  <a:pt x="5056084" y="5455550"/>
                  <a:pt x="4918127" y="5408006"/>
                  <a:pt x="4782699" y="5422595"/>
                </a:cubicBezTo>
                <a:cubicBezTo>
                  <a:pt x="4647271" y="5437184"/>
                  <a:pt x="4331696" y="5418714"/>
                  <a:pt x="4119750" y="5422595"/>
                </a:cubicBezTo>
                <a:cubicBezTo>
                  <a:pt x="3907804" y="5426476"/>
                  <a:pt x="3871535" y="5377953"/>
                  <a:pt x="3740923" y="5422595"/>
                </a:cubicBezTo>
                <a:cubicBezTo>
                  <a:pt x="3610311" y="5467237"/>
                  <a:pt x="3501207" y="5402134"/>
                  <a:pt x="3291065" y="5422595"/>
                </a:cubicBezTo>
                <a:cubicBezTo>
                  <a:pt x="3080923" y="5443056"/>
                  <a:pt x="3021659" y="5380263"/>
                  <a:pt x="2770177" y="5422595"/>
                </a:cubicBezTo>
                <a:cubicBezTo>
                  <a:pt x="2518695" y="5464927"/>
                  <a:pt x="2500399" y="5403965"/>
                  <a:pt x="2320319" y="5422595"/>
                </a:cubicBezTo>
                <a:cubicBezTo>
                  <a:pt x="2140239" y="5441225"/>
                  <a:pt x="1764562" y="5416392"/>
                  <a:pt x="1586341" y="5422595"/>
                </a:cubicBezTo>
                <a:cubicBezTo>
                  <a:pt x="1408120" y="5428798"/>
                  <a:pt x="1356075" y="5386597"/>
                  <a:pt x="1207513" y="5422595"/>
                </a:cubicBezTo>
                <a:cubicBezTo>
                  <a:pt x="1058951" y="5458593"/>
                  <a:pt x="521827" y="5310070"/>
                  <a:pt x="0" y="5422595"/>
                </a:cubicBezTo>
                <a:cubicBezTo>
                  <a:pt x="-33535" y="5230778"/>
                  <a:pt x="42345" y="5126514"/>
                  <a:pt x="0" y="4934561"/>
                </a:cubicBezTo>
                <a:cubicBezTo>
                  <a:pt x="-42345" y="4742608"/>
                  <a:pt x="58605" y="4572745"/>
                  <a:pt x="0" y="4338076"/>
                </a:cubicBezTo>
                <a:cubicBezTo>
                  <a:pt x="-58605" y="4103408"/>
                  <a:pt x="57987" y="3952507"/>
                  <a:pt x="0" y="3795816"/>
                </a:cubicBezTo>
                <a:cubicBezTo>
                  <a:pt x="-57987" y="3639125"/>
                  <a:pt x="18383" y="3464883"/>
                  <a:pt x="0" y="3362009"/>
                </a:cubicBezTo>
                <a:cubicBezTo>
                  <a:pt x="-18383" y="3259135"/>
                  <a:pt x="36796" y="3005276"/>
                  <a:pt x="0" y="2711297"/>
                </a:cubicBezTo>
                <a:cubicBezTo>
                  <a:pt x="-36796" y="2417318"/>
                  <a:pt x="57225" y="2301342"/>
                  <a:pt x="0" y="2169038"/>
                </a:cubicBezTo>
                <a:cubicBezTo>
                  <a:pt x="-57225" y="2036734"/>
                  <a:pt x="34783" y="1919138"/>
                  <a:pt x="0" y="1735230"/>
                </a:cubicBezTo>
                <a:cubicBezTo>
                  <a:pt x="-34783" y="1551322"/>
                  <a:pt x="34151" y="1364572"/>
                  <a:pt x="0" y="1084519"/>
                </a:cubicBezTo>
                <a:cubicBezTo>
                  <a:pt x="-34151" y="804466"/>
                  <a:pt x="32731" y="727856"/>
                  <a:pt x="0" y="488034"/>
                </a:cubicBezTo>
                <a:cubicBezTo>
                  <a:pt x="-32731" y="248213"/>
                  <a:pt x="36512" y="174831"/>
                  <a:pt x="0" y="0"/>
                </a:cubicBezTo>
                <a:close/>
              </a:path>
              <a:path w="7103018" h="5422595" stroke="0" extrusionOk="0">
                <a:moveTo>
                  <a:pt x="0" y="0"/>
                </a:moveTo>
                <a:cubicBezTo>
                  <a:pt x="203683" y="-84237"/>
                  <a:pt x="583812" y="80555"/>
                  <a:pt x="733979" y="0"/>
                </a:cubicBezTo>
                <a:cubicBezTo>
                  <a:pt x="884146" y="-80555"/>
                  <a:pt x="1120939" y="57977"/>
                  <a:pt x="1325897" y="0"/>
                </a:cubicBezTo>
                <a:cubicBezTo>
                  <a:pt x="1530855" y="-57977"/>
                  <a:pt x="1611052" y="3361"/>
                  <a:pt x="1846785" y="0"/>
                </a:cubicBezTo>
                <a:cubicBezTo>
                  <a:pt x="2082518" y="-3361"/>
                  <a:pt x="2314738" y="58058"/>
                  <a:pt x="2509733" y="0"/>
                </a:cubicBezTo>
                <a:cubicBezTo>
                  <a:pt x="2704728" y="-58058"/>
                  <a:pt x="2957641" y="37377"/>
                  <a:pt x="3101651" y="0"/>
                </a:cubicBezTo>
                <a:cubicBezTo>
                  <a:pt x="3245661" y="-37377"/>
                  <a:pt x="3353719" y="12268"/>
                  <a:pt x="3480479" y="0"/>
                </a:cubicBezTo>
                <a:cubicBezTo>
                  <a:pt x="3607239" y="-12268"/>
                  <a:pt x="3711340" y="2090"/>
                  <a:pt x="3859306" y="0"/>
                </a:cubicBezTo>
                <a:cubicBezTo>
                  <a:pt x="4007272" y="-2090"/>
                  <a:pt x="4371565" y="55758"/>
                  <a:pt x="4593285" y="0"/>
                </a:cubicBezTo>
                <a:cubicBezTo>
                  <a:pt x="4815005" y="-55758"/>
                  <a:pt x="4938581" y="29394"/>
                  <a:pt x="5185203" y="0"/>
                </a:cubicBezTo>
                <a:cubicBezTo>
                  <a:pt x="5431825" y="-29394"/>
                  <a:pt x="5489870" y="31555"/>
                  <a:pt x="5706091" y="0"/>
                </a:cubicBezTo>
                <a:cubicBezTo>
                  <a:pt x="5922312" y="-31555"/>
                  <a:pt x="6156504" y="15086"/>
                  <a:pt x="6369039" y="0"/>
                </a:cubicBezTo>
                <a:cubicBezTo>
                  <a:pt x="6581574" y="-15086"/>
                  <a:pt x="6878992" y="16571"/>
                  <a:pt x="7103018" y="0"/>
                </a:cubicBezTo>
                <a:cubicBezTo>
                  <a:pt x="7167939" y="184705"/>
                  <a:pt x="7038846" y="373270"/>
                  <a:pt x="7103018" y="542260"/>
                </a:cubicBezTo>
                <a:cubicBezTo>
                  <a:pt x="7167190" y="711250"/>
                  <a:pt x="7064342" y="768743"/>
                  <a:pt x="7103018" y="976067"/>
                </a:cubicBezTo>
                <a:cubicBezTo>
                  <a:pt x="7141694" y="1183391"/>
                  <a:pt x="7075568" y="1468448"/>
                  <a:pt x="7103018" y="1626779"/>
                </a:cubicBezTo>
                <a:cubicBezTo>
                  <a:pt x="7130468" y="1785110"/>
                  <a:pt x="7060744" y="1943486"/>
                  <a:pt x="7103018" y="2114812"/>
                </a:cubicBezTo>
                <a:cubicBezTo>
                  <a:pt x="7145292" y="2286138"/>
                  <a:pt x="7089098" y="2580943"/>
                  <a:pt x="7103018" y="2765523"/>
                </a:cubicBezTo>
                <a:cubicBezTo>
                  <a:pt x="7116938" y="2950103"/>
                  <a:pt x="7047113" y="3129326"/>
                  <a:pt x="7103018" y="3307783"/>
                </a:cubicBezTo>
                <a:cubicBezTo>
                  <a:pt x="7158923" y="3486240"/>
                  <a:pt x="7053630" y="3652692"/>
                  <a:pt x="7103018" y="3795816"/>
                </a:cubicBezTo>
                <a:cubicBezTo>
                  <a:pt x="7152406" y="3938940"/>
                  <a:pt x="7091683" y="4129985"/>
                  <a:pt x="7103018" y="4229624"/>
                </a:cubicBezTo>
                <a:cubicBezTo>
                  <a:pt x="7114353" y="4329263"/>
                  <a:pt x="7067666" y="4608163"/>
                  <a:pt x="7103018" y="4880335"/>
                </a:cubicBezTo>
                <a:cubicBezTo>
                  <a:pt x="7138370" y="5152507"/>
                  <a:pt x="7098925" y="5218450"/>
                  <a:pt x="7103018" y="5422595"/>
                </a:cubicBezTo>
                <a:cubicBezTo>
                  <a:pt x="6937547" y="5440720"/>
                  <a:pt x="6862666" y="5418448"/>
                  <a:pt x="6653160" y="5422595"/>
                </a:cubicBezTo>
                <a:cubicBezTo>
                  <a:pt x="6443654" y="5426742"/>
                  <a:pt x="6305342" y="5379119"/>
                  <a:pt x="6203302" y="5422595"/>
                </a:cubicBezTo>
                <a:cubicBezTo>
                  <a:pt x="6101262" y="5466071"/>
                  <a:pt x="6008762" y="5393834"/>
                  <a:pt x="5824475" y="5422595"/>
                </a:cubicBezTo>
                <a:cubicBezTo>
                  <a:pt x="5640188" y="5451356"/>
                  <a:pt x="5411161" y="5394816"/>
                  <a:pt x="5090496" y="5422595"/>
                </a:cubicBezTo>
                <a:cubicBezTo>
                  <a:pt x="4769831" y="5450374"/>
                  <a:pt x="4787908" y="5397505"/>
                  <a:pt x="4711669" y="5422595"/>
                </a:cubicBezTo>
                <a:cubicBezTo>
                  <a:pt x="4635430" y="5447685"/>
                  <a:pt x="4302900" y="5361184"/>
                  <a:pt x="4048720" y="5422595"/>
                </a:cubicBezTo>
                <a:cubicBezTo>
                  <a:pt x="3794540" y="5484006"/>
                  <a:pt x="3675256" y="5400452"/>
                  <a:pt x="3314742" y="5422595"/>
                </a:cubicBezTo>
                <a:cubicBezTo>
                  <a:pt x="2954228" y="5444738"/>
                  <a:pt x="3037513" y="5405427"/>
                  <a:pt x="2935914" y="5422595"/>
                </a:cubicBezTo>
                <a:cubicBezTo>
                  <a:pt x="2834315" y="5439763"/>
                  <a:pt x="2608955" y="5404233"/>
                  <a:pt x="2415026" y="5422595"/>
                </a:cubicBezTo>
                <a:cubicBezTo>
                  <a:pt x="2221097" y="5440957"/>
                  <a:pt x="2164548" y="5378902"/>
                  <a:pt x="2036198" y="5422595"/>
                </a:cubicBezTo>
                <a:cubicBezTo>
                  <a:pt x="1907848" y="5466288"/>
                  <a:pt x="1682380" y="5354846"/>
                  <a:pt x="1373250" y="5422595"/>
                </a:cubicBezTo>
                <a:cubicBezTo>
                  <a:pt x="1064120" y="5490344"/>
                  <a:pt x="1006676" y="5394629"/>
                  <a:pt x="781332" y="5422595"/>
                </a:cubicBezTo>
                <a:cubicBezTo>
                  <a:pt x="555988" y="5450561"/>
                  <a:pt x="373294" y="5402566"/>
                  <a:pt x="0" y="5422595"/>
                </a:cubicBezTo>
                <a:cubicBezTo>
                  <a:pt x="-14933" y="5288568"/>
                  <a:pt x="30944" y="5096830"/>
                  <a:pt x="0" y="4880336"/>
                </a:cubicBezTo>
                <a:cubicBezTo>
                  <a:pt x="-30944" y="4663842"/>
                  <a:pt x="31222" y="4605898"/>
                  <a:pt x="0" y="4500754"/>
                </a:cubicBezTo>
                <a:cubicBezTo>
                  <a:pt x="-31222" y="4395610"/>
                  <a:pt x="60966" y="4039084"/>
                  <a:pt x="0" y="3904268"/>
                </a:cubicBezTo>
                <a:cubicBezTo>
                  <a:pt x="-60966" y="3769452"/>
                  <a:pt x="14414" y="3641744"/>
                  <a:pt x="0" y="3524687"/>
                </a:cubicBezTo>
                <a:cubicBezTo>
                  <a:pt x="-14414" y="3407630"/>
                  <a:pt x="26287" y="3246257"/>
                  <a:pt x="0" y="3145105"/>
                </a:cubicBezTo>
                <a:cubicBezTo>
                  <a:pt x="-26287" y="3043953"/>
                  <a:pt x="28555" y="2897992"/>
                  <a:pt x="0" y="2711298"/>
                </a:cubicBezTo>
                <a:cubicBezTo>
                  <a:pt x="-28555" y="2524604"/>
                  <a:pt x="40285" y="2447956"/>
                  <a:pt x="0" y="2277490"/>
                </a:cubicBezTo>
                <a:cubicBezTo>
                  <a:pt x="-40285" y="2107024"/>
                  <a:pt x="36411" y="2018082"/>
                  <a:pt x="0" y="1789456"/>
                </a:cubicBezTo>
                <a:cubicBezTo>
                  <a:pt x="-36411" y="1560830"/>
                  <a:pt x="47487" y="1476955"/>
                  <a:pt x="0" y="1192971"/>
                </a:cubicBezTo>
                <a:cubicBezTo>
                  <a:pt x="-47487" y="908988"/>
                  <a:pt x="44633" y="841762"/>
                  <a:pt x="0" y="704937"/>
                </a:cubicBezTo>
                <a:cubicBezTo>
                  <a:pt x="-44633" y="568112"/>
                  <a:pt x="9893" y="297972"/>
                  <a:pt x="0" y="0"/>
                </a:cubicBezTo>
                <a:close/>
              </a:path>
            </a:pathLst>
          </a:custGeom>
          <a:ln w="28575">
            <a:solidFill>
              <a:schemeClr val="bg1"/>
            </a:solidFill>
            <a:extLst>
              <a:ext uri="{C807C97D-BFC1-408E-A445-0C87EB9F89A2}">
                <ask:lineSketchStyleProps xmlns:ask="http://schemas.microsoft.com/office/drawing/2018/sketchyshapes" sd="1995512284">
                  <a:prstGeom prst="rect">
                    <a:avLst/>
                  </a:prstGeom>
                  <ask:type>
                    <ask:lineSketchScribble/>
                  </ask:type>
                </ask:lineSketchStyleProps>
              </a:ext>
            </a:extLst>
          </a:ln>
        </p:spPr>
      </p:pic>
    </p:spTree>
    <p:extLst>
      <p:ext uri="{BB962C8B-B14F-4D97-AF65-F5344CB8AC3E}">
        <p14:creationId xmlns:p14="http://schemas.microsoft.com/office/powerpoint/2010/main" val="4163081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A9FDA111-FBEB-4283-9F4A-2AB19AFA4C1E}"/>
              </a:ext>
            </a:extLst>
          </p:cNvPr>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546541" y="-68820"/>
            <a:ext cx="1097280" cy="822960"/>
          </a:xfrm>
          <a:prstGeom prst="rect">
            <a:avLst/>
          </a:prstGeom>
        </p:spPr>
      </p:pic>
      <p:graphicFrame>
        <p:nvGraphicFramePr>
          <p:cNvPr id="10" name="Google Shape;54;p13"/>
          <p:cNvGraphicFramePr/>
          <p:nvPr>
            <p:extLst>
              <p:ext uri="{D42A27DB-BD31-4B8C-83A1-F6EECF244321}">
                <p14:modId xmlns:p14="http://schemas.microsoft.com/office/powerpoint/2010/main" val="4021345397"/>
              </p:ext>
            </p:extLst>
          </p:nvPr>
        </p:nvGraphicFramePr>
        <p:xfrm>
          <a:off x="1801791" y="1224211"/>
          <a:ext cx="8518970" cy="5266188"/>
        </p:xfrm>
        <a:graphic>
          <a:graphicData uri="http://schemas.openxmlformats.org/drawingml/2006/table">
            <a:tbl>
              <a:tblPr>
                <a:noFill/>
              </a:tblPr>
              <a:tblGrid>
                <a:gridCol w="696268">
                  <a:extLst>
                    <a:ext uri="{9D8B030D-6E8A-4147-A177-3AD203B41FA5}">
                      <a16:colId xmlns:a16="http://schemas.microsoft.com/office/drawing/2014/main" val="20000"/>
                    </a:ext>
                  </a:extLst>
                </a:gridCol>
                <a:gridCol w="764522">
                  <a:extLst>
                    <a:ext uri="{9D8B030D-6E8A-4147-A177-3AD203B41FA5}">
                      <a16:colId xmlns:a16="http://schemas.microsoft.com/office/drawing/2014/main" val="20001"/>
                    </a:ext>
                  </a:extLst>
                </a:gridCol>
                <a:gridCol w="1411636">
                  <a:extLst>
                    <a:ext uri="{9D8B030D-6E8A-4147-A177-3AD203B41FA5}">
                      <a16:colId xmlns:a16="http://schemas.microsoft.com/office/drawing/2014/main" val="20002"/>
                    </a:ext>
                  </a:extLst>
                </a:gridCol>
                <a:gridCol w="1411636">
                  <a:extLst>
                    <a:ext uri="{9D8B030D-6E8A-4147-A177-3AD203B41FA5}">
                      <a16:colId xmlns:a16="http://schemas.microsoft.com/office/drawing/2014/main" val="20003"/>
                    </a:ext>
                  </a:extLst>
                </a:gridCol>
                <a:gridCol w="1411636">
                  <a:extLst>
                    <a:ext uri="{9D8B030D-6E8A-4147-A177-3AD203B41FA5}">
                      <a16:colId xmlns:a16="http://schemas.microsoft.com/office/drawing/2014/main" val="20004"/>
                    </a:ext>
                  </a:extLst>
                </a:gridCol>
                <a:gridCol w="1411636">
                  <a:extLst>
                    <a:ext uri="{9D8B030D-6E8A-4147-A177-3AD203B41FA5}">
                      <a16:colId xmlns:a16="http://schemas.microsoft.com/office/drawing/2014/main" val="20005"/>
                    </a:ext>
                  </a:extLst>
                </a:gridCol>
                <a:gridCol w="1411636">
                  <a:extLst>
                    <a:ext uri="{9D8B030D-6E8A-4147-A177-3AD203B41FA5}">
                      <a16:colId xmlns:a16="http://schemas.microsoft.com/office/drawing/2014/main" val="20006"/>
                    </a:ext>
                  </a:extLst>
                </a:gridCol>
              </a:tblGrid>
              <a:tr h="303625">
                <a:tc>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UTC</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Eastern Daylight Time</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Monday</a:t>
                      </a:r>
                      <a:endParaRPr sz="800">
                        <a:solidFill>
                          <a:schemeClr val="bg1"/>
                        </a:solidFill>
                      </a:endParaRPr>
                    </a:p>
                    <a:p>
                      <a:pPr marL="0" lvl="0" indent="0" algn="ctr" rtl="0">
                        <a:spcBef>
                          <a:spcPts val="0"/>
                        </a:spcBef>
                        <a:spcAft>
                          <a:spcPts val="0"/>
                        </a:spcAft>
                        <a:buNone/>
                      </a:pPr>
                      <a:r>
                        <a:rPr lang="en" sz="800">
                          <a:solidFill>
                            <a:schemeClr val="bg1"/>
                          </a:solidFill>
                        </a:rPr>
                        <a:t>June 13, 2022</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Tuesday</a:t>
                      </a:r>
                      <a:endParaRPr sz="800">
                        <a:solidFill>
                          <a:schemeClr val="bg1"/>
                        </a:solidFill>
                      </a:endParaRPr>
                    </a:p>
                    <a:p>
                      <a:pPr marL="0" lvl="0" indent="0" algn="ctr" rtl="0">
                        <a:spcBef>
                          <a:spcPts val="0"/>
                        </a:spcBef>
                        <a:spcAft>
                          <a:spcPts val="0"/>
                        </a:spcAft>
                        <a:buNone/>
                      </a:pPr>
                      <a:r>
                        <a:rPr lang="en" sz="800">
                          <a:solidFill>
                            <a:schemeClr val="bg1"/>
                          </a:solidFill>
                        </a:rPr>
                        <a:t>June 14, 2022</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Wednesday</a:t>
                      </a:r>
                      <a:endParaRPr sz="800">
                        <a:solidFill>
                          <a:schemeClr val="bg1"/>
                        </a:solidFill>
                      </a:endParaRPr>
                    </a:p>
                    <a:p>
                      <a:pPr marL="0" lvl="0" indent="0" algn="ctr" rtl="0">
                        <a:spcBef>
                          <a:spcPts val="0"/>
                        </a:spcBef>
                        <a:spcAft>
                          <a:spcPts val="0"/>
                        </a:spcAft>
                        <a:buNone/>
                      </a:pPr>
                      <a:r>
                        <a:rPr lang="en" sz="800">
                          <a:solidFill>
                            <a:schemeClr val="bg1"/>
                          </a:solidFill>
                        </a:rPr>
                        <a:t>June 15, 2022</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Thursday</a:t>
                      </a:r>
                      <a:endParaRPr sz="800">
                        <a:solidFill>
                          <a:schemeClr val="bg1"/>
                        </a:solidFill>
                      </a:endParaRPr>
                    </a:p>
                    <a:p>
                      <a:pPr marL="0" lvl="0" indent="0" algn="ctr" rtl="0">
                        <a:spcBef>
                          <a:spcPts val="0"/>
                        </a:spcBef>
                        <a:spcAft>
                          <a:spcPts val="0"/>
                        </a:spcAft>
                        <a:buNone/>
                      </a:pPr>
                      <a:r>
                        <a:rPr lang="en" sz="800">
                          <a:solidFill>
                            <a:schemeClr val="bg1"/>
                          </a:solidFill>
                        </a:rPr>
                        <a:t>June 16, 2021</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Friday</a:t>
                      </a:r>
                      <a:endParaRPr sz="800">
                        <a:solidFill>
                          <a:schemeClr val="bg1"/>
                        </a:solidFill>
                      </a:endParaRPr>
                    </a:p>
                    <a:p>
                      <a:pPr marL="0" lvl="0" indent="0" algn="ctr" rtl="0">
                        <a:spcBef>
                          <a:spcPts val="0"/>
                        </a:spcBef>
                        <a:spcAft>
                          <a:spcPts val="0"/>
                        </a:spcAft>
                        <a:buNone/>
                      </a:pPr>
                      <a:r>
                        <a:rPr lang="en" sz="800">
                          <a:solidFill>
                            <a:schemeClr val="bg1"/>
                          </a:solidFill>
                        </a:rPr>
                        <a:t>June 17, 2021</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71626">
                <a:tc rowSpan="4">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13:00 - 14:00</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rowSpan="4">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9:00 - 10:00</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rowSpan="3">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i="1" dirty="0">
                          <a:solidFill>
                            <a:schemeClr val="bg1"/>
                          </a:solidFill>
                        </a:rPr>
                        <a:t>OPTIONAL*</a:t>
                      </a:r>
                      <a:endParaRPr sz="800" i="1" dirty="0">
                        <a:solidFill>
                          <a:schemeClr val="bg1"/>
                        </a:solidFill>
                      </a:endParaRPr>
                    </a:p>
                    <a:p>
                      <a:pPr marL="0" lvl="0" indent="0" algn="ctr" rtl="0">
                        <a:spcBef>
                          <a:spcPts val="0"/>
                        </a:spcBef>
                        <a:spcAft>
                          <a:spcPts val="0"/>
                        </a:spcAft>
                        <a:buNone/>
                      </a:pPr>
                      <a:r>
                        <a:rPr lang="en" sz="800" dirty="0">
                          <a:solidFill>
                            <a:schemeClr val="bg1"/>
                          </a:solidFill>
                        </a:rPr>
                        <a:t>1a. Installing </a:t>
                      </a:r>
                      <a:endParaRPr sz="800" dirty="0">
                        <a:solidFill>
                          <a:schemeClr val="bg1"/>
                        </a:solidFill>
                      </a:endParaRPr>
                    </a:p>
                    <a:p>
                      <a:pPr marL="0" lvl="0" indent="0" algn="ctr" rtl="0">
                        <a:spcBef>
                          <a:spcPts val="0"/>
                        </a:spcBef>
                        <a:spcAft>
                          <a:spcPts val="0"/>
                        </a:spcAft>
                        <a:buNone/>
                      </a:pPr>
                      <a:r>
                        <a:rPr lang="en" sz="800" dirty="0">
                          <a:solidFill>
                            <a:schemeClr val="bg1"/>
                          </a:solidFill>
                        </a:rPr>
                        <a:t>HYSPLIT on Windows PC</a:t>
                      </a:r>
                      <a:endParaRPr sz="800" dirty="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FCA2C9"/>
                    </a:solidFill>
                  </a:tcPr>
                </a:tc>
                <a:tc rowSpan="2">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Introduction</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FFFF00"/>
                    </a:solidFill>
                  </a:tcPr>
                </a:tc>
                <a:tc>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Introduction</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FFFF00"/>
                    </a:solidFill>
                  </a:tcPr>
                </a:tc>
                <a:tc>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Introduction</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FFFF00"/>
                    </a:solidFill>
                  </a:tcPr>
                </a:tc>
                <a:tc>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Introduction</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0001"/>
                  </a:ext>
                </a:extLst>
              </a:tr>
              <a:tr h="13295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6">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7. Air Concentration calculations</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FCA2C9"/>
                    </a:solidFill>
                  </a:tcPr>
                </a:tc>
                <a:tc rowSpan="4">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dirty="0">
                          <a:solidFill>
                            <a:schemeClr val="bg1"/>
                          </a:solidFill>
                        </a:rPr>
                        <a:t>11. Pollutant transformations and deposition</a:t>
                      </a:r>
                      <a:endParaRPr sz="800" dirty="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FCA2C9"/>
                    </a:solidFill>
                  </a:tcPr>
                </a:tc>
                <a:tc rowSpan="6">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15. Radioactive pollutants and dose</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FCA2C9"/>
                    </a:solidFill>
                  </a:tcPr>
                </a:tc>
                <a:extLst>
                  <a:ext uri="{0D108BD9-81ED-4DB2-BD59-A6C34878D82A}">
                    <a16:rowId xmlns:a16="http://schemas.microsoft.com/office/drawing/2014/main" val="10002"/>
                  </a:ext>
                </a:extLst>
              </a:tr>
              <a:tr h="135660">
                <a:tc vMerge="1">
                  <a:txBody>
                    <a:bodyPr/>
                    <a:lstStyle/>
                    <a:p>
                      <a:endParaRPr lang="en-US"/>
                    </a:p>
                  </a:txBody>
                  <a:tcPr/>
                </a:tc>
                <a:tc vMerge="1">
                  <a:txBody>
                    <a:bodyPr/>
                    <a:lstStyle/>
                    <a:p>
                      <a:endParaRPr lang="en-US"/>
                    </a:p>
                  </a:txBody>
                  <a:tcPr/>
                </a:tc>
                <a:tc vMerge="1">
                  <a:txBody>
                    <a:bodyPr/>
                    <a:lstStyle/>
                    <a:p>
                      <a:endParaRPr lang="en-US"/>
                    </a:p>
                  </a:txBody>
                  <a:tcPr/>
                </a:tc>
                <a:tc rowSpan="3">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3. Gridded Meteorological Data Files</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FCA2C9"/>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3"/>
                  </a:ext>
                </a:extLst>
              </a:tr>
              <a:tr h="171626">
                <a:tc vMerge="1">
                  <a:txBody>
                    <a:bodyPr/>
                    <a:lstStyle/>
                    <a:p>
                      <a:endParaRPr lang="en-US"/>
                    </a:p>
                  </a:txBody>
                  <a:tcPr/>
                </a:tc>
                <a:tc vMerge="1">
                  <a:txBody>
                    <a:bodyPr/>
                    <a:lstStyle/>
                    <a:p>
                      <a:endParaRPr lang="en-US"/>
                    </a:p>
                  </a:txBody>
                  <a:tcPr/>
                </a:tc>
                <a:tc>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Break</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00FF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4"/>
                  </a:ext>
                </a:extLst>
              </a:tr>
              <a:tr h="125103">
                <a:tc rowSpan="4">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14:00 - 15:00</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rowSpan="4">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10:00  - 11:00</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rowSpan="2">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endParaRPr sz="800">
                        <a:solidFill>
                          <a:schemeClr val="bg1"/>
                        </a:solidFill>
                      </a:endParaRPr>
                    </a:p>
                    <a:p>
                      <a:pPr marL="0" lvl="0" indent="0" algn="ctr" rtl="0">
                        <a:spcBef>
                          <a:spcPts val="0"/>
                        </a:spcBef>
                        <a:spcAft>
                          <a:spcPts val="0"/>
                        </a:spcAft>
                        <a:buNone/>
                      </a:pPr>
                      <a:r>
                        <a:rPr lang="en" sz="800" i="1">
                          <a:solidFill>
                            <a:schemeClr val="bg1"/>
                          </a:solidFill>
                        </a:rPr>
                        <a:t>OPTIONAL*</a:t>
                      </a:r>
                      <a:endParaRPr sz="800" i="1">
                        <a:solidFill>
                          <a:schemeClr val="bg1"/>
                        </a:solidFill>
                      </a:endParaRPr>
                    </a:p>
                    <a:p>
                      <a:pPr marL="0" lvl="0" indent="0" algn="ctr" rtl="0">
                        <a:spcBef>
                          <a:spcPts val="0"/>
                        </a:spcBef>
                        <a:spcAft>
                          <a:spcPts val="0"/>
                        </a:spcAft>
                        <a:buNone/>
                      </a:pPr>
                      <a:r>
                        <a:rPr lang="en" sz="800">
                          <a:solidFill>
                            <a:schemeClr val="bg1"/>
                          </a:solidFill>
                        </a:rPr>
                        <a:t>1b. Installing </a:t>
                      </a:r>
                      <a:endParaRPr sz="800">
                        <a:solidFill>
                          <a:schemeClr val="bg1"/>
                        </a:solidFill>
                      </a:endParaRPr>
                    </a:p>
                    <a:p>
                      <a:pPr marL="0" lvl="0" indent="0" algn="ctr" rtl="0">
                        <a:spcBef>
                          <a:spcPts val="0"/>
                        </a:spcBef>
                        <a:spcAft>
                          <a:spcPts val="0"/>
                        </a:spcAft>
                        <a:buNone/>
                      </a:pPr>
                      <a:r>
                        <a:rPr lang="en" sz="800">
                          <a:solidFill>
                            <a:schemeClr val="bg1"/>
                          </a:solidFill>
                        </a:rPr>
                        <a:t>HYSPLIT on MAC</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EAD1DC"/>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5"/>
                  </a:ext>
                </a:extLst>
              </a:tr>
              <a:tr h="442522">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Break</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00FF00"/>
                    </a:solidFill>
                  </a:tcPr>
                </a:tc>
                <a:tc vMerge="1">
                  <a:txBody>
                    <a:bodyPr/>
                    <a:lstStyle/>
                    <a:p>
                      <a:endParaRPr lang="en-US"/>
                    </a:p>
                  </a:txBody>
                  <a:tcPr/>
                </a:tc>
                <a:tc>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Break</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00FF00"/>
                    </a:solidFill>
                  </a:tcPr>
                </a:tc>
                <a:tc vMerge="1">
                  <a:txBody>
                    <a:bodyPr/>
                    <a:lstStyle/>
                    <a:p>
                      <a:endParaRPr lang="en-US"/>
                    </a:p>
                  </a:txBody>
                  <a:tcPr/>
                </a:tc>
                <a:extLst>
                  <a:ext uri="{0D108BD9-81ED-4DB2-BD59-A6C34878D82A}">
                    <a16:rowId xmlns:a16="http://schemas.microsoft.com/office/drawing/2014/main" val="10006"/>
                  </a:ext>
                </a:extLst>
              </a:tr>
              <a:tr h="132953">
                <a:tc vMerge="1">
                  <a:txBody>
                    <a:bodyPr/>
                    <a:lstStyle/>
                    <a:p>
                      <a:endParaRPr lang="en-US"/>
                    </a:p>
                  </a:txBody>
                  <a:tcPr/>
                </a:tc>
                <a:tc vMerge="1">
                  <a:txBody>
                    <a:bodyPr/>
                    <a:lstStyle/>
                    <a:p>
                      <a:endParaRPr lang="en-US"/>
                    </a:p>
                  </a:txBody>
                  <a:tcPr/>
                </a:tc>
                <a:tc rowSpan="2">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Break</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00FF00"/>
                    </a:solidFill>
                  </a:tcPr>
                </a:tc>
                <a:tc rowSpan="6">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4. Trajectory Calculations</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EAD1DC"/>
                    </a:solidFill>
                  </a:tcPr>
                </a:tc>
                <a:tc vMerge="1">
                  <a:txBody>
                    <a:bodyPr/>
                    <a:lstStyle/>
                    <a:p>
                      <a:endParaRPr lang="en-US"/>
                    </a:p>
                  </a:txBody>
                  <a:tcPr/>
                </a:tc>
                <a:tc rowSpan="6">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12. Air Concentration Uncertainty</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EAD1DC"/>
                    </a:solidFill>
                  </a:tcPr>
                </a:tc>
                <a:tc vMerge="1">
                  <a:txBody>
                    <a:bodyPr/>
                    <a:lstStyle/>
                    <a:p>
                      <a:endParaRPr lang="en-US"/>
                    </a:p>
                  </a:txBody>
                  <a:tcPr/>
                </a:tc>
                <a:extLst>
                  <a:ext uri="{0D108BD9-81ED-4DB2-BD59-A6C34878D82A}">
                    <a16:rowId xmlns:a16="http://schemas.microsoft.com/office/drawing/2014/main" val="10007"/>
                  </a:ext>
                </a:extLst>
              </a:tr>
              <a:tr h="17162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Break</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00FF00"/>
                    </a:solidFill>
                  </a:tcPr>
                </a:tc>
                <a:tc vMerge="1">
                  <a:txBody>
                    <a:bodyPr/>
                    <a:lstStyle/>
                    <a:p>
                      <a:endParaRPr lang="en-US"/>
                    </a:p>
                  </a:txBody>
                  <a:tcPr/>
                </a:tc>
                <a:tc>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Break</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00FF00"/>
                    </a:solidFill>
                  </a:tcPr>
                </a:tc>
                <a:extLst>
                  <a:ext uri="{0D108BD9-81ED-4DB2-BD59-A6C34878D82A}">
                    <a16:rowId xmlns:a16="http://schemas.microsoft.com/office/drawing/2014/main" val="10008"/>
                  </a:ext>
                </a:extLst>
              </a:tr>
              <a:tr h="125103">
                <a:tc rowSpan="4">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15:00 - 16:00</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rowSpan="4">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11:00 - 12:00</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rowSpan="4">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i="1">
                          <a:solidFill>
                            <a:schemeClr val="bg1"/>
                          </a:solidFill>
                        </a:rPr>
                        <a:t>One-on-one virtual  installation sessions, by appointment</a:t>
                      </a:r>
                      <a:endParaRPr sz="800" i="1">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CFE2F3"/>
                    </a:solidFill>
                  </a:tcPr>
                </a:tc>
                <a:tc vMerge="1">
                  <a:txBody>
                    <a:bodyPr/>
                    <a:lstStyle/>
                    <a:p>
                      <a:endParaRPr lang="en-US"/>
                    </a:p>
                  </a:txBody>
                  <a:tcPr/>
                </a:tc>
                <a:tc rowSpan="6">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8. Configuring</a:t>
                      </a:r>
                      <a:endParaRPr sz="800">
                        <a:solidFill>
                          <a:schemeClr val="bg1"/>
                        </a:solidFill>
                      </a:endParaRPr>
                    </a:p>
                    <a:p>
                      <a:pPr marL="0" lvl="0" indent="0" algn="ctr" rtl="0">
                        <a:spcBef>
                          <a:spcPts val="0"/>
                        </a:spcBef>
                        <a:spcAft>
                          <a:spcPts val="0"/>
                        </a:spcAft>
                        <a:buNone/>
                      </a:pPr>
                      <a:r>
                        <a:rPr lang="en" sz="800">
                          <a:solidFill>
                            <a:schemeClr val="bg1"/>
                          </a:solidFill>
                        </a:rPr>
                        <a:t> the CAPTEX simulation</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EAD1DC"/>
                    </a:solidFill>
                  </a:tcPr>
                </a:tc>
                <a:tc vMerge="1">
                  <a:txBody>
                    <a:bodyPr/>
                    <a:lstStyle/>
                    <a:p>
                      <a:endParaRPr lang="en-US"/>
                    </a:p>
                  </a:txBody>
                  <a:tcPr/>
                </a:tc>
                <a:tc rowSpan="6">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16. Volcanic eruptions with gravitational settling</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EAD1DC"/>
                    </a:solidFill>
                  </a:tcPr>
                </a:tc>
                <a:extLst>
                  <a:ext uri="{0D108BD9-81ED-4DB2-BD59-A6C34878D82A}">
                    <a16:rowId xmlns:a16="http://schemas.microsoft.com/office/drawing/2014/main" val="10009"/>
                  </a:ext>
                </a:extLst>
              </a:tr>
              <a:tr h="13295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10"/>
                  </a:ext>
                </a:extLst>
              </a:tr>
              <a:tr h="13295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11"/>
                  </a:ext>
                </a:extLst>
              </a:tr>
              <a:tr h="13295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12"/>
                  </a:ext>
                </a:extLst>
              </a:tr>
              <a:tr h="125103">
                <a:tc rowSpan="4">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16:00 - 17:00</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rowSpan="4">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12:00 - 13:00</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rowSpan="4">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i="1">
                          <a:solidFill>
                            <a:schemeClr val="bg1"/>
                          </a:solidFill>
                        </a:rPr>
                        <a:t>One-on-one virtual  installation sessions, by appointment</a:t>
                      </a:r>
                      <a:endParaRPr sz="800" i="1">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FCE5CD"/>
                    </a:solidFill>
                  </a:tcPr>
                </a:tc>
                <a:tc rowSpan="4">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endParaRPr sz="800">
                        <a:solidFill>
                          <a:schemeClr val="bg1"/>
                        </a:solidFill>
                      </a:endParaRPr>
                    </a:p>
                    <a:p>
                      <a:pPr marL="0" lvl="0" indent="0" algn="ctr" rtl="0">
                        <a:spcBef>
                          <a:spcPts val="0"/>
                        </a:spcBef>
                        <a:spcAft>
                          <a:spcPts val="0"/>
                        </a:spcAft>
                        <a:buNone/>
                      </a:pPr>
                      <a:r>
                        <a:rPr lang="en" sz="800">
                          <a:solidFill>
                            <a:schemeClr val="bg1"/>
                          </a:solidFill>
                        </a:rPr>
                        <a:t>Break</a:t>
                      </a:r>
                      <a:endParaRPr sz="800">
                        <a:solidFill>
                          <a:schemeClr val="bg1"/>
                        </a:solidFill>
                      </a:endParaRPr>
                    </a:p>
                    <a:p>
                      <a:pPr marL="0" lvl="0" indent="0" algn="ctr" rtl="0">
                        <a:spcBef>
                          <a:spcPts val="0"/>
                        </a:spcBef>
                        <a:spcAft>
                          <a:spcPts val="0"/>
                        </a:spcAft>
                        <a:buNone/>
                      </a:pP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00FF00"/>
                    </a:solidFill>
                  </a:tcPr>
                </a:tc>
                <a:tc vMerge="1">
                  <a:txBody>
                    <a:bodyPr/>
                    <a:lstStyle/>
                    <a:p>
                      <a:endParaRPr lang="en-US"/>
                    </a:p>
                  </a:txBody>
                  <a:tcPr/>
                </a:tc>
                <a:tc rowSpan="4">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Break</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00FF00"/>
                    </a:solidFill>
                  </a:tcPr>
                </a:tc>
                <a:tc vMerge="1">
                  <a:txBody>
                    <a:bodyPr/>
                    <a:lstStyle/>
                    <a:p>
                      <a:endParaRPr lang="en-US"/>
                    </a:p>
                  </a:txBody>
                  <a:tcPr/>
                </a:tc>
                <a:extLst>
                  <a:ext uri="{0D108BD9-81ED-4DB2-BD59-A6C34878D82A}">
                    <a16:rowId xmlns:a16="http://schemas.microsoft.com/office/drawing/2014/main" val="10013"/>
                  </a:ext>
                </a:extLst>
              </a:tr>
              <a:tr h="13295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14"/>
                  </a:ext>
                </a:extLst>
              </a:tr>
              <a:tr h="13295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Break</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00FF00"/>
                    </a:solidFill>
                  </a:tcPr>
                </a:tc>
                <a:tc vMerge="1">
                  <a:txBody>
                    <a:bodyPr/>
                    <a:lstStyle/>
                    <a:p>
                      <a:endParaRPr lang="en-US"/>
                    </a:p>
                  </a:txBody>
                  <a:tcPr/>
                </a:tc>
                <a:tc rowSpan="4">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Break</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00FF00"/>
                    </a:solidFill>
                  </a:tcPr>
                </a:tc>
                <a:extLst>
                  <a:ext uri="{0D108BD9-81ED-4DB2-BD59-A6C34878D82A}">
                    <a16:rowId xmlns:a16="http://schemas.microsoft.com/office/drawing/2014/main" val="10015"/>
                  </a:ext>
                </a:extLst>
              </a:tr>
              <a:tr h="13295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16"/>
                  </a:ext>
                </a:extLst>
              </a:tr>
              <a:tr h="125103">
                <a:tc rowSpan="4">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17:00 - 18:00</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rowSpan="4">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13:00 - 14:00</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rowSpan="4">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i="1">
                          <a:solidFill>
                            <a:schemeClr val="bg1"/>
                          </a:solidFill>
                        </a:rPr>
                        <a:t>One-on-one virtual  installation sessions, by appointment</a:t>
                      </a:r>
                      <a:endParaRPr sz="800" i="1">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CFE2F3"/>
                    </a:solidFill>
                  </a:tcPr>
                </a:tc>
                <a:tc rowSpan="5">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5. Trajectory </a:t>
                      </a:r>
                      <a:endParaRPr sz="800">
                        <a:solidFill>
                          <a:schemeClr val="bg1"/>
                        </a:solidFill>
                      </a:endParaRPr>
                    </a:p>
                    <a:p>
                      <a:pPr marL="0" lvl="0" indent="0" algn="ctr" rtl="0">
                        <a:spcBef>
                          <a:spcPts val="0"/>
                        </a:spcBef>
                        <a:spcAft>
                          <a:spcPts val="0"/>
                        </a:spcAft>
                        <a:buNone/>
                      </a:pPr>
                      <a:r>
                        <a:rPr lang="en" sz="800">
                          <a:solidFill>
                            <a:schemeClr val="bg1"/>
                          </a:solidFill>
                        </a:rPr>
                        <a:t>Options</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FCA2C9"/>
                    </a:solidFill>
                  </a:tcPr>
                </a:tc>
                <a:tc vMerge="1">
                  <a:txBody>
                    <a:bodyPr/>
                    <a:lstStyle/>
                    <a:p>
                      <a:endParaRPr lang="en-US"/>
                    </a:p>
                  </a:txBody>
                  <a:tcPr/>
                </a:tc>
                <a:tc rowSpan="7">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13. Source Attribution Methods</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FCA2C9"/>
                    </a:solidFill>
                  </a:tcPr>
                </a:tc>
                <a:tc vMerge="1">
                  <a:txBody>
                    <a:bodyPr/>
                    <a:lstStyle/>
                    <a:p>
                      <a:endParaRPr lang="en-US"/>
                    </a:p>
                  </a:txBody>
                  <a:tcPr/>
                </a:tc>
                <a:extLst>
                  <a:ext uri="{0D108BD9-81ED-4DB2-BD59-A6C34878D82A}">
                    <a16:rowId xmlns:a16="http://schemas.microsoft.com/office/drawing/2014/main" val="10017"/>
                  </a:ext>
                </a:extLst>
              </a:tr>
              <a:tr h="13295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18"/>
                  </a:ext>
                </a:extLst>
              </a:tr>
              <a:tr h="13295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6">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9. Air</a:t>
                      </a:r>
                      <a:endParaRPr sz="800">
                        <a:solidFill>
                          <a:schemeClr val="bg1"/>
                        </a:solidFill>
                      </a:endParaRPr>
                    </a:p>
                    <a:p>
                      <a:pPr marL="0" lvl="0" indent="0" algn="ctr" rtl="0">
                        <a:spcBef>
                          <a:spcPts val="0"/>
                        </a:spcBef>
                        <a:spcAft>
                          <a:spcPts val="0"/>
                        </a:spcAft>
                        <a:buNone/>
                      </a:pPr>
                      <a:r>
                        <a:rPr lang="en" sz="800">
                          <a:solidFill>
                            <a:schemeClr val="bg1"/>
                          </a:solidFill>
                        </a:rPr>
                        <a:t> concentration parameter</a:t>
                      </a:r>
                      <a:endParaRPr sz="800">
                        <a:solidFill>
                          <a:schemeClr val="bg1"/>
                        </a:solidFill>
                      </a:endParaRPr>
                    </a:p>
                    <a:p>
                      <a:pPr marL="0" lvl="0" indent="0" algn="ctr" rtl="0">
                        <a:spcBef>
                          <a:spcPts val="0"/>
                        </a:spcBef>
                        <a:spcAft>
                          <a:spcPts val="0"/>
                        </a:spcAft>
                        <a:buNone/>
                      </a:pPr>
                      <a:r>
                        <a:rPr lang="en" sz="800">
                          <a:solidFill>
                            <a:schemeClr val="bg1"/>
                          </a:solidFill>
                        </a:rPr>
                        <a:t> sensitivity</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FCA2C9"/>
                    </a:solidFill>
                  </a:tcPr>
                </a:tc>
                <a:tc vMerge="1">
                  <a:txBody>
                    <a:bodyPr/>
                    <a:lstStyle/>
                    <a:p>
                      <a:endParaRPr lang="en-US"/>
                    </a:p>
                  </a:txBody>
                  <a:tcPr/>
                </a:tc>
                <a:tc rowSpan="4">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17. Custom Simulations</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FCA2C9"/>
                    </a:solidFill>
                  </a:tcPr>
                </a:tc>
                <a:extLst>
                  <a:ext uri="{0D108BD9-81ED-4DB2-BD59-A6C34878D82A}">
                    <a16:rowId xmlns:a16="http://schemas.microsoft.com/office/drawing/2014/main" val="10019"/>
                  </a:ext>
                </a:extLst>
              </a:tr>
              <a:tr h="13295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20"/>
                  </a:ext>
                </a:extLst>
              </a:tr>
              <a:tr h="125103">
                <a:tc rowSpan="4">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18:00 - 19:00</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rowSpan="4">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14:00 - 15:00</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rowSpan="4">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i="1">
                          <a:solidFill>
                            <a:schemeClr val="bg1"/>
                          </a:solidFill>
                        </a:rPr>
                        <a:t>One-on-one virtual  installation sessions, by appointment</a:t>
                      </a:r>
                      <a:endParaRPr sz="800" i="1">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FCE5CD"/>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21"/>
                  </a:ext>
                </a:extLst>
              </a:tr>
              <a:tr h="171626">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Break</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00FF00"/>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22"/>
                  </a:ext>
                </a:extLst>
              </a:tr>
              <a:tr h="171626">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dirty="0">
                          <a:solidFill>
                            <a:schemeClr val="bg1"/>
                          </a:solidFill>
                        </a:rPr>
                        <a:t>6. Trajectory Statistics</a:t>
                      </a:r>
                      <a:endParaRPr sz="800" dirty="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EAD1DC"/>
                    </a:solidFill>
                  </a:tcPr>
                </a:tc>
                <a:tc vMerge="1">
                  <a:txBody>
                    <a:bodyPr/>
                    <a:lstStyle/>
                    <a:p>
                      <a:endParaRPr lang="en-US"/>
                    </a:p>
                  </a:txBody>
                  <a:tcPr/>
                </a:tc>
                <a:tc vMerge="1">
                  <a:txBody>
                    <a:bodyPr/>
                    <a:lstStyle/>
                    <a:p>
                      <a:endParaRPr lang="en-US"/>
                    </a:p>
                  </a:txBody>
                  <a:tcPr/>
                </a:tc>
                <a:tc>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Break</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00FF00"/>
                    </a:solidFill>
                  </a:tcPr>
                </a:tc>
                <a:extLst>
                  <a:ext uri="{0D108BD9-81ED-4DB2-BD59-A6C34878D82A}">
                    <a16:rowId xmlns:a16="http://schemas.microsoft.com/office/drawing/2014/main" val="10023"/>
                  </a:ext>
                </a:extLst>
              </a:tr>
              <a:tr h="17162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Break</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00FF00"/>
                    </a:solidFill>
                  </a:tcPr>
                </a:tc>
                <a:tc rowSpan="5">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Final Questions and Course Wrap-Up</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0024"/>
                  </a:ext>
                </a:extLst>
              </a:tr>
              <a:tr h="171626">
                <a:tc rowSpan="4">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19:00 - 20:00</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rowSpan="4">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15:00 - 16:00</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rowSpan="4">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i="1">
                          <a:solidFill>
                            <a:schemeClr val="bg1"/>
                          </a:solidFill>
                        </a:rPr>
                        <a:t>One-on-one virtual  installation sessions, by appointment</a:t>
                      </a:r>
                      <a:endParaRPr sz="800" i="1">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CFE2F3"/>
                    </a:solidFill>
                  </a:tcPr>
                </a:tc>
                <a:tc vMerge="1">
                  <a:txBody>
                    <a:bodyPr/>
                    <a:lstStyle/>
                    <a:p>
                      <a:endParaRPr lang="en-US"/>
                    </a:p>
                  </a:txBody>
                  <a:tcPr/>
                </a:tc>
                <a:tc>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Break</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00FF00"/>
                    </a:solidFill>
                  </a:tcPr>
                </a:tc>
                <a:tc rowSpan="3">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14a. Wildfire Smoke</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EAD1DC"/>
                    </a:solidFill>
                  </a:tcPr>
                </a:tc>
                <a:tc vMerge="1">
                  <a:txBody>
                    <a:bodyPr/>
                    <a:lstStyle/>
                    <a:p>
                      <a:endParaRPr lang="en-US"/>
                    </a:p>
                  </a:txBody>
                  <a:tcPr/>
                </a:tc>
                <a:extLst>
                  <a:ext uri="{0D108BD9-81ED-4DB2-BD59-A6C34878D82A}">
                    <a16:rowId xmlns:a16="http://schemas.microsoft.com/office/drawing/2014/main" val="10025"/>
                  </a:ext>
                </a:extLst>
              </a:tr>
              <a:tr h="13295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3">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10. Alternate</a:t>
                      </a:r>
                      <a:endParaRPr sz="800">
                        <a:solidFill>
                          <a:schemeClr val="bg1"/>
                        </a:solidFill>
                      </a:endParaRPr>
                    </a:p>
                    <a:p>
                      <a:pPr marL="0" lvl="0" indent="0" algn="ctr" rtl="0">
                        <a:spcBef>
                          <a:spcPts val="0"/>
                        </a:spcBef>
                        <a:spcAft>
                          <a:spcPts val="0"/>
                        </a:spcAft>
                        <a:buNone/>
                      </a:pPr>
                      <a:r>
                        <a:rPr lang="en" sz="800">
                          <a:solidFill>
                            <a:schemeClr val="bg1"/>
                          </a:solidFill>
                        </a:rPr>
                        <a:t> display</a:t>
                      </a:r>
                      <a:endParaRPr sz="800">
                        <a:solidFill>
                          <a:schemeClr val="bg1"/>
                        </a:solidFill>
                      </a:endParaRPr>
                    </a:p>
                    <a:p>
                      <a:pPr marL="0" lvl="0" indent="0" algn="ctr" rtl="0">
                        <a:spcBef>
                          <a:spcPts val="0"/>
                        </a:spcBef>
                        <a:spcAft>
                          <a:spcPts val="0"/>
                        </a:spcAft>
                        <a:buNone/>
                      </a:pPr>
                      <a:r>
                        <a:rPr lang="en" sz="800">
                          <a:solidFill>
                            <a:schemeClr val="bg1"/>
                          </a:solidFill>
                        </a:rPr>
                        <a:t> options</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EAD1DC"/>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26"/>
                  </a:ext>
                </a:extLst>
              </a:tr>
              <a:tr h="13295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27"/>
                  </a:ext>
                </a:extLst>
              </a:tr>
              <a:tr h="171626">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Day 1 Wrap-Up</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FFFF00"/>
                    </a:solidFill>
                  </a:tcPr>
                </a:tc>
                <a:tc vMerge="1">
                  <a:txBody>
                    <a:bodyPr/>
                    <a:lstStyle/>
                    <a:p>
                      <a:endParaRPr lang="en-US"/>
                    </a:p>
                  </a:txBody>
                  <a:tcPr/>
                </a:tc>
                <a:tc rowSpan="4">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a:solidFill>
                            <a:schemeClr val="bg1"/>
                          </a:solidFill>
                        </a:rPr>
                        <a:t>14b. Dust Storms</a:t>
                      </a:r>
                      <a:endParaRPr sz="80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FCA2C9"/>
                    </a:solidFill>
                  </a:tcPr>
                </a:tc>
                <a:tc vMerge="1">
                  <a:txBody>
                    <a:bodyPr/>
                    <a:lstStyle/>
                    <a:p>
                      <a:endParaRPr lang="en-US"/>
                    </a:p>
                  </a:txBody>
                  <a:tcPr/>
                </a:tc>
                <a:extLst>
                  <a:ext uri="{0D108BD9-81ED-4DB2-BD59-A6C34878D82A}">
                    <a16:rowId xmlns:a16="http://schemas.microsoft.com/office/drawing/2014/main" val="10028"/>
                  </a:ext>
                </a:extLst>
              </a:tr>
              <a:tr h="125103">
                <a:tc rowSpan="6">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b="1">
                          <a:solidFill>
                            <a:schemeClr val="bg1"/>
                          </a:solidFill>
                        </a:rPr>
                        <a:t>20:00 - 21:00</a:t>
                      </a:r>
                      <a:endParaRPr sz="800" b="1">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rowSpan="6">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b="1">
                          <a:solidFill>
                            <a:schemeClr val="bg1"/>
                          </a:solidFill>
                        </a:rPr>
                        <a:t>16:00 - 17:00</a:t>
                      </a:r>
                      <a:endParaRPr sz="800" b="1">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rowSpan="6">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 sz="800" i="1">
                          <a:solidFill>
                            <a:schemeClr val="bg1"/>
                          </a:solidFill>
                        </a:rPr>
                        <a:t>One-on-one virtual  installation sessions, by appointment</a:t>
                      </a:r>
                      <a:endParaRPr sz="800" i="1">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FCE5CD"/>
                    </a:solidFill>
                  </a:tcPr>
                </a:tc>
                <a:tc rowSpan="6">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endParaRPr sz="800" b="1">
                        <a:solidFill>
                          <a:schemeClr val="bg1"/>
                        </a:solidFill>
                      </a:endParaRPr>
                    </a:p>
                    <a:p>
                      <a:pPr marL="0" lvl="0" indent="0" algn="ctr" rtl="0">
                        <a:spcBef>
                          <a:spcPts val="0"/>
                        </a:spcBef>
                        <a:spcAft>
                          <a:spcPts val="0"/>
                        </a:spcAft>
                        <a:buNone/>
                      </a:pPr>
                      <a:endParaRPr sz="800" b="1">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999999"/>
                    </a:solidFill>
                  </a:tcPr>
                </a:tc>
                <a:tc rowSpan="2">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US" sz="800" b="0" dirty="0">
                          <a:solidFill>
                            <a:schemeClr val="bg1"/>
                          </a:solidFill>
                        </a:rPr>
                        <a:t>Day 2 Wrap Up</a:t>
                      </a:r>
                      <a:endParaRPr sz="800" b="0" dirty="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vMerge="1">
                  <a:txBody>
                    <a:bodyPr/>
                    <a:lstStyle/>
                    <a:p>
                      <a:endParaRPr lang="en-US"/>
                    </a:p>
                  </a:txBody>
                  <a:tcPr/>
                </a:tc>
                <a:tc rowSpan="6">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endParaRPr sz="800" b="1">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999999"/>
                    </a:solidFill>
                  </a:tcPr>
                </a:tc>
                <a:extLst>
                  <a:ext uri="{0D108BD9-81ED-4DB2-BD59-A6C34878D82A}">
                    <a16:rowId xmlns:a16="http://schemas.microsoft.com/office/drawing/2014/main" val="10029"/>
                  </a:ext>
                </a:extLst>
              </a:tr>
              <a:tr h="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30"/>
                  </a:ext>
                </a:extLst>
              </a:tr>
              <a:tr h="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pPr marL="0" lvl="0" indent="0" algn="ctr" rtl="0">
                        <a:spcBef>
                          <a:spcPts val="0"/>
                        </a:spcBef>
                        <a:spcAft>
                          <a:spcPts val="0"/>
                        </a:spcAft>
                        <a:buNone/>
                      </a:pPr>
                      <a:endParaRPr sz="800" b="1" dirty="0">
                        <a:solidFill>
                          <a:schemeClr val="bg1"/>
                        </a:solidFill>
                      </a:endParaRPr>
                    </a:p>
                  </a:txBody>
                  <a:tcPr marL="18300" marR="18300" marT="18300" marB="1830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solidFill>
                      <a:srgbClr val="FCA2C9"/>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230165990"/>
                  </a:ext>
                </a:extLst>
              </a:tr>
              <a:tr h="6911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US" sz="800" b="0" dirty="0">
                          <a:solidFill>
                            <a:schemeClr val="bg1"/>
                          </a:solidFill>
                        </a:rPr>
                        <a:t>Day 3 Wrap Up</a:t>
                      </a:r>
                      <a:endParaRPr sz="800" b="0" dirty="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FFFF00"/>
                    </a:solidFill>
                  </a:tcPr>
                </a:tc>
                <a:tc vMerge="1">
                  <a:txBody>
                    <a:bodyPr/>
                    <a:lstStyle/>
                    <a:p>
                      <a:endParaRPr lang="en-US"/>
                    </a:p>
                  </a:txBody>
                  <a:tcPr/>
                </a:tc>
                <a:extLst>
                  <a:ext uri="{0D108BD9-81ED-4DB2-BD59-A6C34878D82A}">
                    <a16:rowId xmlns:a16="http://schemas.microsoft.com/office/drawing/2014/main" val="10031"/>
                  </a:ext>
                </a:extLst>
              </a:tr>
              <a:tr h="14520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lvl="0" indent="0" algn="ctr" rtl="0">
                        <a:spcBef>
                          <a:spcPts val="0"/>
                        </a:spcBef>
                        <a:spcAft>
                          <a:spcPts val="0"/>
                        </a:spcAft>
                        <a:buNone/>
                      </a:pPr>
                      <a:endParaRPr sz="800" b="1" dirty="0">
                        <a:solidFill>
                          <a:schemeClr val="bg1"/>
                        </a:solidFill>
                      </a:endParaRPr>
                    </a:p>
                  </a:txBody>
                  <a:tcPr marL="18300" marR="18300" marT="18300" marB="1830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mpd="sng">
                      <a:solidFill>
                        <a:prstClr val="black"/>
                      </a:solidFill>
                      <a:prstDash val="solid"/>
                    </a:lnB>
                    <a:lnTlToBr w="12700" cmpd="sng">
                      <a:noFill/>
                      <a:prstDash val="solid"/>
                    </a:lnTlToBr>
                    <a:lnBlToTr w="12700" cmpd="sng">
                      <a:noFill/>
                      <a:prstDash val="solid"/>
                    </a:lnBlToTr>
                    <a:solidFill>
                      <a:srgbClr val="FCA2C9"/>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844849502"/>
                  </a:ext>
                </a:extLst>
              </a:tr>
              <a:tr h="17162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r>
                        <a:rPr lang="en-US" sz="800" b="0" dirty="0">
                          <a:solidFill>
                            <a:schemeClr val="bg1"/>
                          </a:solidFill>
                        </a:rPr>
                        <a:t>Day 2</a:t>
                      </a:r>
                      <a:r>
                        <a:rPr lang="en-US" sz="800" b="0" baseline="0" dirty="0">
                          <a:solidFill>
                            <a:schemeClr val="bg1"/>
                          </a:solidFill>
                        </a:rPr>
                        <a:t> Wrap Up</a:t>
                      </a:r>
                      <a:endParaRPr sz="800" b="0" dirty="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FFFF00"/>
                    </a:solidFill>
                  </a:tcPr>
                </a:tc>
                <a:tc>
                  <a:txBody>
                    <a:bodyPr/>
                    <a:lstStyle>
                      <a:lvl1pPr marL="0" algn="l" rtl="0" eaLnBrk="1" latinLnBrk="0" hangingPunct="1">
                        <a:defRPr kumimoji="0" kern="1200">
                          <a:solidFill>
                            <a:schemeClr val="tx1"/>
                          </a:solidFill>
                          <a:latin typeface="Arial"/>
                        </a:defRPr>
                      </a:lvl1pPr>
                      <a:lvl2pPr marL="457200" algn="l" rtl="0" eaLnBrk="1" latinLnBrk="0" hangingPunct="1">
                        <a:defRPr kumimoji="0" kern="1200">
                          <a:solidFill>
                            <a:schemeClr val="tx1"/>
                          </a:solidFill>
                          <a:latin typeface="Arial"/>
                        </a:defRPr>
                      </a:lvl2pPr>
                      <a:lvl3pPr marL="914400" algn="l" rtl="0" eaLnBrk="1" latinLnBrk="0" hangingPunct="1">
                        <a:defRPr kumimoji="0" kern="1200">
                          <a:solidFill>
                            <a:schemeClr val="tx1"/>
                          </a:solidFill>
                          <a:latin typeface="Arial"/>
                        </a:defRPr>
                      </a:lvl3pPr>
                      <a:lvl4pPr marL="1371600" algn="l" rtl="0" eaLnBrk="1" latinLnBrk="0" hangingPunct="1">
                        <a:defRPr kumimoji="0" kern="1200">
                          <a:solidFill>
                            <a:schemeClr val="tx1"/>
                          </a:solidFill>
                          <a:latin typeface="Arial"/>
                        </a:defRPr>
                      </a:lvl4pPr>
                      <a:lvl5pPr marL="1828800" algn="l" rtl="0" eaLnBrk="1" latinLnBrk="0" hangingPunct="1">
                        <a:defRPr kumimoji="0" kern="1200">
                          <a:solidFill>
                            <a:schemeClr val="tx1"/>
                          </a:solidFill>
                          <a:latin typeface="Arial"/>
                        </a:defRPr>
                      </a:lvl5pPr>
                      <a:lvl6pPr marL="2286000" algn="l" rtl="0" eaLnBrk="1" latinLnBrk="0" hangingPunct="1">
                        <a:defRPr kumimoji="0" kern="1200">
                          <a:solidFill>
                            <a:schemeClr val="tx1"/>
                          </a:solidFill>
                          <a:latin typeface="Arial"/>
                        </a:defRPr>
                      </a:lvl6pPr>
                      <a:lvl7pPr marL="2743200" algn="l" rtl="0" eaLnBrk="1" latinLnBrk="0" hangingPunct="1">
                        <a:defRPr kumimoji="0" kern="1200">
                          <a:solidFill>
                            <a:schemeClr val="tx1"/>
                          </a:solidFill>
                          <a:latin typeface="Arial"/>
                        </a:defRPr>
                      </a:lvl7pPr>
                      <a:lvl8pPr marL="3200400" algn="l" rtl="0" eaLnBrk="1" latinLnBrk="0" hangingPunct="1">
                        <a:defRPr kumimoji="0" kern="1200">
                          <a:solidFill>
                            <a:schemeClr val="tx1"/>
                          </a:solidFill>
                          <a:latin typeface="Arial"/>
                        </a:defRPr>
                      </a:lvl8pPr>
                      <a:lvl9pPr marL="3657600" algn="l" rtl="0" eaLnBrk="1" latinLnBrk="0" hangingPunct="1">
                        <a:defRPr kumimoji="0" kern="1200">
                          <a:solidFill>
                            <a:schemeClr val="tx1"/>
                          </a:solidFill>
                          <a:latin typeface="Arial"/>
                        </a:defRPr>
                      </a:lvl9pPr>
                    </a:lstStyle>
                    <a:p>
                      <a:pPr marL="0" lvl="0" indent="0" algn="ctr" rtl="0">
                        <a:spcBef>
                          <a:spcPts val="0"/>
                        </a:spcBef>
                        <a:spcAft>
                          <a:spcPts val="0"/>
                        </a:spcAft>
                        <a:buNone/>
                      </a:pPr>
                      <a:endParaRPr sz="800" b="1" dirty="0">
                        <a:solidFill>
                          <a:schemeClr val="bg1"/>
                        </a:solidFill>
                      </a:endParaRPr>
                    </a:p>
                  </a:txBody>
                  <a:tcPr marL="18300" marR="18300" marT="18300" marB="18300"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999999"/>
                    </a:solidFill>
                  </a:tcPr>
                </a:tc>
                <a:tc vMerge="1">
                  <a:txBody>
                    <a:bodyPr/>
                    <a:lstStyle/>
                    <a:p>
                      <a:endParaRPr lang="en-US"/>
                    </a:p>
                  </a:txBody>
                  <a:tcPr/>
                </a:tc>
                <a:extLst>
                  <a:ext uri="{0D108BD9-81ED-4DB2-BD59-A6C34878D82A}">
                    <a16:rowId xmlns:a16="http://schemas.microsoft.com/office/drawing/2014/main" val="10032"/>
                  </a:ext>
                </a:extLst>
              </a:tr>
            </a:tbl>
          </a:graphicData>
        </a:graphic>
      </p:graphicFrame>
      <p:sp>
        <p:nvSpPr>
          <p:cNvPr id="12" name="Rectangle 1"/>
          <p:cNvSpPr>
            <a:spLocks noChangeArrowheads="1"/>
          </p:cNvSpPr>
          <p:nvPr/>
        </p:nvSpPr>
        <p:spPr bwMode="auto">
          <a:xfrm>
            <a:off x="2453745" y="582413"/>
            <a:ext cx="6761483"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US" altLang="en-US" b="1" dirty="0">
                <a:solidFill>
                  <a:srgbClr val="000000"/>
                </a:solidFill>
                <a:latin typeface="Calibri"/>
                <a:cs typeface="Arial" panose="020B0604020202020204" pitchFamily="34" charset="0"/>
              </a:rPr>
              <a:t>2022 HYSPLIT Workshop Schedule</a:t>
            </a:r>
            <a:endParaRPr lang="en-US" altLang="en-US" dirty="0">
              <a:solidFill>
                <a:prstClr val="white"/>
              </a:solidFill>
              <a:latin typeface="Calibri"/>
            </a:endParaRPr>
          </a:p>
          <a:p>
            <a:pPr algn="ctr" eaLnBrk="0" fontAlgn="base" hangingPunct="0">
              <a:spcBef>
                <a:spcPct val="0"/>
              </a:spcBef>
              <a:spcAft>
                <a:spcPct val="0"/>
              </a:spcAft>
            </a:pPr>
            <a:r>
              <a:rPr lang="en-US" altLang="en-US" sz="1200" i="1" dirty="0">
                <a:solidFill>
                  <a:srgbClr val="000000"/>
                </a:solidFill>
                <a:latin typeface="Calibri"/>
                <a:cs typeface="Arial" panose="020B0604020202020204" pitchFamily="34" charset="0"/>
              </a:rPr>
              <a:t>Subject to change, depending on the progression of the course and at the discretion of the instructors</a:t>
            </a:r>
            <a:endParaRPr lang="en-US" altLang="en-US" sz="1200" dirty="0">
              <a:solidFill>
                <a:prstClr val="white"/>
              </a:solidFill>
              <a:latin typeface="Calibri"/>
            </a:endParaRPr>
          </a:p>
        </p:txBody>
      </p:sp>
      <p:sp>
        <p:nvSpPr>
          <p:cNvPr id="2" name="Rectangle 1">
            <a:extLst>
              <a:ext uri="{FF2B5EF4-FFF2-40B4-BE49-F238E27FC236}">
                <a16:creationId xmlns:a16="http://schemas.microsoft.com/office/drawing/2014/main" id="{079690EB-80E4-AE27-9EF5-DBF670F86296}"/>
              </a:ext>
            </a:extLst>
          </p:cNvPr>
          <p:cNvSpPr/>
          <p:nvPr/>
        </p:nvSpPr>
        <p:spPr>
          <a:xfrm>
            <a:off x="7463486" y="1136412"/>
            <a:ext cx="1417739" cy="5381695"/>
          </a:xfrm>
          <a:custGeom>
            <a:avLst/>
            <a:gdLst>
              <a:gd name="connsiteX0" fmla="*/ 0 w 1417739"/>
              <a:gd name="connsiteY0" fmla="*/ 0 h 5381695"/>
              <a:gd name="connsiteX1" fmla="*/ 472580 w 1417739"/>
              <a:gd name="connsiteY1" fmla="*/ 0 h 5381695"/>
              <a:gd name="connsiteX2" fmla="*/ 959337 w 1417739"/>
              <a:gd name="connsiteY2" fmla="*/ 0 h 5381695"/>
              <a:gd name="connsiteX3" fmla="*/ 1417739 w 1417739"/>
              <a:gd name="connsiteY3" fmla="*/ 0 h 5381695"/>
              <a:gd name="connsiteX4" fmla="*/ 1417739 w 1417739"/>
              <a:gd name="connsiteY4" fmla="*/ 544149 h 5381695"/>
              <a:gd name="connsiteX5" fmla="*/ 1417739 w 1417739"/>
              <a:gd name="connsiteY5" fmla="*/ 1195932 h 5381695"/>
              <a:gd name="connsiteX6" fmla="*/ 1417739 w 1417739"/>
              <a:gd name="connsiteY6" fmla="*/ 1847715 h 5381695"/>
              <a:gd name="connsiteX7" fmla="*/ 1417739 w 1417739"/>
              <a:gd name="connsiteY7" fmla="*/ 2284231 h 5381695"/>
              <a:gd name="connsiteX8" fmla="*/ 1417739 w 1417739"/>
              <a:gd name="connsiteY8" fmla="*/ 2989831 h 5381695"/>
              <a:gd name="connsiteX9" fmla="*/ 1417739 w 1417739"/>
              <a:gd name="connsiteY9" fmla="*/ 3426346 h 5381695"/>
              <a:gd name="connsiteX10" fmla="*/ 1417739 w 1417739"/>
              <a:gd name="connsiteY10" fmla="*/ 4078129 h 5381695"/>
              <a:gd name="connsiteX11" fmla="*/ 1417739 w 1417739"/>
              <a:gd name="connsiteY11" fmla="*/ 4622278 h 5381695"/>
              <a:gd name="connsiteX12" fmla="*/ 1417739 w 1417739"/>
              <a:gd name="connsiteY12" fmla="*/ 5381695 h 5381695"/>
              <a:gd name="connsiteX13" fmla="*/ 973514 w 1417739"/>
              <a:gd name="connsiteY13" fmla="*/ 5381695 h 5381695"/>
              <a:gd name="connsiteX14" fmla="*/ 472580 w 1417739"/>
              <a:gd name="connsiteY14" fmla="*/ 5381695 h 5381695"/>
              <a:gd name="connsiteX15" fmla="*/ 0 w 1417739"/>
              <a:gd name="connsiteY15" fmla="*/ 5381695 h 5381695"/>
              <a:gd name="connsiteX16" fmla="*/ 0 w 1417739"/>
              <a:gd name="connsiteY16" fmla="*/ 4837546 h 5381695"/>
              <a:gd name="connsiteX17" fmla="*/ 0 w 1417739"/>
              <a:gd name="connsiteY17" fmla="*/ 4239580 h 5381695"/>
              <a:gd name="connsiteX18" fmla="*/ 0 w 1417739"/>
              <a:gd name="connsiteY18" fmla="*/ 3695431 h 5381695"/>
              <a:gd name="connsiteX19" fmla="*/ 0 w 1417739"/>
              <a:gd name="connsiteY19" fmla="*/ 3043648 h 5381695"/>
              <a:gd name="connsiteX20" fmla="*/ 0 w 1417739"/>
              <a:gd name="connsiteY20" fmla="*/ 2338047 h 5381695"/>
              <a:gd name="connsiteX21" fmla="*/ 0 w 1417739"/>
              <a:gd name="connsiteY21" fmla="*/ 1901532 h 5381695"/>
              <a:gd name="connsiteX22" fmla="*/ 0 w 1417739"/>
              <a:gd name="connsiteY22" fmla="*/ 1411200 h 5381695"/>
              <a:gd name="connsiteX23" fmla="*/ 0 w 1417739"/>
              <a:gd name="connsiteY23" fmla="*/ 759417 h 5381695"/>
              <a:gd name="connsiteX24" fmla="*/ 0 w 1417739"/>
              <a:gd name="connsiteY24" fmla="*/ 0 h 538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417739" h="5381695" extrusionOk="0">
                <a:moveTo>
                  <a:pt x="0" y="0"/>
                </a:moveTo>
                <a:cubicBezTo>
                  <a:pt x="146932" y="-5738"/>
                  <a:pt x="298090" y="7008"/>
                  <a:pt x="472580" y="0"/>
                </a:cubicBezTo>
                <a:cubicBezTo>
                  <a:pt x="647070" y="-7008"/>
                  <a:pt x="726605" y="1410"/>
                  <a:pt x="959337" y="0"/>
                </a:cubicBezTo>
                <a:cubicBezTo>
                  <a:pt x="1192069" y="-1410"/>
                  <a:pt x="1291759" y="22943"/>
                  <a:pt x="1417739" y="0"/>
                </a:cubicBezTo>
                <a:cubicBezTo>
                  <a:pt x="1443453" y="201535"/>
                  <a:pt x="1355950" y="413115"/>
                  <a:pt x="1417739" y="544149"/>
                </a:cubicBezTo>
                <a:cubicBezTo>
                  <a:pt x="1479528" y="675183"/>
                  <a:pt x="1389737" y="985755"/>
                  <a:pt x="1417739" y="1195932"/>
                </a:cubicBezTo>
                <a:cubicBezTo>
                  <a:pt x="1445741" y="1406109"/>
                  <a:pt x="1349358" y="1628143"/>
                  <a:pt x="1417739" y="1847715"/>
                </a:cubicBezTo>
                <a:cubicBezTo>
                  <a:pt x="1486120" y="2067287"/>
                  <a:pt x="1401812" y="2097532"/>
                  <a:pt x="1417739" y="2284231"/>
                </a:cubicBezTo>
                <a:cubicBezTo>
                  <a:pt x="1433666" y="2470930"/>
                  <a:pt x="1346897" y="2811612"/>
                  <a:pt x="1417739" y="2989831"/>
                </a:cubicBezTo>
                <a:cubicBezTo>
                  <a:pt x="1488581" y="3168050"/>
                  <a:pt x="1371336" y="3225070"/>
                  <a:pt x="1417739" y="3426346"/>
                </a:cubicBezTo>
                <a:cubicBezTo>
                  <a:pt x="1464142" y="3627622"/>
                  <a:pt x="1360915" y="3778221"/>
                  <a:pt x="1417739" y="4078129"/>
                </a:cubicBezTo>
                <a:cubicBezTo>
                  <a:pt x="1474563" y="4378037"/>
                  <a:pt x="1362613" y="4389104"/>
                  <a:pt x="1417739" y="4622278"/>
                </a:cubicBezTo>
                <a:cubicBezTo>
                  <a:pt x="1472865" y="4855452"/>
                  <a:pt x="1376200" y="5041323"/>
                  <a:pt x="1417739" y="5381695"/>
                </a:cubicBezTo>
                <a:cubicBezTo>
                  <a:pt x="1308186" y="5408034"/>
                  <a:pt x="1067707" y="5366198"/>
                  <a:pt x="973514" y="5381695"/>
                </a:cubicBezTo>
                <a:cubicBezTo>
                  <a:pt x="879322" y="5397192"/>
                  <a:pt x="603606" y="5336616"/>
                  <a:pt x="472580" y="5381695"/>
                </a:cubicBezTo>
                <a:cubicBezTo>
                  <a:pt x="341554" y="5426774"/>
                  <a:pt x="204371" y="5337222"/>
                  <a:pt x="0" y="5381695"/>
                </a:cubicBezTo>
                <a:cubicBezTo>
                  <a:pt x="-19598" y="5131717"/>
                  <a:pt x="34102" y="4948571"/>
                  <a:pt x="0" y="4837546"/>
                </a:cubicBezTo>
                <a:cubicBezTo>
                  <a:pt x="-34102" y="4726521"/>
                  <a:pt x="29279" y="4405765"/>
                  <a:pt x="0" y="4239580"/>
                </a:cubicBezTo>
                <a:cubicBezTo>
                  <a:pt x="-29279" y="4073395"/>
                  <a:pt x="44738" y="3899677"/>
                  <a:pt x="0" y="3695431"/>
                </a:cubicBezTo>
                <a:cubicBezTo>
                  <a:pt x="-44738" y="3491185"/>
                  <a:pt x="4438" y="3311680"/>
                  <a:pt x="0" y="3043648"/>
                </a:cubicBezTo>
                <a:cubicBezTo>
                  <a:pt x="-4438" y="2775616"/>
                  <a:pt x="65406" y="2489462"/>
                  <a:pt x="0" y="2338047"/>
                </a:cubicBezTo>
                <a:cubicBezTo>
                  <a:pt x="-65406" y="2186632"/>
                  <a:pt x="22858" y="2026781"/>
                  <a:pt x="0" y="1901532"/>
                </a:cubicBezTo>
                <a:cubicBezTo>
                  <a:pt x="-22858" y="1776283"/>
                  <a:pt x="46222" y="1575870"/>
                  <a:pt x="0" y="1411200"/>
                </a:cubicBezTo>
                <a:cubicBezTo>
                  <a:pt x="-46222" y="1246530"/>
                  <a:pt x="11545" y="1047140"/>
                  <a:pt x="0" y="759417"/>
                </a:cubicBezTo>
                <a:cubicBezTo>
                  <a:pt x="-11545" y="471694"/>
                  <a:pt x="74648" y="375073"/>
                  <a:pt x="0" y="0"/>
                </a:cubicBezTo>
                <a:close/>
              </a:path>
            </a:pathLst>
          </a:custGeom>
          <a:noFill/>
          <a:ln w="57150">
            <a:solidFill>
              <a:srgbClr val="0070C0"/>
            </a:solidFill>
            <a:extLst>
              <a:ext uri="{C807C97D-BFC1-408E-A445-0C87EB9F89A2}">
                <ask:lineSketchStyleProps xmlns:ask="http://schemas.microsoft.com/office/drawing/2018/sketchyshapes" sd="2017103106">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onstantia"/>
            </a:endParaRPr>
          </a:p>
        </p:txBody>
      </p:sp>
      <p:sp>
        <p:nvSpPr>
          <p:cNvPr id="8" name="Rectangle 7">
            <a:extLst>
              <a:ext uri="{FF2B5EF4-FFF2-40B4-BE49-F238E27FC236}">
                <a16:creationId xmlns:a16="http://schemas.microsoft.com/office/drawing/2014/main" id="{40DA9966-2C68-C873-3AB5-370FE905A1C6}"/>
              </a:ext>
            </a:extLst>
          </p:cNvPr>
          <p:cNvSpPr/>
          <p:nvPr/>
        </p:nvSpPr>
        <p:spPr>
          <a:xfrm>
            <a:off x="0" y="6568440"/>
            <a:ext cx="12192000" cy="289560"/>
          </a:xfrm>
          <a:prstGeom prst="rect">
            <a:avLst/>
          </a:prstGeom>
          <a:gradFill flip="none" rotWithShape="1">
            <a:gsLst>
              <a:gs pos="0">
                <a:srgbClr val="D8F1F8"/>
              </a:gs>
              <a:gs pos="87000">
                <a:schemeClr val="accent3">
                  <a:lumMod val="40000"/>
                  <a:lumOff val="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onstantia"/>
            </a:endParaRPr>
          </a:p>
        </p:txBody>
      </p:sp>
      <p:sp>
        <p:nvSpPr>
          <p:cNvPr id="11" name="Slide Number Placeholder 4">
            <a:extLst>
              <a:ext uri="{FF2B5EF4-FFF2-40B4-BE49-F238E27FC236}">
                <a16:creationId xmlns:a16="http://schemas.microsoft.com/office/drawing/2014/main" id="{A7EE40B1-B1A1-C9E4-C156-60FABFF88955}"/>
              </a:ext>
            </a:extLst>
          </p:cNvPr>
          <p:cNvSpPr>
            <a:spLocks noGrp="1"/>
          </p:cNvSpPr>
          <p:nvPr>
            <p:ph type="sldNum" sz="quarter" idx="12"/>
          </p:nvPr>
        </p:nvSpPr>
        <p:spPr>
          <a:xfrm>
            <a:off x="11199135" y="6460019"/>
            <a:ext cx="762000" cy="365125"/>
          </a:xfrm>
        </p:spPr>
        <p:txBody>
          <a:bodyPr/>
          <a:lstStyle/>
          <a:p>
            <a:pPr>
              <a:defRPr/>
            </a:pPr>
            <a:fld id="{59DE6EB8-52AB-45EA-A660-3E1EBFA72987}" type="slidenum">
              <a:rPr lang="en-US">
                <a:solidFill>
                  <a:srgbClr val="055357"/>
                </a:solidFill>
                <a:latin typeface="Calibri"/>
              </a:rPr>
              <a:pPr>
                <a:defRPr/>
              </a:pPr>
              <a:t>11</a:t>
            </a:fld>
            <a:endParaRPr lang="en-US" dirty="0">
              <a:solidFill>
                <a:srgbClr val="055357"/>
              </a:solidFill>
              <a:latin typeface="Calibri"/>
            </a:endParaRPr>
          </a:p>
        </p:txBody>
      </p:sp>
      <p:sp>
        <p:nvSpPr>
          <p:cNvPr id="3" name="Rectangle 2">
            <a:extLst>
              <a:ext uri="{FF2B5EF4-FFF2-40B4-BE49-F238E27FC236}">
                <a16:creationId xmlns:a16="http://schemas.microsoft.com/office/drawing/2014/main" id="{167BA4E9-D220-1397-B41F-87A831E135E1}"/>
              </a:ext>
            </a:extLst>
          </p:cNvPr>
          <p:cNvSpPr/>
          <p:nvPr/>
        </p:nvSpPr>
        <p:spPr>
          <a:xfrm>
            <a:off x="6096000" y="5997146"/>
            <a:ext cx="1353312" cy="493253"/>
          </a:xfrm>
          <a:prstGeom prst="rect">
            <a:avLst/>
          </a:prstGeom>
          <a:solidFill>
            <a:schemeClr val="tx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49063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4A0B671-02BE-3E6E-E657-E4B0B31F8B3C}"/>
              </a:ext>
            </a:extLst>
          </p:cNvPr>
          <p:cNvSpPr/>
          <p:nvPr/>
        </p:nvSpPr>
        <p:spPr>
          <a:xfrm>
            <a:off x="0" y="6568440"/>
            <a:ext cx="12192000" cy="289560"/>
          </a:xfrm>
          <a:prstGeom prst="rect">
            <a:avLst/>
          </a:prstGeom>
          <a:gradFill flip="none" rotWithShape="1">
            <a:gsLst>
              <a:gs pos="0">
                <a:srgbClr val="D8F1F8"/>
              </a:gs>
              <a:gs pos="87000">
                <a:schemeClr val="accent3">
                  <a:lumMod val="40000"/>
                  <a:lumOff val="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13" name="Slide Number Placeholder 4">
            <a:extLst>
              <a:ext uri="{FF2B5EF4-FFF2-40B4-BE49-F238E27FC236}">
                <a16:creationId xmlns:a16="http://schemas.microsoft.com/office/drawing/2014/main" id="{474A2CFE-030D-7E89-D9D7-4F8E24B86E44}"/>
              </a:ext>
            </a:extLst>
          </p:cNvPr>
          <p:cNvSpPr>
            <a:spLocks noGrp="1"/>
          </p:cNvSpPr>
          <p:nvPr>
            <p:ph type="sldNum" sz="quarter" idx="12"/>
          </p:nvPr>
        </p:nvSpPr>
        <p:spPr>
          <a:xfrm>
            <a:off x="11199135" y="6460019"/>
            <a:ext cx="7620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DE6EB8-52AB-45EA-A660-3E1EBFA72987}" type="slidenum">
              <a:rPr kumimoji="0" lang="en-US" sz="1200" b="0" i="0" u="none" strike="noStrike" kern="1200" cap="none" spc="0" normalizeH="0" baseline="0" noProof="0">
                <a:ln>
                  <a:noFill/>
                </a:ln>
                <a:solidFill>
                  <a:srgbClr val="055357"/>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srgbClr val="055357"/>
              </a:solidFill>
              <a:effectLst/>
              <a:uLnTx/>
              <a:uFillTx/>
              <a:latin typeface="Calibri"/>
              <a:ea typeface="+mn-ea"/>
              <a:cs typeface="+mn-cs"/>
            </a:endParaRPr>
          </a:p>
        </p:txBody>
      </p:sp>
      <p:pic>
        <p:nvPicPr>
          <p:cNvPr id="9" name="Picture 8" descr="A picture containing drawing&#10;&#10;Description automatically generated">
            <a:extLst>
              <a:ext uri="{FF2B5EF4-FFF2-40B4-BE49-F238E27FC236}">
                <a16:creationId xmlns:a16="http://schemas.microsoft.com/office/drawing/2014/main" id="{A9FDA111-FBEB-4283-9F4A-2AB19AFA4C1E}"/>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546541" y="-68820"/>
            <a:ext cx="1097280" cy="822960"/>
          </a:xfrm>
          <a:prstGeom prst="rect">
            <a:avLst/>
          </a:prstGeom>
        </p:spPr>
      </p:pic>
      <p:sp>
        <p:nvSpPr>
          <p:cNvPr id="2" name="Rectangle 1">
            <a:extLst>
              <a:ext uri="{FF2B5EF4-FFF2-40B4-BE49-F238E27FC236}">
                <a16:creationId xmlns:a16="http://schemas.microsoft.com/office/drawing/2014/main" id="{840289E8-E5F2-4E76-80D8-04A4E2C6E2D6}"/>
              </a:ext>
            </a:extLst>
          </p:cNvPr>
          <p:cNvSpPr>
            <a:spLocks noChangeArrowheads="1"/>
          </p:cNvSpPr>
          <p:nvPr/>
        </p:nvSpPr>
        <p:spPr bwMode="auto">
          <a:xfrm>
            <a:off x="152400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graphicFrame>
        <p:nvGraphicFramePr>
          <p:cNvPr id="12" name="Table 12">
            <a:extLst>
              <a:ext uri="{FF2B5EF4-FFF2-40B4-BE49-F238E27FC236}">
                <a16:creationId xmlns:a16="http://schemas.microsoft.com/office/drawing/2014/main" id="{660AC939-4019-439D-B232-BF6F712E0214}"/>
              </a:ext>
            </a:extLst>
          </p:cNvPr>
          <p:cNvGraphicFramePr>
            <a:graphicFrameLocks noGrp="1"/>
          </p:cNvGraphicFramePr>
          <p:nvPr>
            <p:extLst>
              <p:ext uri="{D42A27DB-BD31-4B8C-83A1-F6EECF244321}">
                <p14:modId xmlns:p14="http://schemas.microsoft.com/office/powerpoint/2010/main" val="1026007807"/>
              </p:ext>
            </p:extLst>
          </p:nvPr>
        </p:nvGraphicFramePr>
        <p:xfrm>
          <a:off x="1805940" y="1220081"/>
          <a:ext cx="8580120" cy="4827152"/>
        </p:xfrm>
        <a:graphic>
          <a:graphicData uri="http://schemas.openxmlformats.org/drawingml/2006/table">
            <a:tbl>
              <a:tblPr firstRow="1" bandRow="1">
                <a:tableStyleId>{5C22544A-7EE6-4342-B048-85BDC9FD1C3A}</a:tableStyleId>
              </a:tblPr>
              <a:tblGrid>
                <a:gridCol w="1521237">
                  <a:extLst>
                    <a:ext uri="{9D8B030D-6E8A-4147-A177-3AD203B41FA5}">
                      <a16:colId xmlns:a16="http://schemas.microsoft.com/office/drawing/2014/main" val="3916271079"/>
                    </a:ext>
                  </a:extLst>
                </a:gridCol>
                <a:gridCol w="1838848">
                  <a:extLst>
                    <a:ext uri="{9D8B030D-6E8A-4147-A177-3AD203B41FA5}">
                      <a16:colId xmlns:a16="http://schemas.microsoft.com/office/drawing/2014/main" val="2618554738"/>
                    </a:ext>
                  </a:extLst>
                </a:gridCol>
                <a:gridCol w="5220035">
                  <a:extLst>
                    <a:ext uri="{9D8B030D-6E8A-4147-A177-3AD203B41FA5}">
                      <a16:colId xmlns:a16="http://schemas.microsoft.com/office/drawing/2014/main" val="3169142149"/>
                    </a:ext>
                  </a:extLst>
                </a:gridCol>
              </a:tblGrid>
              <a:tr h="438832">
                <a:tc>
                  <a:txBody>
                    <a:bodyPr/>
                    <a:lstStyle/>
                    <a:p>
                      <a:pPr algn="ctr"/>
                      <a:r>
                        <a:rPr lang="en-US" dirty="0">
                          <a:latin typeface="Calibri" panose="020F0502020204030204" pitchFamily="34" charset="0"/>
                          <a:cs typeface="Calibri" panose="020F0502020204030204" pitchFamily="34" charset="0"/>
                        </a:rPr>
                        <a:t>UTC</a:t>
                      </a:r>
                    </a:p>
                  </a:txBody>
                  <a:tcPr/>
                </a:tc>
                <a:tc>
                  <a:txBody>
                    <a:bodyPr/>
                    <a:lstStyle/>
                    <a:p>
                      <a:pPr algn="ctr"/>
                      <a:r>
                        <a:rPr lang="en-US" dirty="0">
                          <a:latin typeface="Calibri" panose="020F0502020204030204" pitchFamily="34" charset="0"/>
                          <a:cs typeface="Calibri" panose="020F0502020204030204" pitchFamily="34" charset="0"/>
                        </a:rPr>
                        <a:t>EDT</a:t>
                      </a:r>
                    </a:p>
                  </a:txBody>
                  <a:tcPr/>
                </a:tc>
                <a:tc>
                  <a:txBody>
                    <a:bodyPr/>
                    <a:lstStyle/>
                    <a:p>
                      <a:r>
                        <a:rPr lang="en-US" dirty="0">
                          <a:latin typeface="Calibri" panose="020F0502020204030204" pitchFamily="34" charset="0"/>
                          <a:cs typeface="Calibri" panose="020F0502020204030204" pitchFamily="34" charset="0"/>
                        </a:rPr>
                        <a:t>Agenda Item</a:t>
                      </a:r>
                    </a:p>
                  </a:txBody>
                  <a:tcPr/>
                </a:tc>
                <a:extLst>
                  <a:ext uri="{0D108BD9-81ED-4DB2-BD59-A6C34878D82A}">
                    <a16:rowId xmlns:a16="http://schemas.microsoft.com/office/drawing/2014/main" val="3267699524"/>
                  </a:ext>
                </a:extLst>
              </a:tr>
              <a:tr h="438832">
                <a:tc>
                  <a:txBody>
                    <a:bodyPr/>
                    <a:lstStyle/>
                    <a:p>
                      <a:r>
                        <a:rPr lang="en-US" dirty="0">
                          <a:latin typeface="+mj-lt"/>
                        </a:rPr>
                        <a:t>13:00 – 13:15</a:t>
                      </a:r>
                    </a:p>
                  </a:txBody>
                  <a:tcPr/>
                </a:tc>
                <a:tc>
                  <a:txBody>
                    <a:bodyPr/>
                    <a:lstStyle/>
                    <a:p>
                      <a:r>
                        <a:rPr lang="en-US" dirty="0">
                          <a:latin typeface="+mj-lt"/>
                        </a:rPr>
                        <a:t>09:00 – 09:15</a:t>
                      </a:r>
                    </a:p>
                  </a:txBody>
                  <a:tcPr/>
                </a:tc>
                <a:tc>
                  <a:txBody>
                    <a:bodyPr/>
                    <a:lstStyle/>
                    <a:p>
                      <a:r>
                        <a:rPr lang="en-US" dirty="0">
                          <a:latin typeface="+mj-lt"/>
                        </a:rPr>
                        <a:t>Introduction to Day 3</a:t>
                      </a:r>
                    </a:p>
                  </a:txBody>
                  <a:tcPr/>
                </a:tc>
                <a:extLst>
                  <a:ext uri="{0D108BD9-81ED-4DB2-BD59-A6C34878D82A}">
                    <a16:rowId xmlns:a16="http://schemas.microsoft.com/office/drawing/2014/main" val="3023087655"/>
                  </a:ext>
                </a:extLst>
              </a:tr>
              <a:tr h="438832">
                <a:tc>
                  <a:txBody>
                    <a:bodyPr/>
                    <a:lstStyle/>
                    <a:p>
                      <a:r>
                        <a:rPr lang="en-US" dirty="0">
                          <a:solidFill>
                            <a:srgbClr val="FF0000"/>
                          </a:solidFill>
                          <a:latin typeface="+mj-lt"/>
                        </a:rPr>
                        <a:t>13:15 – 14:15</a:t>
                      </a:r>
                    </a:p>
                  </a:txBody>
                  <a:tcPr/>
                </a:tc>
                <a:tc>
                  <a:txBody>
                    <a:bodyPr/>
                    <a:lstStyle/>
                    <a:p>
                      <a:r>
                        <a:rPr lang="en-US" dirty="0">
                          <a:solidFill>
                            <a:srgbClr val="FF0000"/>
                          </a:solidFill>
                          <a:latin typeface="+mj-lt"/>
                        </a:rPr>
                        <a:t>09:15 – 10:15</a:t>
                      </a:r>
                    </a:p>
                  </a:txBody>
                  <a:tcPr/>
                </a:tc>
                <a:tc>
                  <a:txBody>
                    <a:bodyPr/>
                    <a:lstStyle/>
                    <a:p>
                      <a:r>
                        <a:rPr kumimoji="0" lang="en-US" sz="1800" b="0" i="0" u="none" strike="noStrike" kern="1200" cap="none" spc="0" normalizeH="0" baseline="0" noProof="0" dirty="0">
                          <a:ln>
                            <a:noFill/>
                          </a:ln>
                          <a:solidFill>
                            <a:srgbClr val="FF0000"/>
                          </a:solidFill>
                          <a:effectLst/>
                          <a:uLnTx/>
                          <a:uFillTx/>
                          <a:latin typeface="Calibri"/>
                          <a:ea typeface="+mn-ea"/>
                          <a:cs typeface="+mn-cs"/>
                        </a:rPr>
                        <a:t>11. Pollutant Transformations and deposition</a:t>
                      </a:r>
                    </a:p>
                  </a:txBody>
                  <a:tcPr/>
                </a:tc>
                <a:extLst>
                  <a:ext uri="{0D108BD9-81ED-4DB2-BD59-A6C34878D82A}">
                    <a16:rowId xmlns:a16="http://schemas.microsoft.com/office/drawing/2014/main" val="2014072548"/>
                  </a:ext>
                </a:extLst>
              </a:tr>
              <a:tr h="438832">
                <a:tc>
                  <a:txBody>
                    <a:bodyPr/>
                    <a:lstStyle/>
                    <a:p>
                      <a:r>
                        <a:rPr lang="en-US" dirty="0">
                          <a:latin typeface="+mj-lt"/>
                        </a:rPr>
                        <a:t>14:15 – 14:30</a:t>
                      </a:r>
                    </a:p>
                  </a:txBody>
                  <a:tcPr/>
                </a:tc>
                <a:tc>
                  <a:txBody>
                    <a:bodyPr/>
                    <a:lstStyle/>
                    <a:p>
                      <a:r>
                        <a:rPr lang="en-US" dirty="0">
                          <a:latin typeface="+mj-lt"/>
                        </a:rPr>
                        <a:t>10:15 – 10:30</a:t>
                      </a:r>
                    </a:p>
                  </a:txBody>
                  <a:tcPr/>
                </a:tc>
                <a:tc>
                  <a:txBody>
                    <a:bodyPr/>
                    <a:lstStyle/>
                    <a:p>
                      <a:r>
                        <a:rPr lang="en-US" dirty="0">
                          <a:latin typeface="+mj-lt"/>
                        </a:rPr>
                        <a:t>Break</a:t>
                      </a:r>
                    </a:p>
                  </a:txBody>
                  <a:tcPr/>
                </a:tc>
                <a:extLst>
                  <a:ext uri="{0D108BD9-81ED-4DB2-BD59-A6C34878D82A}">
                    <a16:rowId xmlns:a16="http://schemas.microsoft.com/office/drawing/2014/main" val="2565368640"/>
                  </a:ext>
                </a:extLst>
              </a:tr>
              <a:tr h="438832">
                <a:tc>
                  <a:txBody>
                    <a:bodyPr/>
                    <a:lstStyle/>
                    <a:p>
                      <a:r>
                        <a:rPr lang="en-US" dirty="0">
                          <a:solidFill>
                            <a:srgbClr val="FF0000"/>
                          </a:solidFill>
                          <a:latin typeface="+mj-lt"/>
                        </a:rPr>
                        <a:t>14:30 – 16:00</a:t>
                      </a:r>
                    </a:p>
                  </a:txBody>
                  <a:tcPr/>
                </a:tc>
                <a:tc>
                  <a:txBody>
                    <a:bodyPr/>
                    <a:lstStyle/>
                    <a:p>
                      <a:r>
                        <a:rPr lang="en-US" dirty="0">
                          <a:solidFill>
                            <a:srgbClr val="FF0000"/>
                          </a:solidFill>
                          <a:latin typeface="+mj-lt"/>
                        </a:rPr>
                        <a:t>10:30 – 12:00</a:t>
                      </a:r>
                    </a:p>
                  </a:txBody>
                  <a:tcPr/>
                </a:tc>
                <a:tc>
                  <a:txBody>
                    <a:bodyPr/>
                    <a:lstStyle/>
                    <a:p>
                      <a:r>
                        <a:rPr lang="en-US" dirty="0">
                          <a:solidFill>
                            <a:srgbClr val="FF0000"/>
                          </a:solidFill>
                          <a:latin typeface="+mj-lt"/>
                        </a:rPr>
                        <a:t>12. Air Concentration Uncertainty</a:t>
                      </a:r>
                    </a:p>
                  </a:txBody>
                  <a:tcPr/>
                </a:tc>
                <a:extLst>
                  <a:ext uri="{0D108BD9-81ED-4DB2-BD59-A6C34878D82A}">
                    <a16:rowId xmlns:a16="http://schemas.microsoft.com/office/drawing/2014/main" val="2798009058"/>
                  </a:ext>
                </a:extLst>
              </a:tr>
              <a:tr h="438832">
                <a:tc>
                  <a:txBody>
                    <a:bodyPr/>
                    <a:lstStyle/>
                    <a:p>
                      <a:r>
                        <a:rPr lang="en-US" dirty="0">
                          <a:latin typeface="+mj-lt"/>
                        </a:rPr>
                        <a:t>16:00 – 17:00</a:t>
                      </a:r>
                    </a:p>
                  </a:txBody>
                  <a:tcPr/>
                </a:tc>
                <a:tc>
                  <a:txBody>
                    <a:bodyPr/>
                    <a:lstStyle/>
                    <a:p>
                      <a:r>
                        <a:rPr lang="en-US" dirty="0">
                          <a:latin typeface="+mj-lt"/>
                        </a:rPr>
                        <a:t>12:00 – 13:00</a:t>
                      </a:r>
                    </a:p>
                  </a:txBody>
                  <a:tcPr/>
                </a:tc>
                <a:tc>
                  <a:txBody>
                    <a:bodyPr/>
                    <a:lstStyle/>
                    <a:p>
                      <a:r>
                        <a:rPr lang="en-US" dirty="0">
                          <a:latin typeface="+mj-lt"/>
                        </a:rPr>
                        <a:t>Break</a:t>
                      </a:r>
                    </a:p>
                  </a:txBody>
                  <a:tcPr/>
                </a:tc>
                <a:extLst>
                  <a:ext uri="{0D108BD9-81ED-4DB2-BD59-A6C34878D82A}">
                    <a16:rowId xmlns:a16="http://schemas.microsoft.com/office/drawing/2014/main" val="2914155087"/>
                  </a:ext>
                </a:extLst>
              </a:tr>
              <a:tr h="438832">
                <a:tc>
                  <a:txBody>
                    <a:bodyPr/>
                    <a:lstStyle/>
                    <a:p>
                      <a:r>
                        <a:rPr lang="en-US" dirty="0">
                          <a:solidFill>
                            <a:srgbClr val="FF0000"/>
                          </a:solidFill>
                          <a:latin typeface="+mj-lt"/>
                        </a:rPr>
                        <a:t>17:00 – 18:45</a:t>
                      </a:r>
                    </a:p>
                  </a:txBody>
                  <a:tcPr/>
                </a:tc>
                <a:tc>
                  <a:txBody>
                    <a:bodyPr/>
                    <a:lstStyle/>
                    <a:p>
                      <a:r>
                        <a:rPr lang="en-US" dirty="0">
                          <a:solidFill>
                            <a:srgbClr val="FF0000"/>
                          </a:solidFill>
                          <a:latin typeface="+mj-lt"/>
                        </a:rPr>
                        <a:t>13:00 – 14:45</a:t>
                      </a:r>
                    </a:p>
                  </a:txBody>
                  <a:tcPr/>
                </a:tc>
                <a:tc>
                  <a:txBody>
                    <a:bodyPr/>
                    <a:lstStyle/>
                    <a:p>
                      <a:r>
                        <a:rPr lang="en-US" dirty="0">
                          <a:solidFill>
                            <a:srgbClr val="FF0000"/>
                          </a:solidFill>
                          <a:latin typeface="+mj-lt"/>
                        </a:rPr>
                        <a:t>13. Source Attribution Methods</a:t>
                      </a:r>
                    </a:p>
                  </a:txBody>
                  <a:tcPr/>
                </a:tc>
                <a:extLst>
                  <a:ext uri="{0D108BD9-81ED-4DB2-BD59-A6C34878D82A}">
                    <a16:rowId xmlns:a16="http://schemas.microsoft.com/office/drawing/2014/main" val="3961212665"/>
                  </a:ext>
                </a:extLst>
              </a:tr>
              <a:tr h="438832">
                <a:tc>
                  <a:txBody>
                    <a:bodyPr/>
                    <a:lstStyle/>
                    <a:p>
                      <a:r>
                        <a:rPr lang="en-US" dirty="0">
                          <a:latin typeface="+mj-lt"/>
                        </a:rPr>
                        <a:t>18:45 – 19:00</a:t>
                      </a:r>
                    </a:p>
                  </a:txBody>
                  <a:tcPr/>
                </a:tc>
                <a:tc>
                  <a:txBody>
                    <a:bodyPr/>
                    <a:lstStyle/>
                    <a:p>
                      <a:r>
                        <a:rPr lang="en-US" dirty="0">
                          <a:latin typeface="+mj-lt"/>
                        </a:rPr>
                        <a:t>14:45 – 15:00</a:t>
                      </a:r>
                    </a:p>
                  </a:txBody>
                  <a:tcPr/>
                </a:tc>
                <a:tc>
                  <a:txBody>
                    <a:bodyPr/>
                    <a:lstStyle/>
                    <a:p>
                      <a:r>
                        <a:rPr lang="en-US" dirty="0">
                          <a:latin typeface="+mj-lt"/>
                        </a:rPr>
                        <a:t>Break</a:t>
                      </a:r>
                    </a:p>
                  </a:txBody>
                  <a:tcPr/>
                </a:tc>
                <a:extLst>
                  <a:ext uri="{0D108BD9-81ED-4DB2-BD59-A6C34878D82A}">
                    <a16:rowId xmlns:a16="http://schemas.microsoft.com/office/drawing/2014/main" val="1978613265"/>
                  </a:ext>
                </a:extLst>
              </a:tr>
              <a:tr h="438832">
                <a:tc>
                  <a:txBody>
                    <a:bodyPr/>
                    <a:lstStyle/>
                    <a:p>
                      <a:r>
                        <a:rPr lang="en-US" dirty="0">
                          <a:solidFill>
                            <a:srgbClr val="FF0000"/>
                          </a:solidFill>
                          <a:latin typeface="+mj-lt"/>
                        </a:rPr>
                        <a:t>19:00 – 19:45</a:t>
                      </a:r>
                    </a:p>
                  </a:txBody>
                  <a:tcPr/>
                </a:tc>
                <a:tc>
                  <a:txBody>
                    <a:bodyPr/>
                    <a:lstStyle/>
                    <a:p>
                      <a:r>
                        <a:rPr lang="en-US" dirty="0">
                          <a:solidFill>
                            <a:srgbClr val="FF0000"/>
                          </a:solidFill>
                          <a:latin typeface="+mj-lt"/>
                        </a:rPr>
                        <a:t>15:00 – 15:45</a:t>
                      </a:r>
                    </a:p>
                  </a:txBody>
                  <a:tcPr/>
                </a:tc>
                <a:tc>
                  <a:txBody>
                    <a:bodyPr/>
                    <a:lstStyle/>
                    <a:p>
                      <a:r>
                        <a:rPr lang="en-US" dirty="0">
                          <a:solidFill>
                            <a:srgbClr val="FF0000"/>
                          </a:solidFill>
                          <a:latin typeface="+mj-lt"/>
                        </a:rPr>
                        <a:t>14a. Wildfire Smoke</a:t>
                      </a:r>
                    </a:p>
                  </a:txBody>
                  <a:tcPr/>
                </a:tc>
                <a:extLst>
                  <a:ext uri="{0D108BD9-81ED-4DB2-BD59-A6C34878D82A}">
                    <a16:rowId xmlns:a16="http://schemas.microsoft.com/office/drawing/2014/main" val="1598094761"/>
                  </a:ext>
                </a:extLst>
              </a:tr>
              <a:tr h="438832">
                <a:tc>
                  <a:txBody>
                    <a:bodyPr/>
                    <a:lstStyle/>
                    <a:p>
                      <a:r>
                        <a:rPr lang="en-US" dirty="0">
                          <a:solidFill>
                            <a:srgbClr val="FF0000"/>
                          </a:solidFill>
                          <a:latin typeface="+mj-lt"/>
                        </a:rPr>
                        <a:t>19:45 – 20:30</a:t>
                      </a:r>
                    </a:p>
                  </a:txBody>
                  <a:tcPr/>
                </a:tc>
                <a:tc>
                  <a:txBody>
                    <a:bodyPr/>
                    <a:lstStyle/>
                    <a:p>
                      <a:r>
                        <a:rPr lang="en-US" dirty="0">
                          <a:solidFill>
                            <a:srgbClr val="FF0000"/>
                          </a:solidFill>
                          <a:latin typeface="+mj-lt"/>
                        </a:rPr>
                        <a:t>15:45 – 16:30</a:t>
                      </a:r>
                    </a:p>
                  </a:txBody>
                  <a:tcPr/>
                </a:tc>
                <a:tc>
                  <a:txBody>
                    <a:bodyPr/>
                    <a:lstStyle/>
                    <a:p>
                      <a:r>
                        <a:rPr lang="en-US" dirty="0">
                          <a:solidFill>
                            <a:srgbClr val="FF0000"/>
                          </a:solidFill>
                          <a:latin typeface="+mj-lt"/>
                        </a:rPr>
                        <a:t>14b. Dust Storms</a:t>
                      </a:r>
                    </a:p>
                  </a:txBody>
                  <a:tcPr/>
                </a:tc>
                <a:extLst>
                  <a:ext uri="{0D108BD9-81ED-4DB2-BD59-A6C34878D82A}">
                    <a16:rowId xmlns:a16="http://schemas.microsoft.com/office/drawing/2014/main" val="2588236882"/>
                  </a:ext>
                </a:extLst>
              </a:tr>
              <a:tr h="438832">
                <a:tc>
                  <a:txBody>
                    <a:bodyPr/>
                    <a:lstStyle/>
                    <a:p>
                      <a:r>
                        <a:rPr lang="en-US" dirty="0">
                          <a:latin typeface="+mj-lt"/>
                        </a:rPr>
                        <a:t>20:30 – 20:45</a:t>
                      </a:r>
                    </a:p>
                  </a:txBody>
                  <a:tcPr/>
                </a:tc>
                <a:tc>
                  <a:txBody>
                    <a:bodyPr/>
                    <a:lstStyle/>
                    <a:p>
                      <a:r>
                        <a:rPr lang="en-US" dirty="0">
                          <a:latin typeface="+mj-lt"/>
                        </a:rPr>
                        <a:t>16:30 – 16:45</a:t>
                      </a:r>
                    </a:p>
                  </a:txBody>
                  <a:tcPr/>
                </a:tc>
                <a:tc>
                  <a:txBody>
                    <a:bodyPr/>
                    <a:lstStyle/>
                    <a:p>
                      <a:r>
                        <a:rPr lang="en-US" dirty="0">
                          <a:latin typeface="+mj-lt"/>
                        </a:rPr>
                        <a:t>Day 3 Wrap-up / questions</a:t>
                      </a:r>
                    </a:p>
                  </a:txBody>
                  <a:tcPr/>
                </a:tc>
                <a:extLst>
                  <a:ext uri="{0D108BD9-81ED-4DB2-BD59-A6C34878D82A}">
                    <a16:rowId xmlns:a16="http://schemas.microsoft.com/office/drawing/2014/main" val="1832724936"/>
                  </a:ext>
                </a:extLst>
              </a:tr>
            </a:tbl>
          </a:graphicData>
        </a:graphic>
      </p:graphicFrame>
      <p:sp>
        <p:nvSpPr>
          <p:cNvPr id="14" name="TextBox 13">
            <a:extLst>
              <a:ext uri="{FF2B5EF4-FFF2-40B4-BE49-F238E27FC236}">
                <a16:creationId xmlns:a16="http://schemas.microsoft.com/office/drawing/2014/main" id="{896BB701-0B6B-4BBB-AF8E-9DAED6C8C41D}"/>
              </a:ext>
            </a:extLst>
          </p:cNvPr>
          <p:cNvSpPr txBox="1"/>
          <p:nvPr/>
        </p:nvSpPr>
        <p:spPr>
          <a:xfrm>
            <a:off x="4463945" y="388723"/>
            <a:ext cx="3141758"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1800"/>
              </a:spcBef>
              <a:spcAft>
                <a:spcPts val="0"/>
              </a:spcAft>
              <a:buClrTx/>
              <a:buSzTx/>
              <a:buFontTx/>
              <a:buNone/>
              <a:tabLst/>
              <a:defRPr/>
            </a:pPr>
            <a:r>
              <a:rPr kumimoji="0" lang="en-US" sz="3600" b="1" i="0" u="none" strike="noStrike" kern="1200" cap="none" spc="0" normalizeH="0" baseline="0" noProof="0" dirty="0">
                <a:ln>
                  <a:noFill/>
                </a:ln>
                <a:solidFill>
                  <a:srgbClr val="2F5496"/>
                </a:solidFill>
                <a:effectLst/>
                <a:uLnTx/>
                <a:uFillTx/>
                <a:latin typeface="Calibri" panose="020F0502020204030204" pitchFamily="34" charset="0"/>
                <a:ea typeface="+mn-ea"/>
                <a:cs typeface="Calibri" panose="020F0502020204030204" pitchFamily="34" charset="0"/>
              </a:rPr>
              <a:t>Agenda – Day 3</a:t>
            </a:r>
            <a:endParaRPr kumimoji="0" lang="en-US" sz="3600" b="0" i="0" u="none" strike="noStrike" kern="1200" cap="none" spc="0" normalizeH="0" baseline="0" noProof="0" dirty="0">
              <a:ln>
                <a:noFill/>
              </a:ln>
              <a:solidFill>
                <a:prstClr val="white"/>
              </a:solidFill>
              <a:effectLst/>
              <a:uLnTx/>
              <a:uFillTx/>
              <a:latin typeface="Constantia"/>
              <a:ea typeface="+mn-ea"/>
              <a:cs typeface="+mn-cs"/>
            </a:endParaRPr>
          </a:p>
        </p:txBody>
      </p:sp>
      <p:sp>
        <p:nvSpPr>
          <p:cNvPr id="11" name="Rectangle 3">
            <a:extLst>
              <a:ext uri="{FF2B5EF4-FFF2-40B4-BE49-F238E27FC236}">
                <a16:creationId xmlns:a16="http://schemas.microsoft.com/office/drawing/2014/main" id="{DFEE5C0F-7369-40B1-A334-F4EEDD4D449F}"/>
              </a:ext>
            </a:extLst>
          </p:cNvPr>
          <p:cNvSpPr>
            <a:spLocks noChangeArrowheads="1"/>
          </p:cNvSpPr>
          <p:nvPr/>
        </p:nvSpPr>
        <p:spPr bwMode="auto">
          <a:xfrm>
            <a:off x="4753174" y="6569345"/>
            <a:ext cx="230864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Note: all times are approximate</a:t>
            </a:r>
            <a:endParaRPr kumimoji="0" lang="en-US" altLang="en-US"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37750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E005222-4CF9-4BA9-984B-76CAED517FF6}"/>
              </a:ext>
            </a:extLst>
          </p:cNvPr>
          <p:cNvSpPr/>
          <p:nvPr/>
        </p:nvSpPr>
        <p:spPr>
          <a:xfrm>
            <a:off x="1524000" y="6568440"/>
            <a:ext cx="9144000" cy="289560"/>
          </a:xfrm>
          <a:prstGeom prst="rect">
            <a:avLst/>
          </a:prstGeom>
          <a:gradFill flip="none" rotWithShape="1">
            <a:gsLst>
              <a:gs pos="0">
                <a:srgbClr val="D8F1F8"/>
              </a:gs>
              <a:gs pos="87000">
                <a:schemeClr val="accent3">
                  <a:lumMod val="40000"/>
                  <a:lumOff val="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onstantia"/>
            </a:endParaRPr>
          </a:p>
        </p:txBody>
      </p:sp>
      <p:sp>
        <p:nvSpPr>
          <p:cNvPr id="5" name="Slide Number Placeholder 4">
            <a:extLst>
              <a:ext uri="{FF2B5EF4-FFF2-40B4-BE49-F238E27FC236}">
                <a16:creationId xmlns:a16="http://schemas.microsoft.com/office/drawing/2014/main" id="{682704BE-8779-4B24-8EA2-9213E06B51E6}"/>
              </a:ext>
            </a:extLst>
          </p:cNvPr>
          <p:cNvSpPr>
            <a:spLocks noGrp="1"/>
          </p:cNvSpPr>
          <p:nvPr>
            <p:ph type="sldNum" sz="quarter" idx="12"/>
          </p:nvPr>
        </p:nvSpPr>
        <p:spPr>
          <a:xfrm>
            <a:off x="9806940" y="6440171"/>
            <a:ext cx="762000" cy="365125"/>
          </a:xfrm>
        </p:spPr>
        <p:txBody>
          <a:bodyPr/>
          <a:lstStyle/>
          <a:p>
            <a:pPr>
              <a:defRPr/>
            </a:pPr>
            <a:fld id="{59DE6EB8-52AB-45EA-A660-3E1EBFA72987}" type="slidenum">
              <a:rPr lang="en-US">
                <a:solidFill>
                  <a:srgbClr val="055357"/>
                </a:solidFill>
                <a:latin typeface="Calibri"/>
              </a:rPr>
              <a:pPr>
                <a:defRPr/>
              </a:pPr>
              <a:t>13</a:t>
            </a:fld>
            <a:endParaRPr lang="en-US" dirty="0">
              <a:solidFill>
                <a:srgbClr val="055357"/>
              </a:solidFill>
              <a:latin typeface="Calibri"/>
            </a:endParaRPr>
          </a:p>
        </p:txBody>
      </p:sp>
      <p:pic>
        <p:nvPicPr>
          <p:cNvPr id="9" name="Picture 8" descr="A picture containing drawing&#10;&#10;Description automatically generated">
            <a:extLst>
              <a:ext uri="{FF2B5EF4-FFF2-40B4-BE49-F238E27FC236}">
                <a16:creationId xmlns:a16="http://schemas.microsoft.com/office/drawing/2014/main" id="{A9FDA111-FBEB-4283-9F4A-2AB19AFA4C1E}"/>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546541" y="-68820"/>
            <a:ext cx="1097280" cy="822960"/>
          </a:xfrm>
          <a:prstGeom prst="rect">
            <a:avLst/>
          </a:prstGeom>
        </p:spPr>
      </p:pic>
      <p:sp>
        <p:nvSpPr>
          <p:cNvPr id="2" name="Rectangle 1">
            <a:extLst>
              <a:ext uri="{FF2B5EF4-FFF2-40B4-BE49-F238E27FC236}">
                <a16:creationId xmlns:a16="http://schemas.microsoft.com/office/drawing/2014/main" id="{840289E8-E5F2-4E76-80D8-04A4E2C6E2D6}"/>
              </a:ext>
            </a:extLst>
          </p:cNvPr>
          <p:cNvSpPr>
            <a:spLocks noChangeArrowheads="1"/>
          </p:cNvSpPr>
          <p:nvPr/>
        </p:nvSpPr>
        <p:spPr bwMode="auto">
          <a:xfrm>
            <a:off x="152400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defRPr/>
            </a:pPr>
            <a:endParaRPr lang="en-US">
              <a:solidFill>
                <a:prstClr val="white"/>
              </a:solidFill>
              <a:latin typeface="Constantia"/>
            </a:endParaRPr>
          </a:p>
        </p:txBody>
      </p:sp>
      <p:graphicFrame>
        <p:nvGraphicFramePr>
          <p:cNvPr id="12" name="Table 12">
            <a:extLst>
              <a:ext uri="{FF2B5EF4-FFF2-40B4-BE49-F238E27FC236}">
                <a16:creationId xmlns:a16="http://schemas.microsoft.com/office/drawing/2014/main" id="{660AC939-4019-439D-B232-BF6F712E0214}"/>
              </a:ext>
            </a:extLst>
          </p:cNvPr>
          <p:cNvGraphicFramePr>
            <a:graphicFrameLocks noGrp="1"/>
          </p:cNvGraphicFramePr>
          <p:nvPr/>
        </p:nvGraphicFramePr>
        <p:xfrm>
          <a:off x="1805940" y="1220081"/>
          <a:ext cx="8580120" cy="3708400"/>
        </p:xfrm>
        <a:graphic>
          <a:graphicData uri="http://schemas.openxmlformats.org/drawingml/2006/table">
            <a:tbl>
              <a:tblPr firstRow="1" bandRow="1">
                <a:tableStyleId>{5C22544A-7EE6-4342-B048-85BDC9FD1C3A}</a:tableStyleId>
              </a:tblPr>
              <a:tblGrid>
                <a:gridCol w="1521237">
                  <a:extLst>
                    <a:ext uri="{9D8B030D-6E8A-4147-A177-3AD203B41FA5}">
                      <a16:colId xmlns:a16="http://schemas.microsoft.com/office/drawing/2014/main" val="3916271079"/>
                    </a:ext>
                  </a:extLst>
                </a:gridCol>
                <a:gridCol w="1838848">
                  <a:extLst>
                    <a:ext uri="{9D8B030D-6E8A-4147-A177-3AD203B41FA5}">
                      <a16:colId xmlns:a16="http://schemas.microsoft.com/office/drawing/2014/main" val="2618554738"/>
                    </a:ext>
                  </a:extLst>
                </a:gridCol>
                <a:gridCol w="5220035">
                  <a:extLst>
                    <a:ext uri="{9D8B030D-6E8A-4147-A177-3AD203B41FA5}">
                      <a16:colId xmlns:a16="http://schemas.microsoft.com/office/drawing/2014/main" val="3169142149"/>
                    </a:ext>
                  </a:extLst>
                </a:gridCol>
              </a:tblGrid>
              <a:tr h="370840">
                <a:tc>
                  <a:txBody>
                    <a:bodyPr/>
                    <a:lstStyle/>
                    <a:p>
                      <a:pPr algn="ctr"/>
                      <a:r>
                        <a:rPr lang="en-US" dirty="0">
                          <a:latin typeface="Calibri" panose="020F0502020204030204" pitchFamily="34" charset="0"/>
                          <a:cs typeface="Calibri" panose="020F0502020204030204" pitchFamily="34" charset="0"/>
                        </a:rPr>
                        <a:t>UTC</a:t>
                      </a:r>
                    </a:p>
                  </a:txBody>
                  <a:tcPr/>
                </a:tc>
                <a:tc>
                  <a:txBody>
                    <a:bodyPr/>
                    <a:lstStyle/>
                    <a:p>
                      <a:pPr algn="ctr"/>
                      <a:r>
                        <a:rPr lang="en-US" dirty="0">
                          <a:latin typeface="Calibri" panose="020F0502020204030204" pitchFamily="34" charset="0"/>
                          <a:cs typeface="Calibri" panose="020F0502020204030204" pitchFamily="34" charset="0"/>
                        </a:rPr>
                        <a:t>EDT</a:t>
                      </a:r>
                    </a:p>
                  </a:txBody>
                  <a:tcPr/>
                </a:tc>
                <a:tc>
                  <a:txBody>
                    <a:bodyPr/>
                    <a:lstStyle/>
                    <a:p>
                      <a:r>
                        <a:rPr lang="en-US" dirty="0">
                          <a:latin typeface="Calibri" panose="020F0502020204030204" pitchFamily="34" charset="0"/>
                          <a:cs typeface="Calibri" panose="020F0502020204030204" pitchFamily="34" charset="0"/>
                        </a:rPr>
                        <a:t>Agenda Item</a:t>
                      </a:r>
                    </a:p>
                  </a:txBody>
                  <a:tcPr/>
                </a:tc>
                <a:extLst>
                  <a:ext uri="{0D108BD9-81ED-4DB2-BD59-A6C34878D82A}">
                    <a16:rowId xmlns:a16="http://schemas.microsoft.com/office/drawing/2014/main" val="3267699524"/>
                  </a:ext>
                </a:extLst>
              </a:tr>
              <a:tr h="370840">
                <a:tc>
                  <a:txBody>
                    <a:bodyPr/>
                    <a:lstStyle/>
                    <a:p>
                      <a:r>
                        <a:rPr lang="en-US" dirty="0">
                          <a:latin typeface="+mj-lt"/>
                        </a:rPr>
                        <a:t>13:00 – 13:15</a:t>
                      </a:r>
                    </a:p>
                  </a:txBody>
                  <a:tcPr/>
                </a:tc>
                <a:tc>
                  <a:txBody>
                    <a:bodyPr/>
                    <a:lstStyle/>
                    <a:p>
                      <a:r>
                        <a:rPr lang="en-US" dirty="0">
                          <a:latin typeface="+mj-lt"/>
                        </a:rPr>
                        <a:t>09:00 – 09:15</a:t>
                      </a:r>
                    </a:p>
                  </a:txBody>
                  <a:tcPr/>
                </a:tc>
                <a:tc>
                  <a:txBody>
                    <a:bodyPr/>
                    <a:lstStyle/>
                    <a:p>
                      <a:r>
                        <a:rPr lang="en-US" dirty="0">
                          <a:latin typeface="+mj-lt"/>
                        </a:rPr>
                        <a:t>Introduction to Day 4</a:t>
                      </a:r>
                    </a:p>
                  </a:txBody>
                  <a:tcPr/>
                </a:tc>
                <a:extLst>
                  <a:ext uri="{0D108BD9-81ED-4DB2-BD59-A6C34878D82A}">
                    <a16:rowId xmlns:a16="http://schemas.microsoft.com/office/drawing/2014/main" val="3023087655"/>
                  </a:ext>
                </a:extLst>
              </a:tr>
              <a:tr h="370840">
                <a:tc>
                  <a:txBody>
                    <a:bodyPr/>
                    <a:lstStyle/>
                    <a:p>
                      <a:r>
                        <a:rPr lang="en-US" dirty="0">
                          <a:solidFill>
                            <a:srgbClr val="FF0000"/>
                          </a:solidFill>
                          <a:latin typeface="+mj-lt"/>
                        </a:rPr>
                        <a:t>13:15 – 14:45</a:t>
                      </a:r>
                    </a:p>
                  </a:txBody>
                  <a:tcPr/>
                </a:tc>
                <a:tc>
                  <a:txBody>
                    <a:bodyPr/>
                    <a:lstStyle/>
                    <a:p>
                      <a:r>
                        <a:rPr lang="en-US" dirty="0">
                          <a:solidFill>
                            <a:srgbClr val="FF0000"/>
                          </a:solidFill>
                          <a:latin typeface="+mj-lt"/>
                        </a:rPr>
                        <a:t>09:15 – 10:45</a:t>
                      </a:r>
                    </a:p>
                  </a:txBody>
                  <a:tcPr/>
                </a:tc>
                <a:tc>
                  <a:txBody>
                    <a:bodyPr/>
                    <a:lstStyle/>
                    <a:p>
                      <a:r>
                        <a:rPr kumimoji="0" lang="en-US" sz="1800" b="0" i="0" u="none" strike="noStrike" kern="1200" cap="none" spc="0" normalizeH="0" baseline="0" noProof="0" dirty="0">
                          <a:ln>
                            <a:noFill/>
                          </a:ln>
                          <a:solidFill>
                            <a:srgbClr val="FF0000"/>
                          </a:solidFill>
                          <a:effectLst/>
                          <a:uLnTx/>
                          <a:uFillTx/>
                          <a:latin typeface="Calibri"/>
                          <a:ea typeface="+mn-ea"/>
                          <a:cs typeface="+mn-cs"/>
                        </a:rPr>
                        <a:t>15. Radioactive Pollutants and Dose</a:t>
                      </a:r>
                      <a:endParaRPr lang="en-US" dirty="0">
                        <a:solidFill>
                          <a:srgbClr val="FF0000"/>
                        </a:solidFill>
                        <a:latin typeface="+mj-lt"/>
                      </a:endParaRPr>
                    </a:p>
                  </a:txBody>
                  <a:tcPr/>
                </a:tc>
                <a:extLst>
                  <a:ext uri="{0D108BD9-81ED-4DB2-BD59-A6C34878D82A}">
                    <a16:rowId xmlns:a16="http://schemas.microsoft.com/office/drawing/2014/main" val="2014072548"/>
                  </a:ext>
                </a:extLst>
              </a:tr>
              <a:tr h="370840">
                <a:tc>
                  <a:txBody>
                    <a:bodyPr/>
                    <a:lstStyle/>
                    <a:p>
                      <a:r>
                        <a:rPr lang="en-US" dirty="0">
                          <a:latin typeface="+mj-lt"/>
                        </a:rPr>
                        <a:t>14:45 – 15:00</a:t>
                      </a:r>
                    </a:p>
                  </a:txBody>
                  <a:tcPr/>
                </a:tc>
                <a:tc>
                  <a:txBody>
                    <a:bodyPr/>
                    <a:lstStyle/>
                    <a:p>
                      <a:r>
                        <a:rPr lang="en-US" dirty="0">
                          <a:latin typeface="+mj-lt"/>
                        </a:rPr>
                        <a:t>10:45 – 11:00</a:t>
                      </a:r>
                    </a:p>
                  </a:txBody>
                  <a:tcPr/>
                </a:tc>
                <a:tc>
                  <a:txBody>
                    <a:bodyPr/>
                    <a:lstStyle/>
                    <a:p>
                      <a:r>
                        <a:rPr lang="en-US" dirty="0">
                          <a:latin typeface="+mj-lt"/>
                        </a:rPr>
                        <a:t>Break</a:t>
                      </a:r>
                    </a:p>
                  </a:txBody>
                  <a:tcPr/>
                </a:tc>
                <a:extLst>
                  <a:ext uri="{0D108BD9-81ED-4DB2-BD59-A6C34878D82A}">
                    <a16:rowId xmlns:a16="http://schemas.microsoft.com/office/drawing/2014/main" val="2565368640"/>
                  </a:ext>
                </a:extLst>
              </a:tr>
              <a:tr h="370840">
                <a:tc>
                  <a:txBody>
                    <a:bodyPr/>
                    <a:lstStyle/>
                    <a:p>
                      <a:r>
                        <a:rPr lang="en-US" dirty="0">
                          <a:solidFill>
                            <a:srgbClr val="FF0000"/>
                          </a:solidFill>
                          <a:latin typeface="+mj-lt"/>
                        </a:rPr>
                        <a:t>15:00 – 16:30</a:t>
                      </a:r>
                    </a:p>
                  </a:txBody>
                  <a:tcPr/>
                </a:tc>
                <a:tc>
                  <a:txBody>
                    <a:bodyPr/>
                    <a:lstStyle/>
                    <a:p>
                      <a:r>
                        <a:rPr lang="en-US" dirty="0">
                          <a:solidFill>
                            <a:srgbClr val="FF0000"/>
                          </a:solidFill>
                          <a:latin typeface="+mj-lt"/>
                        </a:rPr>
                        <a:t>11:00 – 12:30</a:t>
                      </a:r>
                    </a:p>
                  </a:txBody>
                  <a:tcPr/>
                </a:tc>
                <a:tc>
                  <a:txBody>
                    <a:bodyPr/>
                    <a:lstStyle/>
                    <a:p>
                      <a:r>
                        <a:rPr lang="en-US" dirty="0">
                          <a:solidFill>
                            <a:srgbClr val="FF0000"/>
                          </a:solidFill>
                          <a:latin typeface="+mj-lt"/>
                        </a:rPr>
                        <a:t>16. Volcanic Eruptions with Gravitational Settling</a:t>
                      </a:r>
                    </a:p>
                  </a:txBody>
                  <a:tcPr/>
                </a:tc>
                <a:extLst>
                  <a:ext uri="{0D108BD9-81ED-4DB2-BD59-A6C34878D82A}">
                    <a16:rowId xmlns:a16="http://schemas.microsoft.com/office/drawing/2014/main" val="2798009058"/>
                  </a:ext>
                </a:extLst>
              </a:tr>
              <a:tr h="370840">
                <a:tc>
                  <a:txBody>
                    <a:bodyPr/>
                    <a:lstStyle/>
                    <a:p>
                      <a:r>
                        <a:rPr lang="en-US" dirty="0">
                          <a:latin typeface="+mj-lt"/>
                        </a:rPr>
                        <a:t>16:30 – 17:30</a:t>
                      </a:r>
                    </a:p>
                  </a:txBody>
                  <a:tcPr/>
                </a:tc>
                <a:tc>
                  <a:txBody>
                    <a:bodyPr/>
                    <a:lstStyle/>
                    <a:p>
                      <a:r>
                        <a:rPr lang="en-US" dirty="0">
                          <a:latin typeface="+mj-lt"/>
                        </a:rPr>
                        <a:t>12:30 – 13:30</a:t>
                      </a:r>
                    </a:p>
                  </a:txBody>
                  <a:tcPr/>
                </a:tc>
                <a:tc>
                  <a:txBody>
                    <a:bodyPr/>
                    <a:lstStyle/>
                    <a:p>
                      <a:r>
                        <a:rPr lang="en-US" dirty="0">
                          <a:latin typeface="+mj-lt"/>
                        </a:rPr>
                        <a:t>Break</a:t>
                      </a:r>
                    </a:p>
                  </a:txBody>
                  <a:tcPr/>
                </a:tc>
                <a:extLst>
                  <a:ext uri="{0D108BD9-81ED-4DB2-BD59-A6C34878D82A}">
                    <a16:rowId xmlns:a16="http://schemas.microsoft.com/office/drawing/2014/main" val="2914155087"/>
                  </a:ext>
                </a:extLst>
              </a:tr>
              <a:tr h="370840">
                <a:tc>
                  <a:txBody>
                    <a:bodyPr/>
                    <a:lstStyle/>
                    <a:p>
                      <a:r>
                        <a:rPr lang="en-US" dirty="0">
                          <a:solidFill>
                            <a:srgbClr val="FF0000"/>
                          </a:solidFill>
                          <a:latin typeface="+mj-lt"/>
                        </a:rPr>
                        <a:t>17:30 – 18:30</a:t>
                      </a:r>
                    </a:p>
                  </a:txBody>
                  <a:tcPr/>
                </a:tc>
                <a:tc>
                  <a:txBody>
                    <a:bodyPr/>
                    <a:lstStyle/>
                    <a:p>
                      <a:r>
                        <a:rPr lang="en-US" dirty="0">
                          <a:solidFill>
                            <a:srgbClr val="FF0000"/>
                          </a:solidFill>
                          <a:latin typeface="+mj-lt"/>
                        </a:rPr>
                        <a:t>13:30 – 14:30</a:t>
                      </a:r>
                    </a:p>
                  </a:txBody>
                  <a:tcPr/>
                </a:tc>
                <a:tc>
                  <a:txBody>
                    <a:bodyPr/>
                    <a:lstStyle/>
                    <a:p>
                      <a:r>
                        <a:rPr lang="en-US" dirty="0">
                          <a:solidFill>
                            <a:srgbClr val="FF0000"/>
                          </a:solidFill>
                          <a:latin typeface="+mj-lt"/>
                        </a:rPr>
                        <a:t>17. Custom Simulations</a:t>
                      </a:r>
                    </a:p>
                  </a:txBody>
                  <a:tcPr/>
                </a:tc>
                <a:extLst>
                  <a:ext uri="{0D108BD9-81ED-4DB2-BD59-A6C34878D82A}">
                    <a16:rowId xmlns:a16="http://schemas.microsoft.com/office/drawing/2014/main" val="3961212665"/>
                  </a:ext>
                </a:extLst>
              </a:tr>
              <a:tr h="370840">
                <a:tc>
                  <a:txBody>
                    <a:bodyPr/>
                    <a:lstStyle/>
                    <a:p>
                      <a:r>
                        <a:rPr lang="en-US" dirty="0">
                          <a:latin typeface="+mj-lt"/>
                        </a:rPr>
                        <a:t>18:30 – 18:45</a:t>
                      </a:r>
                    </a:p>
                  </a:txBody>
                  <a:tcPr/>
                </a:tc>
                <a:tc>
                  <a:txBody>
                    <a:bodyPr/>
                    <a:lstStyle/>
                    <a:p>
                      <a:r>
                        <a:rPr lang="en-US" dirty="0">
                          <a:latin typeface="+mj-lt"/>
                        </a:rPr>
                        <a:t>14:30 – 14:45</a:t>
                      </a:r>
                    </a:p>
                  </a:txBody>
                  <a:tcPr/>
                </a:tc>
                <a:tc>
                  <a:txBody>
                    <a:bodyPr/>
                    <a:lstStyle/>
                    <a:p>
                      <a:r>
                        <a:rPr lang="en-US" dirty="0">
                          <a:latin typeface="+mj-lt"/>
                        </a:rPr>
                        <a:t>Break</a:t>
                      </a:r>
                    </a:p>
                  </a:txBody>
                  <a:tcPr/>
                </a:tc>
                <a:extLst>
                  <a:ext uri="{0D108BD9-81ED-4DB2-BD59-A6C34878D82A}">
                    <a16:rowId xmlns:a16="http://schemas.microsoft.com/office/drawing/2014/main" val="3477740285"/>
                  </a:ext>
                </a:extLst>
              </a:tr>
              <a:tr h="370840">
                <a:tc>
                  <a:txBody>
                    <a:bodyPr/>
                    <a:lstStyle/>
                    <a:p>
                      <a:r>
                        <a:rPr lang="en-US" dirty="0">
                          <a:solidFill>
                            <a:srgbClr val="FF0000"/>
                          </a:solidFill>
                          <a:latin typeface="+mj-lt"/>
                        </a:rPr>
                        <a:t>18:45 – 19:45</a:t>
                      </a:r>
                    </a:p>
                  </a:txBody>
                  <a:tcPr/>
                </a:tc>
                <a:tc>
                  <a:txBody>
                    <a:bodyPr/>
                    <a:lstStyle/>
                    <a:p>
                      <a:r>
                        <a:rPr lang="en-US" dirty="0">
                          <a:solidFill>
                            <a:srgbClr val="FF0000"/>
                          </a:solidFill>
                          <a:latin typeface="+mj-lt"/>
                        </a:rPr>
                        <a:t>14:45 – 15:45</a:t>
                      </a:r>
                    </a:p>
                  </a:txBody>
                  <a:tcPr/>
                </a:tc>
                <a:tc>
                  <a:txBody>
                    <a:bodyPr/>
                    <a:lstStyle/>
                    <a:p>
                      <a:r>
                        <a:rPr lang="en-US" dirty="0">
                          <a:solidFill>
                            <a:srgbClr val="FF0000"/>
                          </a:solidFill>
                          <a:latin typeface="+mj-lt"/>
                        </a:rPr>
                        <a:t>Question and answer session with course instructors</a:t>
                      </a:r>
                    </a:p>
                  </a:txBody>
                  <a:tcPr/>
                </a:tc>
                <a:extLst>
                  <a:ext uri="{0D108BD9-81ED-4DB2-BD59-A6C34878D82A}">
                    <a16:rowId xmlns:a16="http://schemas.microsoft.com/office/drawing/2014/main" val="1832724936"/>
                  </a:ext>
                </a:extLst>
              </a:tr>
              <a:tr h="370840">
                <a:tc>
                  <a:txBody>
                    <a:bodyPr/>
                    <a:lstStyle/>
                    <a:p>
                      <a:r>
                        <a:rPr lang="en-US" dirty="0">
                          <a:latin typeface="+mj-lt"/>
                        </a:rPr>
                        <a:t>19:45 – 20:00</a:t>
                      </a:r>
                    </a:p>
                  </a:txBody>
                  <a:tcPr/>
                </a:tc>
                <a:tc>
                  <a:txBody>
                    <a:bodyPr/>
                    <a:lstStyle/>
                    <a:p>
                      <a:r>
                        <a:rPr lang="en-US" dirty="0">
                          <a:latin typeface="+mj-lt"/>
                        </a:rPr>
                        <a:t>15:45 – 16:00</a:t>
                      </a:r>
                    </a:p>
                  </a:txBody>
                  <a:tcPr/>
                </a:tc>
                <a:tc>
                  <a:txBody>
                    <a:bodyPr/>
                    <a:lstStyle/>
                    <a:p>
                      <a:r>
                        <a:rPr lang="en-US" dirty="0">
                          <a:latin typeface="+mj-lt"/>
                        </a:rPr>
                        <a:t>Final course wrap-up</a:t>
                      </a:r>
                    </a:p>
                  </a:txBody>
                  <a:tcPr/>
                </a:tc>
                <a:extLst>
                  <a:ext uri="{0D108BD9-81ED-4DB2-BD59-A6C34878D82A}">
                    <a16:rowId xmlns:a16="http://schemas.microsoft.com/office/drawing/2014/main" val="1249851767"/>
                  </a:ext>
                </a:extLst>
              </a:tr>
            </a:tbl>
          </a:graphicData>
        </a:graphic>
      </p:graphicFrame>
      <p:sp>
        <p:nvSpPr>
          <p:cNvPr id="14" name="TextBox 13">
            <a:extLst>
              <a:ext uri="{FF2B5EF4-FFF2-40B4-BE49-F238E27FC236}">
                <a16:creationId xmlns:a16="http://schemas.microsoft.com/office/drawing/2014/main" id="{896BB701-0B6B-4BBB-AF8E-9DAED6C8C41D}"/>
              </a:ext>
            </a:extLst>
          </p:cNvPr>
          <p:cNvSpPr txBox="1"/>
          <p:nvPr/>
        </p:nvSpPr>
        <p:spPr>
          <a:xfrm>
            <a:off x="4463945" y="388723"/>
            <a:ext cx="3141758" cy="646331"/>
          </a:xfrm>
          <a:prstGeom prst="rect">
            <a:avLst/>
          </a:prstGeom>
          <a:noFill/>
        </p:spPr>
        <p:txBody>
          <a:bodyPr wrap="none" rtlCol="0">
            <a:spAutoFit/>
          </a:bodyPr>
          <a:lstStyle/>
          <a:p>
            <a:pPr>
              <a:spcBef>
                <a:spcPts val="1800"/>
              </a:spcBef>
              <a:defRPr/>
            </a:pPr>
            <a:r>
              <a:rPr lang="en-US" sz="3600" b="1" dirty="0">
                <a:solidFill>
                  <a:srgbClr val="2F5496"/>
                </a:solidFill>
                <a:latin typeface="Calibri" panose="020F0502020204030204" pitchFamily="34" charset="0"/>
                <a:cs typeface="Calibri" panose="020F0502020204030204" pitchFamily="34" charset="0"/>
              </a:rPr>
              <a:t>Agenda – Day 4</a:t>
            </a:r>
            <a:endParaRPr lang="en-US" sz="3600" dirty="0">
              <a:solidFill>
                <a:prstClr val="white"/>
              </a:solidFill>
              <a:latin typeface="Constantia"/>
            </a:endParaRPr>
          </a:p>
        </p:txBody>
      </p:sp>
      <p:sp>
        <p:nvSpPr>
          <p:cNvPr id="11" name="Rectangle 3">
            <a:extLst>
              <a:ext uri="{FF2B5EF4-FFF2-40B4-BE49-F238E27FC236}">
                <a16:creationId xmlns:a16="http://schemas.microsoft.com/office/drawing/2014/main" id="{9333F366-F42C-4F0C-8458-0F304E2841BE}"/>
              </a:ext>
            </a:extLst>
          </p:cNvPr>
          <p:cNvSpPr>
            <a:spLocks noChangeArrowheads="1"/>
          </p:cNvSpPr>
          <p:nvPr/>
        </p:nvSpPr>
        <p:spPr bwMode="auto">
          <a:xfrm>
            <a:off x="4753174" y="6569345"/>
            <a:ext cx="230864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defRPr/>
            </a:pPr>
            <a:r>
              <a:rPr lang="en-US" altLang="en-US" sz="1200" dirty="0">
                <a:solidFill>
                  <a:srgbClr val="000000"/>
                </a:solidFill>
                <a:latin typeface="Arial" panose="020B0604020202020204" pitchFamily="34" charset="0"/>
                <a:cs typeface="Arial" panose="020B0604020202020204" pitchFamily="34" charset="0"/>
              </a:rPr>
              <a:t>Note: all times are approximate</a:t>
            </a:r>
            <a:endParaRPr lang="en-US" altLang="en-US" dirty="0">
              <a:solidFill>
                <a:prstClr val="white"/>
              </a:solidFill>
              <a:latin typeface="Arial" panose="020B0604020202020204" pitchFamily="34" charset="0"/>
            </a:endParaRPr>
          </a:p>
        </p:txBody>
      </p:sp>
    </p:spTree>
    <p:extLst>
      <p:ext uri="{BB962C8B-B14F-4D97-AF65-F5344CB8AC3E}">
        <p14:creationId xmlns:p14="http://schemas.microsoft.com/office/powerpoint/2010/main" val="3219885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a:ln>
                  <a:noFill/>
                </a:ln>
                <a:solidFill>
                  <a:srgbClr val="70AD47">
                    <a:lumMod val="50000"/>
                  </a:srgbClr>
                </a:solidFill>
                <a:effectLst/>
                <a:uLnTx/>
                <a:uFillTx/>
                <a:latin typeface="Calibri" panose="020F0502020204030204"/>
                <a:ea typeface="+mn-ea"/>
                <a:cs typeface="+mn-cs"/>
              </a:rPr>
              <a:t>HYSPLIT Simulations for ALOHA Chemicals (12/04/2018)</a:t>
            </a:r>
            <a:endParaRPr kumimoji="0" lang="en-US" sz="1000" b="0" i="1" u="none" strike="noStrike" kern="1200" cap="none" spc="0" normalizeH="0" baseline="0" noProof="0" dirty="0">
              <a:ln>
                <a:noFill/>
              </a:ln>
              <a:solidFill>
                <a:srgbClr val="70AD47">
                  <a:lumMod val="50000"/>
                </a:srgb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DDA90F-6B4E-4DB9-B751-21C9525CC2DE}" type="slidenum">
              <a:rPr kumimoji="0" lang="en-US" sz="1000" b="1" i="0" u="none" strike="noStrike" kern="1200" cap="none" spc="0" normalizeH="0" baseline="0" noProof="0">
                <a:ln>
                  <a:noFill/>
                </a:ln>
                <a:solidFill>
                  <a:srgbClr val="70AD47">
                    <a:lumMod val="50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00"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144" y="421738"/>
            <a:ext cx="7733023" cy="5799767"/>
          </a:xfrm>
          <a:prstGeom prst="rect">
            <a:avLst/>
          </a:prstGeom>
        </p:spPr>
      </p:pic>
      <p:sp>
        <p:nvSpPr>
          <p:cNvPr id="10" name="TextBox 9"/>
          <p:cNvSpPr txBox="1"/>
          <p:nvPr/>
        </p:nvSpPr>
        <p:spPr>
          <a:xfrm>
            <a:off x="9788971" y="793720"/>
            <a:ext cx="1693884" cy="5016758"/>
          </a:xfrm>
          <a:prstGeom prst="rect">
            <a:avLst/>
          </a:prstGeom>
          <a:solidFill>
            <a:srgbClr val="FFFF00"/>
          </a:solidFill>
          <a:scene3d>
            <a:camera prst="orthographicFront"/>
            <a:lightRig rig="threePt" dir="t">
              <a:rot lat="0" lon="0" rev="0"/>
            </a:lightRig>
          </a:scene3d>
          <a:sp3d>
            <a:bevelT w="127000" h="127000"/>
          </a:sp3d>
        </p:spPr>
        <p:txBody>
          <a:bodyPr wrap="square" rtlCol="0">
            <a:spAutoFit/>
          </a:bodyPr>
          <a:lstStyle>
            <a:defPPr>
              <a:defRPr lang="en-US"/>
            </a:defPPr>
            <a:lvl1pPr>
              <a:defRPr sz="14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Not a very dramatic difference between gas-phase SO</a:t>
            </a:r>
            <a:r>
              <a:rPr kumimoji="0" lang="en-US" sz="1600" b="0" i="0" u="none" strike="noStrike" kern="1200" cap="none" spc="0" normalizeH="0" baseline="-25000" noProof="0" dirty="0">
                <a:ln>
                  <a:noFill/>
                </a:ln>
                <a:solidFill>
                  <a:prstClr val="black"/>
                </a:solidFill>
                <a:effectLst/>
                <a:uLnTx/>
                <a:uFillTx/>
                <a:latin typeface="Calibri" panose="020F0502020204030204"/>
                <a:ea typeface="+mn-ea"/>
                <a:cs typeface="+mn-cs"/>
              </a:rPr>
              <a:t>2</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 and 1 and 5 µm particles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If pollutant partitions to atmospheric particles, most would be associated with particles less than 5 µm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Bigger differences seen with 10 and 25 µm particles</a:t>
            </a:r>
          </a:p>
        </p:txBody>
      </p:sp>
    </p:spTree>
    <p:extLst>
      <p:ext uri="{BB962C8B-B14F-4D97-AF65-F5344CB8AC3E}">
        <p14:creationId xmlns:p14="http://schemas.microsoft.com/office/powerpoint/2010/main" val="312389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a:ln>
                  <a:noFill/>
                </a:ln>
                <a:solidFill>
                  <a:srgbClr val="70AD47">
                    <a:lumMod val="50000"/>
                  </a:srgbClr>
                </a:solidFill>
                <a:effectLst/>
                <a:uLnTx/>
                <a:uFillTx/>
                <a:latin typeface="Calibri" panose="020F0502020204030204"/>
                <a:ea typeface="+mn-ea"/>
                <a:cs typeface="+mn-cs"/>
              </a:rPr>
              <a:t>HYSPLIT Simulations for ALOHA Chemicals (12/04/2018)</a:t>
            </a:r>
            <a:endParaRPr kumimoji="0" lang="en-US" sz="1000" b="0" i="1" u="none" strike="noStrike" kern="1200" cap="none" spc="0" normalizeH="0" baseline="0" noProof="0" dirty="0">
              <a:ln>
                <a:noFill/>
              </a:ln>
              <a:solidFill>
                <a:srgbClr val="70AD47">
                  <a:lumMod val="50000"/>
                </a:srgbClr>
              </a:solidFill>
              <a:effectLst/>
              <a:uLnTx/>
              <a:uFillTx/>
              <a:latin typeface="Calibri" panose="020F0502020204030204"/>
              <a:ea typeface="+mn-ea"/>
              <a:cs typeface="+mn-cs"/>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DDA90F-6B4E-4DB9-B751-21C9525CC2DE}" type="slidenum">
              <a:rPr kumimoji="0" lang="en-US" sz="1000" b="1" i="0" u="none" strike="noStrike" kern="1200" cap="none" spc="0" normalizeH="0" baseline="0" noProof="0">
                <a:ln>
                  <a:noFill/>
                </a:ln>
                <a:solidFill>
                  <a:srgbClr val="70AD47">
                    <a:lumMod val="50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00"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2872" y="1618488"/>
            <a:ext cx="4297680" cy="322326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33160" y="1618488"/>
            <a:ext cx="4297680" cy="3223260"/>
          </a:xfrm>
          <a:prstGeom prst="rect">
            <a:avLst/>
          </a:prstGeom>
        </p:spPr>
      </p:pic>
      <p:sp>
        <p:nvSpPr>
          <p:cNvPr id="6" name="TextBox 5"/>
          <p:cNvSpPr txBox="1"/>
          <p:nvPr/>
        </p:nvSpPr>
        <p:spPr>
          <a:xfrm>
            <a:off x="2986886" y="228461"/>
            <a:ext cx="6489137"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Compare simulation with no deposition with simulation of SO2, PM01 and PM10 with default deposition parameters</a:t>
            </a:r>
          </a:p>
        </p:txBody>
      </p:sp>
      <p:sp>
        <p:nvSpPr>
          <p:cNvPr id="8" name="TextBox 7"/>
          <p:cNvSpPr txBox="1"/>
          <p:nvPr/>
        </p:nvSpPr>
        <p:spPr>
          <a:xfrm>
            <a:off x="2139383" y="5325819"/>
            <a:ext cx="7689844" cy="369332"/>
          </a:xfrm>
          <a:prstGeom prst="rect">
            <a:avLst/>
          </a:prstGeom>
          <a:solidFill>
            <a:srgbClr val="FFFF00"/>
          </a:solid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For maximum concentrations, little difference except for large particles (10 µm)</a:t>
            </a:r>
          </a:p>
        </p:txBody>
      </p:sp>
    </p:spTree>
    <p:extLst>
      <p:ext uri="{BB962C8B-B14F-4D97-AF65-F5344CB8AC3E}">
        <p14:creationId xmlns:p14="http://schemas.microsoft.com/office/powerpoint/2010/main" val="1474651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a:ln>
                  <a:noFill/>
                </a:ln>
                <a:solidFill>
                  <a:srgbClr val="70AD47">
                    <a:lumMod val="50000"/>
                  </a:srgbClr>
                </a:solidFill>
                <a:effectLst/>
                <a:uLnTx/>
                <a:uFillTx/>
                <a:latin typeface="Calibri" panose="020F0502020204030204"/>
                <a:ea typeface="+mn-ea"/>
                <a:cs typeface="+mn-cs"/>
              </a:rPr>
              <a:t>HYSPLIT Simulations for ALOHA Chemicals (12/04/2018)</a:t>
            </a:r>
            <a:endParaRPr kumimoji="0" lang="en-US" sz="1000" b="0" i="1" u="none" strike="noStrike" kern="1200" cap="none" spc="0" normalizeH="0" baseline="0" noProof="0" dirty="0">
              <a:ln>
                <a:noFill/>
              </a:ln>
              <a:solidFill>
                <a:srgbClr val="70AD47">
                  <a:lumMod val="50000"/>
                </a:srgbClr>
              </a:solidFill>
              <a:effectLst/>
              <a:uLnTx/>
              <a:uFillTx/>
              <a:latin typeface="Calibri" panose="020F0502020204030204"/>
              <a:ea typeface="+mn-ea"/>
              <a:cs typeface="+mn-cs"/>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DDA90F-6B4E-4DB9-B751-21C9525CC2DE}" type="slidenum">
              <a:rPr kumimoji="0" lang="en-US" sz="1000" b="1" i="0" u="none" strike="noStrike" kern="1200" cap="none" spc="0" normalizeH="0" baseline="0" noProof="0">
                <a:ln>
                  <a:noFill/>
                </a:ln>
                <a:solidFill>
                  <a:srgbClr val="70AD47">
                    <a:lumMod val="50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00"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3319" y="1287090"/>
            <a:ext cx="5212080" cy="390906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31454" y="1287090"/>
            <a:ext cx="5212080" cy="3909060"/>
          </a:xfrm>
          <a:prstGeom prst="rect">
            <a:avLst/>
          </a:prstGeom>
        </p:spPr>
      </p:pic>
      <p:sp>
        <p:nvSpPr>
          <p:cNvPr id="6" name="TextBox 5"/>
          <p:cNvSpPr txBox="1"/>
          <p:nvPr/>
        </p:nvSpPr>
        <p:spPr>
          <a:xfrm>
            <a:off x="2986886" y="228461"/>
            <a:ext cx="6489137"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Compare simulation with no deposition with simulation of SO2, PM01 and PM10 with default deposition parameters</a:t>
            </a:r>
          </a:p>
        </p:txBody>
      </p:sp>
      <p:sp>
        <p:nvSpPr>
          <p:cNvPr id="7" name="TextBox 6"/>
          <p:cNvSpPr txBox="1"/>
          <p:nvPr/>
        </p:nvSpPr>
        <p:spPr>
          <a:xfrm>
            <a:off x="1769205" y="5527878"/>
            <a:ext cx="8653589" cy="646331"/>
          </a:xfrm>
          <a:prstGeom prst="rect">
            <a:avLst/>
          </a:prstGeom>
          <a:solidFill>
            <a:srgbClr val="FFFF00"/>
          </a:solid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For 5</a:t>
            </a:r>
            <a:r>
              <a:rPr kumimoji="0" lang="en-US" sz="1800" b="0" i="0" u="none" strike="noStrike" kern="1200" cap="none" spc="0" normalizeH="0" baseline="30000" noProof="0" dirty="0">
                <a:ln>
                  <a:noFill/>
                </a:ln>
                <a:solidFill>
                  <a:prstClr val="black"/>
                </a:solidFill>
                <a:effectLst/>
                <a:uLnTx/>
                <a:uFillTx/>
                <a:latin typeface="Calibri" panose="020F0502020204030204"/>
                <a:ea typeface="+mn-ea"/>
                <a:cs typeface="+mn-cs"/>
              </a:rPr>
              <a:t>th</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percentile, where one might expect to see the consequences of deposition (e.g., when it is raining), little difference except for large distances with large particles (10 µm)</a:t>
            </a:r>
          </a:p>
        </p:txBody>
      </p:sp>
    </p:spTree>
    <p:extLst>
      <p:ext uri="{BB962C8B-B14F-4D97-AF65-F5344CB8AC3E}">
        <p14:creationId xmlns:p14="http://schemas.microsoft.com/office/powerpoint/2010/main" val="980793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a:ln>
                  <a:noFill/>
                </a:ln>
                <a:solidFill>
                  <a:srgbClr val="70AD47">
                    <a:lumMod val="50000"/>
                  </a:srgbClr>
                </a:solidFill>
                <a:effectLst/>
                <a:uLnTx/>
                <a:uFillTx/>
                <a:latin typeface="Calibri" panose="020F0502020204030204"/>
                <a:ea typeface="+mn-ea"/>
                <a:cs typeface="+mn-cs"/>
              </a:rPr>
              <a:t>HYSPLIT Simulations for ALOHA Chemicals (12/04/2018)</a:t>
            </a:r>
            <a:endParaRPr kumimoji="0" lang="en-US" sz="1000" b="0" i="1" u="none" strike="noStrike" kern="1200" cap="none" spc="0" normalizeH="0" baseline="0" noProof="0" dirty="0">
              <a:ln>
                <a:noFill/>
              </a:ln>
              <a:solidFill>
                <a:srgbClr val="70AD47">
                  <a:lumMod val="50000"/>
                </a:srgb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DDA90F-6B4E-4DB9-B751-21C9525CC2DE}" type="slidenum">
              <a:rPr kumimoji="0" lang="en-US" sz="1000" b="1" i="0" u="none" strike="noStrike" kern="1200" cap="none" spc="0" normalizeH="0" baseline="0" noProof="0">
                <a:ln>
                  <a:noFill/>
                </a:ln>
                <a:solidFill>
                  <a:srgbClr val="70AD47">
                    <a:lumMod val="50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00"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6087" y="26251"/>
            <a:ext cx="3840480" cy="288036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69280" y="9627"/>
            <a:ext cx="3840480" cy="288036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56085" y="3652982"/>
            <a:ext cx="3840480" cy="2880360"/>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02531" y="3644669"/>
            <a:ext cx="3840480" cy="2880360"/>
          </a:xfrm>
          <a:prstGeom prst="rect">
            <a:avLst/>
          </a:prstGeom>
        </p:spPr>
      </p:pic>
      <p:sp>
        <p:nvSpPr>
          <p:cNvPr id="10" name="TextBox 9"/>
          <p:cNvSpPr txBox="1"/>
          <p:nvPr/>
        </p:nvSpPr>
        <p:spPr>
          <a:xfrm>
            <a:off x="5225079" y="919226"/>
            <a:ext cx="1693884" cy="5016758"/>
          </a:xfrm>
          <a:prstGeom prst="rect">
            <a:avLst/>
          </a:prstGeom>
          <a:solidFill>
            <a:srgbClr val="FFFF00"/>
          </a:solidFill>
          <a:scene3d>
            <a:camera prst="orthographicFront"/>
            <a:lightRig rig="threePt" dir="t">
              <a:rot lat="0" lon="0" rev="0"/>
            </a:lightRig>
          </a:scene3d>
          <a:sp3d>
            <a:bevelT w="127000" h="127000"/>
          </a:sp3d>
        </p:spPr>
        <p:txBody>
          <a:bodyPr wrap="square" rtlCol="0">
            <a:spAutoFit/>
          </a:bodyPr>
          <a:lstStyle>
            <a:defPPr>
              <a:defRPr lang="en-US"/>
            </a:defPPr>
            <a:lvl1pPr>
              <a:defRPr sz="14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Not a very dramatic difference between gas-phase SO</a:t>
            </a:r>
            <a:r>
              <a:rPr kumimoji="0" lang="en-US" sz="1600" b="0" i="0" u="none" strike="noStrike" kern="1200" cap="none" spc="0" normalizeH="0" baseline="-25000" noProof="0" dirty="0">
                <a:ln>
                  <a:noFill/>
                </a:ln>
                <a:solidFill>
                  <a:prstClr val="black"/>
                </a:solidFill>
                <a:effectLst/>
                <a:uLnTx/>
                <a:uFillTx/>
                <a:latin typeface="Calibri" panose="020F0502020204030204"/>
                <a:ea typeface="+mn-ea"/>
                <a:cs typeface="+mn-cs"/>
              </a:rPr>
              <a:t>2</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 and 1 and 5 µm particles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If pollutant partitions to atmospheric particles, most would be associated with particles less than 5 µm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Bigger differences seen with 10 and 25 µm particles</a:t>
            </a:r>
          </a:p>
        </p:txBody>
      </p:sp>
    </p:spTree>
    <p:extLst>
      <p:ext uri="{BB962C8B-B14F-4D97-AF65-F5344CB8AC3E}">
        <p14:creationId xmlns:p14="http://schemas.microsoft.com/office/powerpoint/2010/main" val="2152102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a:ln>
                  <a:noFill/>
                </a:ln>
                <a:solidFill>
                  <a:srgbClr val="70AD47">
                    <a:lumMod val="50000"/>
                  </a:srgbClr>
                </a:solidFill>
                <a:effectLst/>
                <a:uLnTx/>
                <a:uFillTx/>
                <a:latin typeface="Calibri" panose="020F0502020204030204"/>
                <a:ea typeface="+mn-ea"/>
                <a:cs typeface="+mn-cs"/>
              </a:rPr>
              <a:t>HYSPLIT Simulations for ALOHA Chemicals (12/04/2018)</a:t>
            </a:r>
            <a:endParaRPr kumimoji="0" lang="en-US" sz="1000" b="0" i="1" u="none" strike="noStrike" kern="1200" cap="none" spc="0" normalizeH="0" baseline="0" noProof="0" dirty="0">
              <a:ln>
                <a:noFill/>
              </a:ln>
              <a:solidFill>
                <a:srgbClr val="70AD47">
                  <a:lumMod val="50000"/>
                </a:srgbClr>
              </a:solidFill>
              <a:effectLst/>
              <a:uLnTx/>
              <a:uFillTx/>
              <a:latin typeface="Calibri" panose="020F0502020204030204"/>
              <a:ea typeface="+mn-ea"/>
              <a:cs typeface="+mn-cs"/>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DDA90F-6B4E-4DB9-B751-21C9525CC2DE}" type="slidenum">
              <a:rPr kumimoji="0" lang="en-US" sz="1000" b="1" i="0" u="none" strike="noStrike" kern="1200" cap="none" spc="0" normalizeH="0" baseline="0" noProof="0">
                <a:ln>
                  <a:noFill/>
                </a:ln>
                <a:solidFill>
                  <a:srgbClr val="70AD47">
                    <a:lumMod val="50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000"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5920" y="1618488"/>
            <a:ext cx="4297680" cy="322326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33160" y="1618488"/>
            <a:ext cx="4297680" cy="3223260"/>
          </a:xfrm>
          <a:prstGeom prst="rect">
            <a:avLst/>
          </a:prstGeom>
        </p:spPr>
      </p:pic>
      <p:sp>
        <p:nvSpPr>
          <p:cNvPr id="6" name="TextBox 5"/>
          <p:cNvSpPr txBox="1"/>
          <p:nvPr/>
        </p:nvSpPr>
        <p:spPr>
          <a:xfrm>
            <a:off x="2986886" y="228461"/>
            <a:ext cx="6489137"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Compare simulation with no deposition with simulation of SO2, PM01 and PM10 with default deposition parameters</a:t>
            </a:r>
          </a:p>
        </p:txBody>
      </p:sp>
      <p:sp>
        <p:nvSpPr>
          <p:cNvPr id="7" name="TextBox 6"/>
          <p:cNvSpPr txBox="1"/>
          <p:nvPr/>
        </p:nvSpPr>
        <p:spPr>
          <a:xfrm>
            <a:off x="2139384" y="5325819"/>
            <a:ext cx="7499917" cy="369332"/>
          </a:xfrm>
          <a:prstGeom prst="rect">
            <a:avLst/>
          </a:prstGeom>
          <a:solidFill>
            <a:srgbClr val="FFFF00"/>
          </a:solid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For median concentrations, little difference except for large particles (10 µm)</a:t>
            </a:r>
          </a:p>
        </p:txBody>
      </p:sp>
    </p:spTree>
    <p:extLst>
      <p:ext uri="{BB962C8B-B14F-4D97-AF65-F5344CB8AC3E}">
        <p14:creationId xmlns:p14="http://schemas.microsoft.com/office/powerpoint/2010/main" val="568572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HYSPLIT Simulations for ALOHA Chemicals (8/27/2019)</a:t>
            </a: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DDA90F-6B4E-4DB9-B751-21C9525CC2DE}" type="slidenum">
              <a:rPr kumimoji="0" lang="en-US" sz="1000" b="1" i="0" u="none" strike="noStrike" kern="1200" cap="none" spc="0" normalizeH="0" baseline="0" noProof="0">
                <a:ln>
                  <a:noFill/>
                </a:ln>
                <a:solidFill>
                  <a:srgbClr val="70AD47">
                    <a:lumMod val="50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000"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560324" y="243838"/>
            <a:ext cx="7051040" cy="6021493"/>
          </a:xfrm>
          <a:prstGeom prst="rect">
            <a:avLst/>
          </a:prstGeom>
          <a:noFill/>
          <a:ln>
            <a:noFill/>
          </a:ln>
        </p:spPr>
      </p:pic>
      <p:sp>
        <p:nvSpPr>
          <p:cNvPr id="5" name="Rectangle 4"/>
          <p:cNvSpPr/>
          <p:nvPr/>
        </p:nvSpPr>
        <p:spPr>
          <a:xfrm>
            <a:off x="3779521" y="1882987"/>
            <a:ext cx="1205653" cy="4124960"/>
          </a:xfrm>
          <a:prstGeom prst="rect">
            <a:avLst/>
          </a:prstGeom>
          <a:solidFill>
            <a:srgbClr val="F2F2F2">
              <a:alpha val="36863"/>
            </a:srgb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p:cNvSpPr txBox="1"/>
          <p:nvPr/>
        </p:nvSpPr>
        <p:spPr>
          <a:xfrm>
            <a:off x="1869441" y="3684692"/>
            <a:ext cx="1266613" cy="92333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B050"/>
                </a:solidFill>
                <a:effectLst/>
                <a:uLnTx/>
                <a:uFillTx/>
                <a:latin typeface="Calibri" panose="020F0502020204030204"/>
                <a:ea typeface="+mn-ea"/>
                <a:cs typeface="+mn-cs"/>
              </a:rPr>
              <a:t>Without wet or dry deposition</a:t>
            </a:r>
          </a:p>
        </p:txBody>
      </p:sp>
      <p:sp>
        <p:nvSpPr>
          <p:cNvPr id="8" name="TextBox 7"/>
          <p:cNvSpPr txBox="1"/>
          <p:nvPr/>
        </p:nvSpPr>
        <p:spPr>
          <a:xfrm>
            <a:off x="2021841" y="4893737"/>
            <a:ext cx="1266613" cy="92333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B0F0"/>
                </a:solidFill>
                <a:effectLst/>
                <a:uLnTx/>
                <a:uFillTx/>
                <a:latin typeface="Calibri" panose="020F0502020204030204"/>
                <a:ea typeface="+mn-ea"/>
                <a:cs typeface="+mn-cs"/>
              </a:rPr>
              <a:t>With wet and dry deposition</a:t>
            </a:r>
          </a:p>
        </p:txBody>
      </p:sp>
      <p:cxnSp>
        <p:nvCxnSpPr>
          <p:cNvPr id="10" name="Straight Arrow Connector 9"/>
          <p:cNvCxnSpPr/>
          <p:nvPr/>
        </p:nvCxnSpPr>
        <p:spPr>
          <a:xfrm flipV="1">
            <a:off x="3142827" y="3386667"/>
            <a:ext cx="731520" cy="419946"/>
          </a:xfrm>
          <a:prstGeom prst="straightConnector1">
            <a:avLst/>
          </a:prstGeom>
          <a:ln w="28575">
            <a:solidFill>
              <a:srgbClr val="00B05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3288454" y="3732108"/>
            <a:ext cx="1222587" cy="1591732"/>
          </a:xfrm>
          <a:prstGeom prst="straightConnector1">
            <a:avLst/>
          </a:prstGeom>
          <a:ln w="28575">
            <a:solidFill>
              <a:srgbClr val="00B0F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349328" y="59171"/>
            <a:ext cx="5646161" cy="369332"/>
          </a:xfrm>
          <a:prstGeom prst="rect">
            <a:avLst/>
          </a:prstGeom>
          <a:solidFill>
            <a:srgbClr val="FFFF00"/>
          </a:solidFill>
          <a:ln>
            <a:solidFill>
              <a:schemeClr val="tx1"/>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Example of overall impact of wet/dry deposition (for SO</a:t>
            </a:r>
            <a:r>
              <a:rPr kumimoji="0" lang="en-US" sz="1800" b="0" i="0" u="none" strike="noStrike" kern="1200" cap="none" spc="0" normalizeH="0" baseline="-25000" noProof="0" dirty="0">
                <a:ln>
                  <a:noFill/>
                </a:ln>
                <a:solidFill>
                  <a:prstClr val="black"/>
                </a:solidFill>
                <a:effectLst/>
                <a:uLnTx/>
                <a:uFillTx/>
                <a:latin typeface="Calibri" panose="020F0502020204030204"/>
                <a:ea typeface="+mn-ea"/>
                <a:cs typeface="+mn-cs"/>
              </a:rPr>
              <a:t>2</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Tree>
    <p:extLst>
      <p:ext uri="{BB962C8B-B14F-4D97-AF65-F5344CB8AC3E}">
        <p14:creationId xmlns:p14="http://schemas.microsoft.com/office/powerpoint/2010/main" val="1234010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A9FDA111-FBEB-4283-9F4A-2AB19AFA4C1E}"/>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546541" y="-68820"/>
            <a:ext cx="1097280" cy="822960"/>
          </a:xfrm>
          <a:prstGeom prst="rect">
            <a:avLst/>
          </a:prstGeom>
        </p:spPr>
      </p:pic>
      <p:sp>
        <p:nvSpPr>
          <p:cNvPr id="6" name="TextBox 5">
            <a:extLst>
              <a:ext uri="{FF2B5EF4-FFF2-40B4-BE49-F238E27FC236}">
                <a16:creationId xmlns:a16="http://schemas.microsoft.com/office/drawing/2014/main" id="{52AE4C93-7F05-488D-A542-611548FFBC0A}"/>
              </a:ext>
            </a:extLst>
          </p:cNvPr>
          <p:cNvSpPr txBox="1"/>
          <p:nvPr/>
        </p:nvSpPr>
        <p:spPr>
          <a:xfrm>
            <a:off x="2611125" y="978341"/>
            <a:ext cx="6984993" cy="2062103"/>
          </a:xfrm>
          <a:prstGeom prst="rect">
            <a:avLst/>
          </a:prstGeom>
          <a:solidFill>
            <a:srgbClr val="FFFFCC"/>
          </a:solidFill>
          <a:ln w="38100">
            <a:solidFill>
              <a:srgbClr val="FF0000"/>
            </a:solidFill>
          </a:ln>
        </p:spPr>
        <p:txBody>
          <a:bodyPr wrap="square" rtlCol="0">
            <a:spAutoFit/>
          </a:bodyPr>
          <a:lstStyle/>
          <a:p>
            <a:pPr algn="ctr">
              <a:spcBef>
                <a:spcPts val="1200"/>
              </a:spcBef>
              <a:defRPr/>
            </a:pPr>
            <a:r>
              <a:rPr lang="en-US" sz="3600" b="1" dirty="0">
                <a:solidFill>
                  <a:srgbClr val="2F5496"/>
                </a:solidFill>
                <a:latin typeface="Calibri" panose="020F0502020204030204" pitchFamily="34" charset="0"/>
                <a:cs typeface="Calibri" panose="020F0502020204030204" pitchFamily="34" charset="0"/>
              </a:rPr>
              <a:t>Workshop guidance</a:t>
            </a:r>
          </a:p>
          <a:p>
            <a:pPr algn="ctr">
              <a:spcBef>
                <a:spcPts val="1200"/>
              </a:spcBef>
              <a:defRPr/>
            </a:pPr>
            <a:r>
              <a:rPr lang="en-US" sz="3600" b="1" dirty="0">
                <a:solidFill>
                  <a:srgbClr val="2F5496"/>
                </a:solidFill>
                <a:latin typeface="Calibri" panose="020F0502020204030204" pitchFamily="34" charset="0"/>
                <a:cs typeface="Calibri" panose="020F0502020204030204" pitchFamily="34" charset="0"/>
              </a:rPr>
              <a:t>and resources posted at </a:t>
            </a:r>
          </a:p>
          <a:p>
            <a:pPr algn="ctr">
              <a:spcBef>
                <a:spcPts val="1200"/>
              </a:spcBef>
              <a:defRPr/>
            </a:pPr>
            <a:r>
              <a:rPr lang="en-US" sz="3600" b="1" dirty="0">
                <a:solidFill>
                  <a:srgbClr val="2F5496"/>
                </a:solidFill>
                <a:latin typeface="Calibri" panose="020F0502020204030204" pitchFamily="34" charset="0"/>
                <a:cs typeface="Calibri" panose="020F0502020204030204" pitchFamily="34" charset="0"/>
                <a:hlinkClick r:id="rId3"/>
              </a:rPr>
              <a:t>Workshop Web Page</a:t>
            </a:r>
            <a:endParaRPr lang="en-US" sz="3600" b="1" dirty="0">
              <a:solidFill>
                <a:srgbClr val="2F5496"/>
              </a:solidFill>
              <a:latin typeface="Calibri" panose="020F0502020204030204" pitchFamily="34" charset="0"/>
              <a:cs typeface="Calibri" panose="020F0502020204030204" pitchFamily="34" charset="0"/>
            </a:endParaRPr>
          </a:p>
        </p:txBody>
      </p:sp>
      <p:sp>
        <p:nvSpPr>
          <p:cNvPr id="2" name="Rectangle 1">
            <a:extLst>
              <a:ext uri="{FF2B5EF4-FFF2-40B4-BE49-F238E27FC236}">
                <a16:creationId xmlns:a16="http://schemas.microsoft.com/office/drawing/2014/main" id="{1A1945E5-E9E5-48AC-BD53-8EAB940E73C2}"/>
              </a:ext>
            </a:extLst>
          </p:cNvPr>
          <p:cNvSpPr/>
          <p:nvPr/>
        </p:nvSpPr>
        <p:spPr>
          <a:xfrm>
            <a:off x="1664678" y="3704227"/>
            <a:ext cx="8904262" cy="1200329"/>
          </a:xfrm>
          <a:prstGeom prst="rect">
            <a:avLst/>
          </a:prstGeom>
        </p:spPr>
        <p:txBody>
          <a:bodyPr wrap="square">
            <a:spAutoFit/>
          </a:bodyPr>
          <a:lstStyle/>
          <a:p>
            <a:pPr algn="ctr">
              <a:defRPr/>
            </a:pPr>
            <a:r>
              <a:rPr lang="en-US" sz="3600" b="1" dirty="0">
                <a:solidFill>
                  <a:prstClr val="black"/>
                </a:solidFill>
                <a:latin typeface="Courier New" panose="02070309020205020404" pitchFamily="49" charset="0"/>
                <a:cs typeface="Courier New" panose="02070309020205020404" pitchFamily="49" charset="0"/>
              </a:rPr>
              <a:t>https://www.ready.noaa.gov/</a:t>
            </a:r>
          </a:p>
          <a:p>
            <a:pPr algn="ctr">
              <a:defRPr/>
            </a:pPr>
            <a:r>
              <a:rPr lang="en-US" sz="3600" b="1" dirty="0">
                <a:solidFill>
                  <a:prstClr val="black"/>
                </a:solidFill>
                <a:latin typeface="Courier New" panose="02070309020205020404" pitchFamily="49" charset="0"/>
                <a:cs typeface="Courier New" panose="02070309020205020404" pitchFamily="49" charset="0"/>
              </a:rPr>
              <a:t>register/HYSPLIT_hyagenda.php</a:t>
            </a:r>
          </a:p>
        </p:txBody>
      </p:sp>
      <p:sp>
        <p:nvSpPr>
          <p:cNvPr id="3" name="TextBox 2">
            <a:extLst>
              <a:ext uri="{FF2B5EF4-FFF2-40B4-BE49-F238E27FC236}">
                <a16:creationId xmlns:a16="http://schemas.microsoft.com/office/drawing/2014/main" id="{26A71C7A-20D3-A1AA-DE43-338D7F571C9D}"/>
              </a:ext>
            </a:extLst>
          </p:cNvPr>
          <p:cNvSpPr txBox="1"/>
          <p:nvPr/>
        </p:nvSpPr>
        <p:spPr>
          <a:xfrm>
            <a:off x="3236563" y="5547006"/>
            <a:ext cx="5532895" cy="646331"/>
          </a:xfrm>
          <a:prstGeom prst="rect">
            <a:avLst/>
          </a:prstGeom>
          <a:noFill/>
        </p:spPr>
        <p:txBody>
          <a:bodyPr wrap="square" rtlCol="0">
            <a:spAutoFit/>
          </a:bodyPr>
          <a:lstStyle/>
          <a:p>
            <a:pPr algn="ctr"/>
            <a:r>
              <a:rPr lang="en-US" b="1" i="1" dirty="0">
                <a:solidFill>
                  <a:srgbClr val="0F6FC6"/>
                </a:solidFill>
                <a:latin typeface="Calibri"/>
              </a:rPr>
              <a:t>We will update this page each day to include any new materials or links that are relevant to the Workshop </a:t>
            </a:r>
          </a:p>
        </p:txBody>
      </p:sp>
      <p:sp>
        <p:nvSpPr>
          <p:cNvPr id="8" name="Rectangle 7">
            <a:extLst>
              <a:ext uri="{FF2B5EF4-FFF2-40B4-BE49-F238E27FC236}">
                <a16:creationId xmlns:a16="http://schemas.microsoft.com/office/drawing/2014/main" id="{707E4167-335C-DF41-78DD-ADC47175A174}"/>
              </a:ext>
            </a:extLst>
          </p:cNvPr>
          <p:cNvSpPr/>
          <p:nvPr/>
        </p:nvSpPr>
        <p:spPr>
          <a:xfrm>
            <a:off x="0" y="6568440"/>
            <a:ext cx="12192000" cy="289560"/>
          </a:xfrm>
          <a:prstGeom prst="rect">
            <a:avLst/>
          </a:prstGeom>
          <a:gradFill flip="none" rotWithShape="1">
            <a:gsLst>
              <a:gs pos="0">
                <a:srgbClr val="D8F1F8"/>
              </a:gs>
              <a:gs pos="87000">
                <a:schemeClr val="accent3">
                  <a:lumMod val="40000"/>
                  <a:lumOff val="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onstantia"/>
            </a:endParaRPr>
          </a:p>
        </p:txBody>
      </p:sp>
      <p:sp>
        <p:nvSpPr>
          <p:cNvPr id="10" name="Slide Number Placeholder 4">
            <a:extLst>
              <a:ext uri="{FF2B5EF4-FFF2-40B4-BE49-F238E27FC236}">
                <a16:creationId xmlns:a16="http://schemas.microsoft.com/office/drawing/2014/main" id="{F55CAD1F-E9EB-1783-DF5D-F71A1057C6A0}"/>
              </a:ext>
            </a:extLst>
          </p:cNvPr>
          <p:cNvSpPr>
            <a:spLocks noGrp="1"/>
          </p:cNvSpPr>
          <p:nvPr>
            <p:ph type="sldNum" sz="quarter" idx="12"/>
          </p:nvPr>
        </p:nvSpPr>
        <p:spPr>
          <a:xfrm>
            <a:off x="11199135" y="6460019"/>
            <a:ext cx="762000" cy="365125"/>
          </a:xfrm>
        </p:spPr>
        <p:txBody>
          <a:bodyPr/>
          <a:lstStyle/>
          <a:p>
            <a:pPr>
              <a:defRPr/>
            </a:pPr>
            <a:fld id="{59DE6EB8-52AB-45EA-A660-3E1EBFA72987}" type="slidenum">
              <a:rPr lang="en-US">
                <a:solidFill>
                  <a:srgbClr val="055357"/>
                </a:solidFill>
                <a:latin typeface="Calibri"/>
              </a:rPr>
              <a:pPr>
                <a:defRPr/>
              </a:pPr>
              <a:t>8</a:t>
            </a:fld>
            <a:endParaRPr lang="en-US" dirty="0">
              <a:solidFill>
                <a:srgbClr val="055357"/>
              </a:solidFill>
              <a:latin typeface="Calibri"/>
            </a:endParaRPr>
          </a:p>
        </p:txBody>
      </p:sp>
    </p:spTree>
    <p:extLst>
      <p:ext uri="{BB962C8B-B14F-4D97-AF65-F5344CB8AC3E}">
        <p14:creationId xmlns:p14="http://schemas.microsoft.com/office/powerpoint/2010/main" val="3477619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A9FDA111-FBEB-4283-9F4A-2AB19AFA4C1E}"/>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546541" y="-68820"/>
            <a:ext cx="1097280" cy="822960"/>
          </a:xfrm>
          <a:prstGeom prst="rect">
            <a:avLst/>
          </a:prstGeom>
        </p:spPr>
      </p:pic>
      <p:sp>
        <p:nvSpPr>
          <p:cNvPr id="3" name="TextBox 2">
            <a:extLst>
              <a:ext uri="{FF2B5EF4-FFF2-40B4-BE49-F238E27FC236}">
                <a16:creationId xmlns:a16="http://schemas.microsoft.com/office/drawing/2014/main" id="{57608D9A-18F4-4DB9-B8E0-FA20892015D3}"/>
              </a:ext>
            </a:extLst>
          </p:cNvPr>
          <p:cNvSpPr txBox="1"/>
          <p:nvPr/>
        </p:nvSpPr>
        <p:spPr>
          <a:xfrm>
            <a:off x="2030122" y="1132875"/>
            <a:ext cx="7913129" cy="5409173"/>
          </a:xfrm>
          <a:prstGeom prst="rect">
            <a:avLst/>
          </a:prstGeom>
          <a:noFill/>
        </p:spPr>
        <p:txBody>
          <a:bodyPr wrap="square" rtlCol="0">
            <a:spAutoFit/>
          </a:bodyPr>
          <a:lstStyle/>
          <a:p>
            <a:pPr marL="571500" indent="-571500">
              <a:spcBef>
                <a:spcPts val="300"/>
              </a:spcBef>
              <a:buFont typeface="Wingdings" panose="05000000000000000000" pitchFamily="2" charset="2"/>
              <a:buChar char="Ø"/>
              <a:defRPr/>
            </a:pPr>
            <a:r>
              <a:rPr lang="en-US" sz="2400" b="1" dirty="0">
                <a:solidFill>
                  <a:srgbClr val="2F5496"/>
                </a:solidFill>
                <a:latin typeface="Calibri" panose="020F0502020204030204" pitchFamily="34" charset="0"/>
                <a:cs typeface="Calibri" panose="020F0502020204030204" pitchFamily="34" charset="0"/>
              </a:rPr>
              <a:t>General questions: </a:t>
            </a:r>
          </a:p>
          <a:p>
            <a:pPr marL="1200150" lvl="2" indent="-285750">
              <a:spcBef>
                <a:spcPts val="300"/>
              </a:spcBef>
              <a:buFont typeface="Arial" panose="020B0604020202020204" pitchFamily="34" charset="0"/>
              <a:buChar char="•"/>
              <a:defRPr/>
            </a:pPr>
            <a:r>
              <a:rPr lang="en-US" dirty="0">
                <a:solidFill>
                  <a:srgbClr val="2F5496"/>
                </a:solidFill>
                <a:latin typeface="Calibri" panose="020F0502020204030204" pitchFamily="34" charset="0"/>
                <a:cs typeface="Calibri" panose="020F0502020204030204" pitchFamily="34" charset="0"/>
              </a:rPr>
              <a:t>use Go-to-Webinar Question box and we will do our best to answer</a:t>
            </a:r>
          </a:p>
          <a:p>
            <a:pPr marL="1200150" lvl="2" indent="-285750">
              <a:spcBef>
                <a:spcPts val="300"/>
              </a:spcBef>
              <a:buFont typeface="Arial" panose="020B0604020202020204" pitchFamily="34" charset="0"/>
              <a:buChar char="•"/>
              <a:defRPr/>
            </a:pPr>
            <a:r>
              <a:rPr lang="en-US" dirty="0">
                <a:solidFill>
                  <a:srgbClr val="2F5496"/>
                </a:solidFill>
                <a:latin typeface="Calibri" panose="020F0502020204030204" pitchFamily="34" charset="0"/>
                <a:cs typeface="Calibri" panose="020F0502020204030204" pitchFamily="34" charset="0"/>
              </a:rPr>
              <a:t>We are not using the “raise hand” feature for questions</a:t>
            </a:r>
          </a:p>
          <a:p>
            <a:pPr marL="571500" indent="-571500">
              <a:spcBef>
                <a:spcPts val="300"/>
              </a:spcBef>
              <a:buFont typeface="Wingdings" panose="05000000000000000000" pitchFamily="2" charset="2"/>
              <a:buChar char="Ø"/>
              <a:defRPr/>
            </a:pPr>
            <a:r>
              <a:rPr lang="en-US" sz="2400" b="1" dirty="0">
                <a:solidFill>
                  <a:srgbClr val="2F5496"/>
                </a:solidFill>
                <a:latin typeface="Calibri" panose="020F0502020204030204" pitchFamily="34" charset="0"/>
                <a:cs typeface="Calibri" panose="020F0502020204030204" pitchFamily="34" charset="0"/>
              </a:rPr>
              <a:t>Detailed questions, e.g., about the model: </a:t>
            </a:r>
          </a:p>
          <a:p>
            <a:pPr marL="1200150" lvl="2" indent="-285750">
              <a:spcBef>
                <a:spcPts val="300"/>
              </a:spcBef>
              <a:buFont typeface="Arial" panose="020B0604020202020204" pitchFamily="34" charset="0"/>
              <a:buChar char="•"/>
              <a:defRPr/>
            </a:pPr>
            <a:r>
              <a:rPr lang="en-US" dirty="0">
                <a:solidFill>
                  <a:srgbClr val="2F5496"/>
                </a:solidFill>
                <a:latin typeface="Calibri" panose="020F0502020204030204" pitchFamily="34" charset="0"/>
                <a:cs typeface="Calibri" panose="020F0502020204030204" pitchFamily="34" charset="0"/>
              </a:rPr>
              <a:t>use the HYSPLIT Forum</a:t>
            </a:r>
          </a:p>
          <a:p>
            <a:pPr marL="1200150" lvl="2" indent="-285750">
              <a:spcBef>
                <a:spcPts val="300"/>
              </a:spcBef>
              <a:buFont typeface="Arial" panose="020B0604020202020204" pitchFamily="34" charset="0"/>
              <a:buChar char="•"/>
              <a:defRPr/>
            </a:pPr>
            <a:r>
              <a:rPr lang="en-US" dirty="0">
                <a:solidFill>
                  <a:srgbClr val="2F5496"/>
                </a:solidFill>
                <a:latin typeface="Calibri" panose="020F0502020204030204" pitchFamily="34" charset="0"/>
                <a:cs typeface="Calibri" panose="020F0502020204030204" pitchFamily="34" charset="0"/>
              </a:rPr>
              <a:t>if haven’t already, “register” in upper right corner of Forum web page</a:t>
            </a:r>
          </a:p>
          <a:p>
            <a:pPr marL="571500" indent="-571500">
              <a:spcBef>
                <a:spcPts val="300"/>
              </a:spcBef>
              <a:buFont typeface="Wingdings" panose="05000000000000000000" pitchFamily="2" charset="2"/>
              <a:buChar char="Ø"/>
              <a:defRPr/>
            </a:pPr>
            <a:r>
              <a:rPr lang="en-US" sz="2400" b="1" dirty="0">
                <a:solidFill>
                  <a:srgbClr val="2F5496"/>
                </a:solidFill>
                <a:latin typeface="Calibri" panose="020F0502020204030204" pitchFamily="34" charset="0"/>
                <a:cs typeface="Calibri" panose="020F0502020204030204" pitchFamily="34" charset="0"/>
              </a:rPr>
              <a:t>Handouts: </a:t>
            </a:r>
          </a:p>
          <a:p>
            <a:pPr marL="1257300" lvl="2" indent="-342900">
              <a:spcBef>
                <a:spcPts val="300"/>
              </a:spcBef>
              <a:buFont typeface="Arial" panose="020B0604020202020204" pitchFamily="34" charset="0"/>
              <a:buChar char="•"/>
              <a:defRPr/>
            </a:pPr>
            <a:r>
              <a:rPr lang="en-US" dirty="0">
                <a:solidFill>
                  <a:srgbClr val="2F5496"/>
                </a:solidFill>
                <a:latin typeface="Calibri" panose="020F0502020204030204" pitchFamily="34" charset="0"/>
                <a:cs typeface="Calibri" panose="020F0502020204030204" pitchFamily="34" charset="0"/>
              </a:rPr>
              <a:t>Other documents – e.g., this presentation – provided as Handouts in Go-to-Webinar and also on the Workshop Web Page</a:t>
            </a:r>
          </a:p>
          <a:p>
            <a:pPr marL="571500" indent="-571500">
              <a:spcBef>
                <a:spcPts val="300"/>
              </a:spcBef>
              <a:buFont typeface="Wingdings" panose="05000000000000000000" pitchFamily="2" charset="2"/>
              <a:buChar char="Ø"/>
              <a:defRPr/>
            </a:pPr>
            <a:r>
              <a:rPr lang="en-US" sz="2400" b="1" dirty="0">
                <a:solidFill>
                  <a:srgbClr val="2F5496"/>
                </a:solidFill>
                <a:latin typeface="Calibri" panose="020F0502020204030204" pitchFamily="34" charset="0"/>
                <a:cs typeface="Calibri" panose="020F0502020204030204" pitchFamily="34" charset="0"/>
              </a:rPr>
              <a:t>Recordings: </a:t>
            </a:r>
          </a:p>
          <a:p>
            <a:pPr marL="1200150" lvl="2" indent="-285750">
              <a:spcBef>
                <a:spcPts val="300"/>
              </a:spcBef>
              <a:buFont typeface="Arial" panose="020B0604020202020204" pitchFamily="34" charset="0"/>
              <a:buChar char="•"/>
              <a:defRPr/>
            </a:pPr>
            <a:r>
              <a:rPr lang="en-US" dirty="0">
                <a:solidFill>
                  <a:srgbClr val="2F5496"/>
                </a:solidFill>
                <a:latin typeface="Calibri" panose="020F0502020204030204" pitchFamily="34" charset="0"/>
                <a:cs typeface="Calibri" panose="020F0502020204030204" pitchFamily="34" charset="0"/>
              </a:rPr>
              <a:t>Each day’s recording will be posted to the Workshop Web Page as soon as it is ready, generally 4-8 hours after the day’s session ends.</a:t>
            </a:r>
          </a:p>
          <a:p>
            <a:pPr marL="571500" indent="-571500">
              <a:spcBef>
                <a:spcPts val="300"/>
              </a:spcBef>
              <a:buFont typeface="Wingdings" panose="05000000000000000000" pitchFamily="2" charset="2"/>
              <a:buChar char="Ø"/>
              <a:defRPr/>
            </a:pPr>
            <a:r>
              <a:rPr lang="en-US" sz="2400" b="1" dirty="0">
                <a:solidFill>
                  <a:srgbClr val="2F5496"/>
                </a:solidFill>
                <a:latin typeface="Calibri" panose="020F0502020204030204" pitchFamily="34" charset="0"/>
                <a:cs typeface="Calibri" panose="020F0502020204030204" pitchFamily="34" charset="0"/>
              </a:rPr>
              <a:t>If not installed, or if get too far behind: </a:t>
            </a:r>
          </a:p>
          <a:p>
            <a:pPr marL="1200150" lvl="2" indent="-285750">
              <a:spcBef>
                <a:spcPts val="300"/>
              </a:spcBef>
              <a:buFont typeface="Arial" panose="020B0604020202020204" pitchFamily="34" charset="0"/>
              <a:buChar char="•"/>
              <a:defRPr/>
            </a:pPr>
            <a:r>
              <a:rPr lang="en-US" dirty="0">
                <a:solidFill>
                  <a:srgbClr val="2F5496"/>
                </a:solidFill>
                <a:latin typeface="Calibri" panose="020F0502020204030204" pitchFamily="34" charset="0"/>
                <a:cs typeface="Calibri" panose="020F0502020204030204" pitchFamily="34" charset="0"/>
              </a:rPr>
              <a:t>Perfectly ok to view one or more sessions as “demonstrations” and then go back and do the sessions on your own. The Tutorial is designed to be done on one’s own in self-paced environment.</a:t>
            </a:r>
          </a:p>
        </p:txBody>
      </p:sp>
      <p:sp>
        <p:nvSpPr>
          <p:cNvPr id="2" name="TextBox 1">
            <a:extLst>
              <a:ext uri="{FF2B5EF4-FFF2-40B4-BE49-F238E27FC236}">
                <a16:creationId xmlns:a16="http://schemas.microsoft.com/office/drawing/2014/main" id="{02CF8860-3763-42CD-8F10-4125781C025E}"/>
              </a:ext>
            </a:extLst>
          </p:cNvPr>
          <p:cNvSpPr txBox="1"/>
          <p:nvPr/>
        </p:nvSpPr>
        <p:spPr>
          <a:xfrm>
            <a:off x="4341910" y="584807"/>
            <a:ext cx="3289555" cy="461665"/>
          </a:xfrm>
          <a:prstGeom prst="rect">
            <a:avLst/>
          </a:prstGeom>
          <a:noFill/>
        </p:spPr>
        <p:txBody>
          <a:bodyPr wrap="none" rtlCol="0">
            <a:spAutoFit/>
          </a:bodyPr>
          <a:lstStyle/>
          <a:p>
            <a:pPr algn="ctr">
              <a:defRPr/>
            </a:pPr>
            <a:r>
              <a:rPr lang="en-US" sz="2400" b="1" dirty="0">
                <a:solidFill>
                  <a:srgbClr val="FF0000"/>
                </a:solidFill>
                <a:latin typeface="Calibri"/>
              </a:rPr>
              <a:t>Quick Recap of Logistics</a:t>
            </a:r>
          </a:p>
        </p:txBody>
      </p:sp>
      <p:sp>
        <p:nvSpPr>
          <p:cNvPr id="7" name="Rectangle 6">
            <a:extLst>
              <a:ext uri="{FF2B5EF4-FFF2-40B4-BE49-F238E27FC236}">
                <a16:creationId xmlns:a16="http://schemas.microsoft.com/office/drawing/2014/main" id="{4D468A19-9047-2FF3-906E-BA1D96FD30BD}"/>
              </a:ext>
            </a:extLst>
          </p:cNvPr>
          <p:cNvSpPr/>
          <p:nvPr/>
        </p:nvSpPr>
        <p:spPr>
          <a:xfrm>
            <a:off x="0" y="6568440"/>
            <a:ext cx="12192000" cy="289560"/>
          </a:xfrm>
          <a:prstGeom prst="rect">
            <a:avLst/>
          </a:prstGeom>
          <a:gradFill flip="none" rotWithShape="1">
            <a:gsLst>
              <a:gs pos="0">
                <a:srgbClr val="D8F1F8"/>
              </a:gs>
              <a:gs pos="87000">
                <a:schemeClr val="accent3">
                  <a:lumMod val="40000"/>
                  <a:lumOff val="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onstantia"/>
            </a:endParaRPr>
          </a:p>
        </p:txBody>
      </p:sp>
      <p:sp>
        <p:nvSpPr>
          <p:cNvPr id="8" name="Slide Number Placeholder 4">
            <a:extLst>
              <a:ext uri="{FF2B5EF4-FFF2-40B4-BE49-F238E27FC236}">
                <a16:creationId xmlns:a16="http://schemas.microsoft.com/office/drawing/2014/main" id="{0C1B083C-E9E4-F0BD-BA68-B76A12993DB4}"/>
              </a:ext>
            </a:extLst>
          </p:cNvPr>
          <p:cNvSpPr>
            <a:spLocks noGrp="1"/>
          </p:cNvSpPr>
          <p:nvPr>
            <p:ph type="sldNum" sz="quarter" idx="12"/>
          </p:nvPr>
        </p:nvSpPr>
        <p:spPr>
          <a:xfrm>
            <a:off x="11199135" y="6460019"/>
            <a:ext cx="762000" cy="365125"/>
          </a:xfrm>
        </p:spPr>
        <p:txBody>
          <a:bodyPr/>
          <a:lstStyle/>
          <a:p>
            <a:pPr>
              <a:defRPr/>
            </a:pPr>
            <a:fld id="{59DE6EB8-52AB-45EA-A660-3E1EBFA72987}" type="slidenum">
              <a:rPr lang="en-US">
                <a:solidFill>
                  <a:srgbClr val="055357"/>
                </a:solidFill>
                <a:latin typeface="Calibri"/>
              </a:rPr>
              <a:pPr>
                <a:defRPr/>
              </a:pPr>
              <a:t>9</a:t>
            </a:fld>
            <a:endParaRPr lang="en-US" dirty="0">
              <a:solidFill>
                <a:srgbClr val="055357"/>
              </a:solidFill>
              <a:latin typeface="Calibri"/>
            </a:endParaRPr>
          </a:p>
        </p:txBody>
      </p:sp>
    </p:spTree>
    <p:extLst>
      <p:ext uri="{BB962C8B-B14F-4D97-AF65-F5344CB8AC3E}">
        <p14:creationId xmlns:p14="http://schemas.microsoft.com/office/powerpoint/2010/main" val="39296192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5268</TotalTime>
  <Words>1232</Words>
  <Application>Microsoft Office PowerPoint</Application>
  <PresentationFormat>Widescreen</PresentationFormat>
  <Paragraphs>225</Paragraphs>
  <Slides>13</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13</vt:i4>
      </vt:variant>
    </vt:vector>
  </HeadingPairs>
  <TitlesOfParts>
    <vt:vector size="22" baseType="lpstr">
      <vt:lpstr>Arial</vt:lpstr>
      <vt:lpstr>Calibri</vt:lpstr>
      <vt:lpstr>Calibri Light</vt:lpstr>
      <vt:lpstr>Constantia</vt:lpstr>
      <vt:lpstr>Courier New</vt:lpstr>
      <vt:lpstr>Wingdings</vt:lpstr>
      <vt:lpstr>Wingdings 2</vt:lpstr>
      <vt:lpstr>Flow</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Cohen</dc:creator>
  <cp:lastModifiedBy>Mark Cohen</cp:lastModifiedBy>
  <cp:revision>165</cp:revision>
  <dcterms:created xsi:type="dcterms:W3CDTF">2020-09-03T20:33:34Z</dcterms:created>
  <dcterms:modified xsi:type="dcterms:W3CDTF">2022-06-16T19:43:59Z</dcterms:modified>
</cp:coreProperties>
</file>