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256" r:id="rId3"/>
    <p:sldId id="308" r:id="rId4"/>
    <p:sldId id="596" r:id="rId5"/>
    <p:sldId id="320" r:id="rId6"/>
    <p:sldId id="593" r:id="rId7"/>
    <p:sldId id="588" r:id="rId8"/>
    <p:sldId id="279" r:id="rId9"/>
    <p:sldId id="271" r:id="rId10"/>
    <p:sldId id="272" r:id="rId11"/>
    <p:sldId id="285" r:id="rId12"/>
    <p:sldId id="286" r:id="rId13"/>
    <p:sldId id="307" r:id="rId14"/>
    <p:sldId id="288" r:id="rId15"/>
    <p:sldId id="289" r:id="rId16"/>
    <p:sldId id="290" r:id="rId17"/>
    <p:sldId id="601" r:id="rId18"/>
    <p:sldId id="597" r:id="rId19"/>
    <p:sldId id="298" r:id="rId20"/>
    <p:sldId id="299" r:id="rId21"/>
    <p:sldId id="305" r:id="rId22"/>
    <p:sldId id="300" r:id="rId23"/>
    <p:sldId id="301" r:id="rId24"/>
    <p:sldId id="270" r:id="rId25"/>
    <p:sldId id="276" r:id="rId26"/>
    <p:sldId id="277" r:id="rId27"/>
    <p:sldId id="278" r:id="rId28"/>
    <p:sldId id="273" r:id="rId29"/>
    <p:sldId id="282" r:id="rId30"/>
    <p:sldId id="260" r:id="rId31"/>
    <p:sldId id="281" r:id="rId32"/>
    <p:sldId id="280" r:id="rId33"/>
    <p:sldId id="283" r:id="rId34"/>
    <p:sldId id="292" r:id="rId35"/>
    <p:sldId id="294" r:id="rId36"/>
    <p:sldId id="295" r:id="rId37"/>
    <p:sldId id="296" r:id="rId38"/>
    <p:sldId id="291" r:id="rId39"/>
    <p:sldId id="293" r:id="rId40"/>
    <p:sldId id="284" r:id="rId41"/>
    <p:sldId id="302" r:id="rId42"/>
    <p:sldId id="304" r:id="rId43"/>
    <p:sldId id="303" r:id="rId44"/>
    <p:sldId id="261" r:id="rId45"/>
    <p:sldId id="313" r:id="rId46"/>
    <p:sldId id="262" r:id="rId47"/>
    <p:sldId id="598" r:id="rId48"/>
    <p:sldId id="599" r:id="rId49"/>
    <p:sldId id="60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1"/>
    <a:srgbClr val="319424"/>
    <a:srgbClr val="4472C4"/>
    <a:srgbClr val="244072"/>
    <a:srgbClr val="2F5496"/>
    <a:srgbClr val="FFE5E5"/>
    <a:srgbClr val="FF9900"/>
    <a:srgbClr val="FF00FF"/>
    <a:srgbClr val="FF0000"/>
    <a:srgbClr val="FFC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189" autoAdjust="0"/>
  </p:normalViewPr>
  <p:slideViewPr>
    <p:cSldViewPr snapToGrid="0" showGuides="1">
      <p:cViewPr varScale="1">
        <p:scale>
          <a:sx n="99" d="100"/>
          <a:sy n="99" d="100"/>
        </p:scale>
        <p:origin x="72" y="510"/>
      </p:cViewPr>
      <p:guideLst>
        <p:guide orient="horz" pos="2184"/>
        <p:guide pos="3840"/>
      </p:guideLst>
    </p:cSldViewPr>
  </p:slideViewPr>
  <p:notesTextViewPr>
    <p:cViewPr>
      <p:scale>
        <a:sx n="1" d="1"/>
        <a:sy n="1" d="1"/>
      </p:scale>
      <p:origin x="0" y="0"/>
    </p:cViewPr>
  </p:notesTextViewPr>
  <p:sorterViewPr>
    <p:cViewPr varScale="1">
      <p:scale>
        <a:sx n="1" d="1"/>
        <a:sy n="1" d="1"/>
      </p:scale>
      <p:origin x="0" y="-54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C8F87-2B6F-4E11-80CE-54F4C1938948}" type="datetimeFigureOut">
              <a:rPr lang="en-US" smtClean="0"/>
              <a:t>6/15/2022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7C97A-EC81-4FE6-8672-0B3E0615212A}" type="slidenum">
              <a:rPr lang="en-US" smtClean="0"/>
              <a:t>‹#›</a:t>
            </a:fld>
            <a:endParaRPr lang="en-US"/>
          </a:p>
        </p:txBody>
      </p:sp>
    </p:spTree>
    <p:extLst>
      <p:ext uri="{BB962C8B-B14F-4D97-AF65-F5344CB8AC3E}">
        <p14:creationId xmlns:p14="http://schemas.microsoft.com/office/powerpoint/2010/main" val="188798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ady.noaa.gov/register/HYSPLIT_hyagenda.ph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exasobserver.org/air-pollution-coronavirus-houston-ep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the 2020 HYSPLIT Workshop, being held entirely online this year. Some of you are watching live, and we hope that you have been able to join the event, and can hear us and can see what we are presenting. And some of you are watching a recording of the event, and we hope that your access to the recording is good. You are all in listen-only mode, and while you can see us, we cannot see you. To start us off, Dr. Ariel Stein, the Deputy Director of the NOAA  Air Resources Laboratory, would like to welcome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A26B9-1330-4909-BCFC-2DC7AD05CF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90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77C97A-EC81-4FE6-8672-0B3E0615212A}" type="slidenum">
              <a:rPr lang="en-US" smtClean="0"/>
              <a:t>20</a:t>
            </a:fld>
            <a:endParaRPr lang="en-US"/>
          </a:p>
        </p:txBody>
      </p:sp>
    </p:spTree>
    <p:extLst>
      <p:ext uri="{BB962C8B-B14F-4D97-AF65-F5344CB8AC3E}">
        <p14:creationId xmlns:p14="http://schemas.microsoft.com/office/powerpoint/2010/main" val="810324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77C97A-EC81-4FE6-8672-0B3E0615212A}" type="slidenum">
              <a:rPr lang="en-US" smtClean="0"/>
              <a:t>21</a:t>
            </a:fld>
            <a:endParaRPr lang="en-US"/>
          </a:p>
        </p:txBody>
      </p:sp>
    </p:spTree>
    <p:extLst>
      <p:ext uri="{BB962C8B-B14F-4D97-AF65-F5344CB8AC3E}">
        <p14:creationId xmlns:p14="http://schemas.microsoft.com/office/powerpoint/2010/main" val="4179571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77C97A-EC81-4FE6-8672-0B3E0615212A}" type="slidenum">
              <a:rPr lang="en-US" smtClean="0"/>
              <a:t>22</a:t>
            </a:fld>
            <a:endParaRPr lang="en-US"/>
          </a:p>
        </p:txBody>
      </p:sp>
    </p:spTree>
    <p:extLst>
      <p:ext uri="{BB962C8B-B14F-4D97-AF65-F5344CB8AC3E}">
        <p14:creationId xmlns:p14="http://schemas.microsoft.com/office/powerpoint/2010/main" val="2771320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77C97A-EC81-4FE6-8672-0B3E0615212A}" type="slidenum">
              <a:rPr lang="en-US" smtClean="0"/>
              <a:t>23</a:t>
            </a:fld>
            <a:endParaRPr lang="en-US"/>
          </a:p>
        </p:txBody>
      </p:sp>
    </p:spTree>
    <p:extLst>
      <p:ext uri="{BB962C8B-B14F-4D97-AF65-F5344CB8AC3E}">
        <p14:creationId xmlns:p14="http://schemas.microsoft.com/office/powerpoint/2010/main" val="2816343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77C97A-EC81-4FE6-8672-0B3E0615212A}" type="slidenum">
              <a:rPr lang="en-US" smtClean="0"/>
              <a:t>24</a:t>
            </a:fld>
            <a:endParaRPr lang="en-US"/>
          </a:p>
        </p:txBody>
      </p:sp>
    </p:spTree>
    <p:extLst>
      <p:ext uri="{BB962C8B-B14F-4D97-AF65-F5344CB8AC3E}">
        <p14:creationId xmlns:p14="http://schemas.microsoft.com/office/powerpoint/2010/main" val="31090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77C97A-EC81-4FE6-8672-0B3E0615212A}" type="slidenum">
              <a:rPr lang="en-US" smtClean="0"/>
              <a:t>25</a:t>
            </a:fld>
            <a:endParaRPr lang="en-US"/>
          </a:p>
        </p:txBody>
      </p:sp>
    </p:spTree>
    <p:extLst>
      <p:ext uri="{BB962C8B-B14F-4D97-AF65-F5344CB8AC3E}">
        <p14:creationId xmlns:p14="http://schemas.microsoft.com/office/powerpoint/2010/main" val="948485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https://www.translationdirectory.com/glossaries/glossary249.php</a:t>
            </a:r>
          </a:p>
        </p:txBody>
      </p:sp>
      <p:sp>
        <p:nvSpPr>
          <p:cNvPr id="4" name="Slide Number Placeholder 3"/>
          <p:cNvSpPr>
            <a:spLocks noGrp="1"/>
          </p:cNvSpPr>
          <p:nvPr>
            <p:ph type="sldNum" sz="quarter" idx="5"/>
          </p:nvPr>
        </p:nvSpPr>
        <p:spPr/>
        <p:txBody>
          <a:bodyPr/>
          <a:lstStyle/>
          <a:p>
            <a:fld id="{0D77C97A-EC81-4FE6-8672-0B3E0615212A}" type="slidenum">
              <a:rPr lang="en-US" smtClean="0"/>
              <a:t>27</a:t>
            </a:fld>
            <a:endParaRPr lang="en-US"/>
          </a:p>
        </p:txBody>
      </p:sp>
    </p:spTree>
    <p:extLst>
      <p:ext uri="{BB962C8B-B14F-4D97-AF65-F5344CB8AC3E}">
        <p14:creationId xmlns:p14="http://schemas.microsoft.com/office/powerpoint/2010/main" val="2282635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77C97A-EC81-4FE6-8672-0B3E0615212A}" type="slidenum">
              <a:rPr lang="en-US" smtClean="0"/>
              <a:t>31</a:t>
            </a:fld>
            <a:endParaRPr lang="en-US"/>
          </a:p>
        </p:txBody>
      </p:sp>
    </p:spTree>
    <p:extLst>
      <p:ext uri="{BB962C8B-B14F-4D97-AF65-F5344CB8AC3E}">
        <p14:creationId xmlns:p14="http://schemas.microsoft.com/office/powerpoint/2010/main" val="829856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latin typeface="Arial" panose="020B0604020202020204" pitchFamily="34" charset="0"/>
                <a:cs typeface="Arial" panose="020B0604020202020204" pitchFamily="34" charset="0"/>
              </a:rPr>
              <a:t>* The pre-Workshop installation sessions on Monday June 13, 2022 from 9 - 9:45 AM (EDT) for Windows PC and from 10 - 10:30 AM EDT for MAC are optional. We recommend all participants attempt to install the HYSPLIT model and associated software before the Workshop starts, according to instructions posted </a:t>
            </a:r>
            <a:r>
              <a:rPr lang="en-US" altLang="en-US" sz="1200" u="sng" dirty="0">
                <a:solidFill>
                  <a:srgbClr val="1155CC"/>
                </a:solidFill>
                <a:latin typeface="Arial" panose="020B0604020202020204" pitchFamily="34" charset="0"/>
                <a:cs typeface="Arial" panose="020B0604020202020204" pitchFamily="34" charset="0"/>
                <a:hlinkClick r:id="rId3"/>
              </a:rPr>
              <a:t>here</a:t>
            </a:r>
            <a:r>
              <a:rPr lang="en-US" altLang="en-US" sz="1200" dirty="0">
                <a:solidFill>
                  <a:srgbClr val="000000"/>
                </a:solidFill>
                <a:latin typeface="Arial" panose="020B0604020202020204" pitchFamily="34" charset="0"/>
                <a:cs typeface="Arial" panose="020B0604020202020204" pitchFamily="34" charset="0"/>
              </a:rPr>
              <a:t>. This may require assistance from your local IT support. </a:t>
            </a:r>
            <a:endParaRPr lang="en-US" alt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A26B9-1330-4909-BCFC-2DC7AD05CF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4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https://www.translationdirectory.com/glossaries/glossary249.php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7C97A-EC81-4FE6-8672-0B3E061521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22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https://www.translationdirectory.com/glossaries/glossary249.php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7C97A-EC81-4FE6-8672-0B3E061521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04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https://www.translationdirectory.com/glossaries/glossary249.php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7C97A-EC81-4FE6-8672-0B3E061521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6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7C97A-EC81-4FE6-8672-0B3E061521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44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7C97A-EC81-4FE6-8672-0B3E061521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04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u="sng" dirty="0">
                <a:solidFill>
                  <a:schemeClr val="hlink"/>
                </a:solidFill>
                <a:hlinkClick r:id="rId3"/>
              </a:rPr>
              <a:t>https://www.texasobserver.org/air-pollution-coronavirus-houston-epa/</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sz="1200" dirty="0">
                <a:solidFill>
                  <a:srgbClr val="7A7A7A"/>
                </a:solidFill>
              </a:rPr>
              <a:t>A plume of smoke rises from a petrochemical fire at the Intercontinental Terminals Company in Deer Park in March 2019—four months after an explosion and fire at the Houston-area petrochemical site. </a:t>
            </a:r>
            <a:r>
              <a:rPr lang="en-US" sz="900" i="1" dirty="0">
                <a:solidFill>
                  <a:srgbClr val="231F20"/>
                </a:solidFill>
              </a:rPr>
              <a:t>AP PHOTO/DAVID J. PHILLIP</a:t>
            </a:r>
          </a:p>
          <a:p>
            <a:pPr marL="0" lvl="0" indent="0" algn="l" rtl="0">
              <a:spcBef>
                <a:spcPts val="0"/>
              </a:spcBef>
              <a:spcAft>
                <a:spcPts val="0"/>
              </a:spcAft>
              <a:buNone/>
            </a:pPr>
            <a:endParaRPr lang="en-US" sz="900" i="1" dirty="0">
              <a:solidFill>
                <a:srgbClr val="231F20"/>
              </a:solidFill>
            </a:endParaRPr>
          </a:p>
          <a:p>
            <a:pPr marL="0" lvl="0" indent="0" algn="l" rtl="0">
              <a:spcBef>
                <a:spcPts val="0"/>
              </a:spcBef>
              <a:spcAft>
                <a:spcPts val="0"/>
              </a:spcAft>
              <a:buNone/>
            </a:pPr>
            <a:r>
              <a:rPr lang="en-US" sz="900" i="1" dirty="0">
                <a:solidFill>
                  <a:srgbClr val="231F20"/>
                </a:solidFill>
              </a:rPr>
              <a:t>https://images.app.goo.gl/xkiPR2MwTBXboMGu8</a:t>
            </a:r>
          </a:p>
          <a:p>
            <a:endParaRPr lang="en-US" dirty="0"/>
          </a:p>
        </p:txBody>
      </p:sp>
      <p:sp>
        <p:nvSpPr>
          <p:cNvPr id="4" name="Slide Number Placeholder 3"/>
          <p:cNvSpPr>
            <a:spLocks noGrp="1"/>
          </p:cNvSpPr>
          <p:nvPr>
            <p:ph type="sldNum" sz="quarter" idx="5"/>
          </p:nvPr>
        </p:nvSpPr>
        <p:spPr/>
        <p:txBody>
          <a:bodyPr/>
          <a:lstStyle/>
          <a:p>
            <a:fld id="{0D77C97A-EC81-4FE6-8672-0B3E0615212A}" type="slidenum">
              <a:rPr lang="en-US" smtClean="0"/>
              <a:t>18</a:t>
            </a:fld>
            <a:endParaRPr lang="en-US"/>
          </a:p>
        </p:txBody>
      </p:sp>
    </p:spTree>
    <p:extLst>
      <p:ext uri="{BB962C8B-B14F-4D97-AF65-F5344CB8AC3E}">
        <p14:creationId xmlns:p14="http://schemas.microsoft.com/office/powerpoint/2010/main" val="169813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77C97A-EC81-4FE6-8672-0B3E0615212A}" type="slidenum">
              <a:rPr lang="en-US" smtClean="0"/>
              <a:t>19</a:t>
            </a:fld>
            <a:endParaRPr lang="en-US"/>
          </a:p>
        </p:txBody>
      </p:sp>
    </p:spTree>
    <p:extLst>
      <p:ext uri="{BB962C8B-B14F-4D97-AF65-F5344CB8AC3E}">
        <p14:creationId xmlns:p14="http://schemas.microsoft.com/office/powerpoint/2010/main" val="176049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8A49-B7E2-4153-B481-E1713AB12C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1A13A4-EC6F-4CB6-9309-47092A6903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FDEDB0-ACE5-4666-90B6-4601E3B05A26}"/>
              </a:ext>
            </a:extLst>
          </p:cNvPr>
          <p:cNvSpPr>
            <a:spLocks noGrp="1"/>
          </p:cNvSpPr>
          <p:nvPr>
            <p:ph type="dt" sz="half" idx="10"/>
          </p:nvPr>
        </p:nvSpPr>
        <p:spPr/>
        <p:txBody>
          <a:bodyPr/>
          <a:lstStyle/>
          <a:p>
            <a:fld id="{686988CD-EEC8-48A1-9609-26CCD01A557D}" type="datetime1">
              <a:rPr lang="en-US" smtClean="0"/>
              <a:t>6/15/2022</a:t>
            </a:fld>
            <a:endParaRPr lang="en-US"/>
          </a:p>
        </p:txBody>
      </p:sp>
      <p:sp>
        <p:nvSpPr>
          <p:cNvPr id="5" name="Footer Placeholder 4">
            <a:extLst>
              <a:ext uri="{FF2B5EF4-FFF2-40B4-BE49-F238E27FC236}">
                <a16:creationId xmlns:a16="http://schemas.microsoft.com/office/drawing/2014/main" id="{A9D45A13-CAAE-4D93-B0DA-44B219D82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69642-002C-452B-A9CB-872B5E50C461}"/>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257302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D9597-CA78-4485-9C7A-37D6960C56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2917E0-68F6-4EF7-AA43-FAEF72EA93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54E73-E562-407F-BFE0-B8A7B41E22B0}"/>
              </a:ext>
            </a:extLst>
          </p:cNvPr>
          <p:cNvSpPr>
            <a:spLocks noGrp="1"/>
          </p:cNvSpPr>
          <p:nvPr>
            <p:ph type="dt" sz="half" idx="10"/>
          </p:nvPr>
        </p:nvSpPr>
        <p:spPr/>
        <p:txBody>
          <a:bodyPr/>
          <a:lstStyle/>
          <a:p>
            <a:fld id="{5313E97F-7891-4F84-BA1C-1141F4C56A2E}" type="datetime1">
              <a:rPr lang="en-US" smtClean="0"/>
              <a:t>6/15/2022</a:t>
            </a:fld>
            <a:endParaRPr lang="en-US"/>
          </a:p>
        </p:txBody>
      </p:sp>
      <p:sp>
        <p:nvSpPr>
          <p:cNvPr id="5" name="Footer Placeholder 4">
            <a:extLst>
              <a:ext uri="{FF2B5EF4-FFF2-40B4-BE49-F238E27FC236}">
                <a16:creationId xmlns:a16="http://schemas.microsoft.com/office/drawing/2014/main" id="{55892677-7002-4B60-8CE2-1BAF64025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610EB-B95C-4734-A9F6-20003335A961}"/>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35342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F6C2D8-6E88-4037-A5CC-241BA970BF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680CE1-3CAA-4DC8-B48D-FD549578B8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AF8DC-C270-4144-AE35-82008A5B550A}"/>
              </a:ext>
            </a:extLst>
          </p:cNvPr>
          <p:cNvSpPr>
            <a:spLocks noGrp="1"/>
          </p:cNvSpPr>
          <p:nvPr>
            <p:ph type="dt" sz="half" idx="10"/>
          </p:nvPr>
        </p:nvSpPr>
        <p:spPr/>
        <p:txBody>
          <a:bodyPr/>
          <a:lstStyle/>
          <a:p>
            <a:fld id="{1D17701A-D153-4784-B70F-95F7C416EDA3}" type="datetime1">
              <a:rPr lang="en-US" smtClean="0"/>
              <a:t>6/15/2022</a:t>
            </a:fld>
            <a:endParaRPr lang="en-US"/>
          </a:p>
        </p:txBody>
      </p:sp>
      <p:sp>
        <p:nvSpPr>
          <p:cNvPr id="5" name="Footer Placeholder 4">
            <a:extLst>
              <a:ext uri="{FF2B5EF4-FFF2-40B4-BE49-F238E27FC236}">
                <a16:creationId xmlns:a16="http://schemas.microsoft.com/office/drawing/2014/main" id="{7BFCFF50-709A-4FE2-BC6E-756B3A020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CC7E4-2E58-4B76-910A-1E3F8A15C8BD}"/>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2855176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BF93C96-7F5A-4961-BF3B-99DF05B00E67}" type="datetime1">
              <a:rPr lang="en-US" smtClean="0"/>
              <a:t>6/15/2022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94855229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BA8367-AE47-4596-A7A6-BAB95684F079}" type="datetime1">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550419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410CF36-F8E0-4B29-837F-1D8E5BC13B40}" type="datetime1">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5386062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E5BC82-8A48-4A2F-BEB4-A27C9160B21A}" type="datetime1">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830021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93E32C9-710D-46F5-B41F-25C408173087}" type="datetime1">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188817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799F851-E0DE-4B69-A3FB-F63FC3C27C02}" type="datetime1">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982279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88D05-CD17-4745-9C8A-BF0F63AC4C53}" type="datetime1">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061820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1331BDB-0330-4543-AE44-EE63ACFFA320}" type="datetime1">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63739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C211-874F-4CCB-947F-D35AF234A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800B8-E2F8-48C6-A7EE-8D73CFAF14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E72EF-6766-461C-A08F-0E30B3D10B39}"/>
              </a:ext>
            </a:extLst>
          </p:cNvPr>
          <p:cNvSpPr>
            <a:spLocks noGrp="1"/>
          </p:cNvSpPr>
          <p:nvPr>
            <p:ph type="dt" sz="half" idx="10"/>
          </p:nvPr>
        </p:nvSpPr>
        <p:spPr/>
        <p:txBody>
          <a:bodyPr/>
          <a:lstStyle/>
          <a:p>
            <a:fld id="{2B66E84F-0940-4AC9-BFA3-B54812E647EC}" type="datetime1">
              <a:rPr lang="en-US" smtClean="0"/>
              <a:t>6/15/2022</a:t>
            </a:fld>
            <a:endParaRPr lang="en-US"/>
          </a:p>
        </p:txBody>
      </p:sp>
      <p:sp>
        <p:nvSpPr>
          <p:cNvPr id="5" name="Footer Placeholder 4">
            <a:extLst>
              <a:ext uri="{FF2B5EF4-FFF2-40B4-BE49-F238E27FC236}">
                <a16:creationId xmlns:a16="http://schemas.microsoft.com/office/drawing/2014/main" id="{B4C16163-3DCB-455E-848F-A269C868E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930F1-6DC0-4EF2-BA2D-C47C2C38C134}"/>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271575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FED941A-4F2C-4EEF-A8E9-80E6248903D0}" type="datetime1">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999829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3EFA4FD-2A7D-4505-864F-A6B2783DCDAD}" type="datetime1">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276333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C014F6-53F2-4959-9F56-B5AD8EEAD3D8}" type="datetime1">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65937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1DDAB-933B-44C0-BE3E-E4AD433C9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49677A-1FCB-44DC-81F0-60E37B0165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33821D-B03B-4738-A34B-5372E3CD524B}"/>
              </a:ext>
            </a:extLst>
          </p:cNvPr>
          <p:cNvSpPr>
            <a:spLocks noGrp="1"/>
          </p:cNvSpPr>
          <p:nvPr>
            <p:ph type="dt" sz="half" idx="10"/>
          </p:nvPr>
        </p:nvSpPr>
        <p:spPr/>
        <p:txBody>
          <a:bodyPr/>
          <a:lstStyle/>
          <a:p>
            <a:fld id="{376E3363-308D-4553-B827-77D5EA07FF6D}" type="datetime1">
              <a:rPr lang="en-US" smtClean="0"/>
              <a:t>6/15/2022</a:t>
            </a:fld>
            <a:endParaRPr lang="en-US"/>
          </a:p>
        </p:txBody>
      </p:sp>
      <p:sp>
        <p:nvSpPr>
          <p:cNvPr id="5" name="Footer Placeholder 4">
            <a:extLst>
              <a:ext uri="{FF2B5EF4-FFF2-40B4-BE49-F238E27FC236}">
                <a16:creationId xmlns:a16="http://schemas.microsoft.com/office/drawing/2014/main" id="{13FA61AB-EDE9-4EC7-8CB2-DE62B952F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57C98-A6F0-4136-9C73-1998399B5B66}"/>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262307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11D0-765A-4E1E-8DE1-C9BC00526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AE738-7DBC-4563-BC8B-2A9EE11ED6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C16119-2EB8-4227-A9B0-F436D11E5A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7376B5-6E1B-45BD-AB0F-23D4B0A45BCC}"/>
              </a:ext>
            </a:extLst>
          </p:cNvPr>
          <p:cNvSpPr>
            <a:spLocks noGrp="1"/>
          </p:cNvSpPr>
          <p:nvPr>
            <p:ph type="dt" sz="half" idx="10"/>
          </p:nvPr>
        </p:nvSpPr>
        <p:spPr/>
        <p:txBody>
          <a:bodyPr/>
          <a:lstStyle/>
          <a:p>
            <a:fld id="{4272C689-DA29-4AA6-BC34-8F5BFC64B548}" type="datetime1">
              <a:rPr lang="en-US" smtClean="0"/>
              <a:t>6/15/2022</a:t>
            </a:fld>
            <a:endParaRPr lang="en-US"/>
          </a:p>
        </p:txBody>
      </p:sp>
      <p:sp>
        <p:nvSpPr>
          <p:cNvPr id="6" name="Footer Placeholder 5">
            <a:extLst>
              <a:ext uri="{FF2B5EF4-FFF2-40B4-BE49-F238E27FC236}">
                <a16:creationId xmlns:a16="http://schemas.microsoft.com/office/drawing/2014/main" id="{C80BEC64-6EFB-41D1-B6DA-8BA2337DA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B13A1-56F6-4C34-8A7B-86731E69B2EE}"/>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157991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8DCC-0796-4743-AC41-731E60D778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5A497F-9D02-4B23-B8C3-F5ECA0F25D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A785A-B032-45AC-82D9-BE7662FA3E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CE2706-AED5-46E6-B972-0B31567A22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9644B9-0BD8-4CDA-AB63-BCB5EB4205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E42BA6-5D81-42B3-8511-59A6516A4A94}"/>
              </a:ext>
            </a:extLst>
          </p:cNvPr>
          <p:cNvSpPr>
            <a:spLocks noGrp="1"/>
          </p:cNvSpPr>
          <p:nvPr>
            <p:ph type="dt" sz="half" idx="10"/>
          </p:nvPr>
        </p:nvSpPr>
        <p:spPr/>
        <p:txBody>
          <a:bodyPr/>
          <a:lstStyle/>
          <a:p>
            <a:fld id="{9261123A-F565-478F-867D-1D91B9D971EC}" type="datetime1">
              <a:rPr lang="en-US" smtClean="0"/>
              <a:t>6/15/2022</a:t>
            </a:fld>
            <a:endParaRPr lang="en-US"/>
          </a:p>
        </p:txBody>
      </p:sp>
      <p:sp>
        <p:nvSpPr>
          <p:cNvPr id="8" name="Footer Placeholder 7">
            <a:extLst>
              <a:ext uri="{FF2B5EF4-FFF2-40B4-BE49-F238E27FC236}">
                <a16:creationId xmlns:a16="http://schemas.microsoft.com/office/drawing/2014/main" id="{FFECBF32-DFC4-4AEB-943A-444C5A4BE8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BAB174-80DB-4404-8A13-05F94C276863}"/>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413392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5AD3-F756-4AEE-8D29-799E91ED53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E0F3A9-CBC4-4595-8B76-C9099942AA97}"/>
              </a:ext>
            </a:extLst>
          </p:cNvPr>
          <p:cNvSpPr>
            <a:spLocks noGrp="1"/>
          </p:cNvSpPr>
          <p:nvPr>
            <p:ph type="dt" sz="half" idx="10"/>
          </p:nvPr>
        </p:nvSpPr>
        <p:spPr/>
        <p:txBody>
          <a:bodyPr/>
          <a:lstStyle/>
          <a:p>
            <a:fld id="{ED6F4F99-AAA9-47A5-8052-BAFC4A22CC46}" type="datetime1">
              <a:rPr lang="en-US" smtClean="0"/>
              <a:t>6/15/2022</a:t>
            </a:fld>
            <a:endParaRPr lang="en-US"/>
          </a:p>
        </p:txBody>
      </p:sp>
      <p:sp>
        <p:nvSpPr>
          <p:cNvPr id="4" name="Footer Placeholder 3">
            <a:extLst>
              <a:ext uri="{FF2B5EF4-FFF2-40B4-BE49-F238E27FC236}">
                <a16:creationId xmlns:a16="http://schemas.microsoft.com/office/drawing/2014/main" id="{52880351-28FF-45E1-8EC8-EB76351E89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71B8F5-ECA2-4DF2-8B89-D413844610C7}"/>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130308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C8C78-4D3C-4ABA-ADEB-3C3620176FB9}"/>
              </a:ext>
            </a:extLst>
          </p:cNvPr>
          <p:cNvSpPr>
            <a:spLocks noGrp="1"/>
          </p:cNvSpPr>
          <p:nvPr>
            <p:ph type="dt" sz="half" idx="10"/>
          </p:nvPr>
        </p:nvSpPr>
        <p:spPr/>
        <p:txBody>
          <a:bodyPr/>
          <a:lstStyle/>
          <a:p>
            <a:fld id="{FA1EF39E-0E0B-44FA-ACEF-BF5B5C518EC9}" type="datetime1">
              <a:rPr lang="en-US" smtClean="0"/>
              <a:t>6/15/2022</a:t>
            </a:fld>
            <a:endParaRPr lang="en-US"/>
          </a:p>
        </p:txBody>
      </p:sp>
      <p:sp>
        <p:nvSpPr>
          <p:cNvPr id="3" name="Footer Placeholder 2">
            <a:extLst>
              <a:ext uri="{FF2B5EF4-FFF2-40B4-BE49-F238E27FC236}">
                <a16:creationId xmlns:a16="http://schemas.microsoft.com/office/drawing/2014/main" id="{6EC6756E-C601-40ED-912A-0C814BF777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1071B-14BD-478F-8905-80C3DB66CAB9}"/>
              </a:ext>
            </a:extLst>
          </p:cNvPr>
          <p:cNvSpPr>
            <a:spLocks noGrp="1"/>
          </p:cNvSpPr>
          <p:nvPr>
            <p:ph type="sldNum" sz="quarter" idx="12"/>
          </p:nvPr>
        </p:nvSpPr>
        <p:spPr>
          <a:xfrm>
            <a:off x="9483441" y="6481045"/>
            <a:ext cx="2743200" cy="365125"/>
          </a:xfrm>
        </p:spPr>
        <p:txBody>
          <a:bodyPr/>
          <a:lstStyle>
            <a:lvl1pPr>
              <a:defRPr sz="1600" b="1">
                <a:solidFill>
                  <a:schemeClr val="tx1"/>
                </a:solidFill>
              </a:defRPr>
            </a:lvl1pPr>
          </a:lstStyle>
          <a:p>
            <a:fld id="{8BD64FDA-96D4-4057-802F-365E206D1D78}" type="slidenum">
              <a:rPr lang="en-US" smtClean="0"/>
              <a:pPr/>
              <a:t>‹#›</a:t>
            </a:fld>
            <a:endParaRPr lang="en-US" dirty="0"/>
          </a:p>
        </p:txBody>
      </p:sp>
    </p:spTree>
    <p:extLst>
      <p:ext uri="{BB962C8B-B14F-4D97-AF65-F5344CB8AC3E}">
        <p14:creationId xmlns:p14="http://schemas.microsoft.com/office/powerpoint/2010/main" val="289569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8AD5-1056-4BB5-82AF-6FD8E2CC31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BD1749-9020-4207-AEF4-CD9574B7D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7B9F15-ADBE-4048-BB1E-D24328FAB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1FBEF-D5F9-44DA-8D32-5DB95DF5D295}"/>
              </a:ext>
            </a:extLst>
          </p:cNvPr>
          <p:cNvSpPr>
            <a:spLocks noGrp="1"/>
          </p:cNvSpPr>
          <p:nvPr>
            <p:ph type="dt" sz="half" idx="10"/>
          </p:nvPr>
        </p:nvSpPr>
        <p:spPr/>
        <p:txBody>
          <a:bodyPr/>
          <a:lstStyle/>
          <a:p>
            <a:fld id="{3C21617C-EF77-4AFA-AD65-0BDEF17C2256}" type="datetime1">
              <a:rPr lang="en-US" smtClean="0"/>
              <a:t>6/15/2022</a:t>
            </a:fld>
            <a:endParaRPr lang="en-US"/>
          </a:p>
        </p:txBody>
      </p:sp>
      <p:sp>
        <p:nvSpPr>
          <p:cNvPr id="6" name="Footer Placeholder 5">
            <a:extLst>
              <a:ext uri="{FF2B5EF4-FFF2-40B4-BE49-F238E27FC236}">
                <a16:creationId xmlns:a16="http://schemas.microsoft.com/office/drawing/2014/main" id="{E7596768-C569-46D8-8DAA-22928489C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56F63D-6DC6-447B-B3D5-1BAF8949DA3F}"/>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3970902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232D-0747-4CB0-A37F-BC040D9D5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324C2A-FF2F-4844-8CBC-9EB6E06CAC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2319D5-015A-484C-A155-197DF3DB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E636A-D2AC-4E31-A951-B0FBBC6C0A6D}"/>
              </a:ext>
            </a:extLst>
          </p:cNvPr>
          <p:cNvSpPr>
            <a:spLocks noGrp="1"/>
          </p:cNvSpPr>
          <p:nvPr>
            <p:ph type="dt" sz="half" idx="10"/>
          </p:nvPr>
        </p:nvSpPr>
        <p:spPr/>
        <p:txBody>
          <a:bodyPr/>
          <a:lstStyle/>
          <a:p>
            <a:fld id="{F6707C23-352B-4348-89C2-E6562EB4C430}" type="datetime1">
              <a:rPr lang="en-US" smtClean="0"/>
              <a:t>6/15/2022</a:t>
            </a:fld>
            <a:endParaRPr lang="en-US"/>
          </a:p>
        </p:txBody>
      </p:sp>
      <p:sp>
        <p:nvSpPr>
          <p:cNvPr id="6" name="Footer Placeholder 5">
            <a:extLst>
              <a:ext uri="{FF2B5EF4-FFF2-40B4-BE49-F238E27FC236}">
                <a16:creationId xmlns:a16="http://schemas.microsoft.com/office/drawing/2014/main" id="{1A2BCD46-4861-4EC8-B9E1-A34F88D8F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5D6C55-EDE3-47F5-BA00-5EADD716EB68}"/>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172503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CD4FDE-B763-4AE7-A368-861D7D127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918950-AEC5-43E4-8293-4AA049E89D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975F0-C72D-4369-86B8-B1790A86B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45E46-3477-49EB-9C66-771E64BEE727}" type="datetime1">
              <a:rPr lang="en-US" smtClean="0"/>
              <a:t>6/15/2022</a:t>
            </a:fld>
            <a:endParaRPr lang="en-US"/>
          </a:p>
        </p:txBody>
      </p:sp>
      <p:sp>
        <p:nvSpPr>
          <p:cNvPr id="5" name="Footer Placeholder 4">
            <a:extLst>
              <a:ext uri="{FF2B5EF4-FFF2-40B4-BE49-F238E27FC236}">
                <a16:creationId xmlns:a16="http://schemas.microsoft.com/office/drawing/2014/main" id="{8FE89F0E-3D90-4392-A8C7-2630CF31D8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AAB5C2-DA99-44D0-BA27-999C311A48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64FDA-96D4-4057-802F-365E206D1D78}" type="slidenum">
              <a:rPr lang="en-US" smtClean="0"/>
              <a:t>‹#›</a:t>
            </a:fld>
            <a:endParaRPr lang="en-US"/>
          </a:p>
        </p:txBody>
      </p:sp>
    </p:spTree>
    <p:extLst>
      <p:ext uri="{BB962C8B-B14F-4D97-AF65-F5344CB8AC3E}">
        <p14:creationId xmlns:p14="http://schemas.microsoft.com/office/powerpoint/2010/main" val="87070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B0EC4D9-79C5-454D-9217-DC6B675DA8E1}" type="datetime1">
              <a:rPr lang="en-US" smtClean="0"/>
              <a:t>6/15/2022</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2179907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emf"/><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emf"/><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ready.noaa.gov/register/HYSPLIT_hyagenda.php"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ady.noaa.gov/index.php"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emf"/><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emf"/><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emf"/><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ready.noaa.gov/hysplitusersguide/S310.htm"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ready.noaa.gov/hysplitusersguide/S312.htm"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ready.noaa.gov/hysplitusersguide/S313.htm"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ready.noaa.gov/hysplitusersguide/S314.htm" TargetMode="Externa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hyperlink" Target="https://www.ready.noaa.gov/hysplitusersguide/S314.htm" TargetMode="External"/><Relationship Id="rId2" Type="http://schemas.openxmlformats.org/officeDocument/2006/relationships/hyperlink" Target="https://www.ready.noaa.gov/hysplitusersguide/S312.htm" TargetMode="External"/><Relationship Id="rId1" Type="http://schemas.openxmlformats.org/officeDocument/2006/relationships/slideLayout" Target="../slideLayouts/slideLayout7.xml"/><Relationship Id="rId5" Type="http://schemas.openxmlformats.org/officeDocument/2006/relationships/hyperlink" Target="https://www.ready.noaa.gov/hysplitusersguide/S313.htm" TargetMode="External"/><Relationship Id="rId4" Type="http://schemas.openxmlformats.org/officeDocument/2006/relationships/hyperlink" Target="https://www.ready.noaa.gov/hysplitusersguide/S310.ht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ready.noaa.gov/hysplitusersguide/S440.htm" TargetMode="Externa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8" Type="http://schemas.openxmlformats.org/officeDocument/2006/relationships/hyperlink" Target="https://www.ready.noaa.gov/hysplitusersguide/S330.htm" TargetMode="External"/><Relationship Id="rId3" Type="http://schemas.openxmlformats.org/officeDocument/2006/relationships/hyperlink" Target="https://www.ready.noaa.gov/hysplitusersguide/S310.htm" TargetMode="External"/><Relationship Id="rId7" Type="http://schemas.openxmlformats.org/officeDocument/2006/relationships/hyperlink" Target="https://www.ready.noaa.gov/hysplitusersguide/S443.htm" TargetMode="External"/><Relationship Id="rId2" Type="http://schemas.openxmlformats.org/officeDocument/2006/relationships/hyperlink" Target="https://www.ready.noaa.gov/hysplitusersguide/S000.htm" TargetMode="External"/><Relationship Id="rId1" Type="http://schemas.openxmlformats.org/officeDocument/2006/relationships/slideLayout" Target="../slideLayouts/slideLayout7.xml"/><Relationship Id="rId6" Type="http://schemas.openxmlformats.org/officeDocument/2006/relationships/hyperlink" Target="https://www.ready.noaa.gov/hysplitusersguide/S363.htm" TargetMode="External"/><Relationship Id="rId11" Type="http://schemas.openxmlformats.org/officeDocument/2006/relationships/image" Target="../media/image27.png"/><Relationship Id="rId5" Type="http://schemas.openxmlformats.org/officeDocument/2006/relationships/hyperlink" Target="https://www.ready.noaa.gov/hysplitusersguide/S140.htm" TargetMode="External"/><Relationship Id="rId10" Type="http://schemas.openxmlformats.org/officeDocument/2006/relationships/hyperlink" Target="https://www.ready.noaa.gov/hysplitusersguide/S342.htm" TargetMode="External"/><Relationship Id="rId4" Type="http://schemas.openxmlformats.org/officeDocument/2006/relationships/hyperlink" Target="https://www.ready.noaa.gov/hysplitusersguide/S410.htm" TargetMode="External"/><Relationship Id="rId9" Type="http://schemas.openxmlformats.org/officeDocument/2006/relationships/hyperlink" Target="https://www.ready.noaa.gov/hysplitusersguide/S341.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hyperlink" Target="https://www.ready.noaa.gov/archives.php" TargetMode="External"/><Relationship Id="rId3" Type="http://schemas.openxmlformats.org/officeDocument/2006/relationships/hyperlink" Target="https://www.ready.noaa.gov/hysplitusersguide/S410.htm" TargetMode="External"/><Relationship Id="rId7" Type="http://schemas.openxmlformats.org/officeDocument/2006/relationships/hyperlink" Target="https://www.ready.noaa.gov/hysplitusersguide/S363.htm" TargetMode="External"/><Relationship Id="rId2" Type="http://schemas.openxmlformats.org/officeDocument/2006/relationships/hyperlink" Target="https://www.ready.noaa.gov/hysplitusersguide/S310.htm" TargetMode="External"/><Relationship Id="rId1" Type="http://schemas.openxmlformats.org/officeDocument/2006/relationships/slideLayout" Target="../slideLayouts/slideLayout7.xml"/><Relationship Id="rId6" Type="http://schemas.openxmlformats.org/officeDocument/2006/relationships/hyperlink" Target="https://www.ready.noaa.gov/hysplitusersguide/S140.htm" TargetMode="External"/><Relationship Id="rId5" Type="http://schemas.openxmlformats.org/officeDocument/2006/relationships/hyperlink" Target="https://www.ready.noaa.gov/hysplitusersguide/S263.htm" TargetMode="External"/><Relationship Id="rId4" Type="http://schemas.openxmlformats.org/officeDocument/2006/relationships/hyperlink" Target="https://www.ready.noaa.gov/hysplitusersguide/S443.ht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s://hysplitbbs.arl.noaa.gov/" TargetMode="External"/><Relationship Id="rId3" Type="http://schemas.openxmlformats.org/officeDocument/2006/relationships/hyperlink" Target="https://www.ready.noaa.gov/hysplitusersguide/" TargetMode="External"/><Relationship Id="rId7" Type="http://schemas.openxmlformats.org/officeDocument/2006/relationships/hyperlink" Target="https://www.arl.noaa.gov/wp_arl/wp-content/uploads/documents/reports/arl-224.pdf" TargetMode="External"/><Relationship Id="rId12" Type="http://schemas.openxmlformats.org/officeDocument/2006/relationships/hyperlink" Target="https://doi.org/10.1016/j.envsoft.2017.06.025" TargetMode="External"/><Relationship Id="rId2" Type="http://schemas.openxmlformats.org/officeDocument/2006/relationships/hyperlink" Target="https://www.ready.noaa.gov/HYSPLIT_Tutorials.php" TargetMode="External"/><Relationship Id="rId1" Type="http://schemas.openxmlformats.org/officeDocument/2006/relationships/slideLayout" Target="../slideLayouts/slideLayout7.xml"/><Relationship Id="rId6" Type="http://schemas.openxmlformats.org/officeDocument/2006/relationships/hyperlink" Target="https://www.arl.noaa.gov/hysplit/hysplit/" TargetMode="External"/><Relationship Id="rId11" Type="http://schemas.openxmlformats.org/officeDocument/2006/relationships/hyperlink" Target="http://dx.doi.org/10.1175/BAMS-D-14-00110.1" TargetMode="External"/><Relationship Id="rId5" Type="http://schemas.openxmlformats.org/officeDocument/2006/relationships/hyperlink" Target="https://www.ready.noaa.gov/documents/ppts/Cheat_Sheet_2020.pdf" TargetMode="External"/><Relationship Id="rId10" Type="http://schemas.openxmlformats.org/officeDocument/2006/relationships/hyperlink" Target="https://www.ready.noaa.gov/register/HYSPLIT_hyagenda.php" TargetMode="External"/><Relationship Id="rId4" Type="http://schemas.openxmlformats.org/officeDocument/2006/relationships/hyperlink" Target="https://www.ready.noaa.gov/HYSPLIT.php" TargetMode="External"/><Relationship Id="rId9" Type="http://schemas.openxmlformats.org/officeDocument/2006/relationships/hyperlink" Target="https://www.arl.noaa.gov/hysplit/hysplit-frequently-asked-questions-faq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10" name="Google Shape;104;p13">
            <a:extLst>
              <a:ext uri="{FF2B5EF4-FFF2-40B4-BE49-F238E27FC236}">
                <a16:creationId xmlns:a16="http://schemas.microsoft.com/office/drawing/2014/main" id="{37A25C13-3240-4349-9BEB-91A9AD19FB46}"/>
              </a:ext>
            </a:extLst>
          </p:cNvPr>
          <p:cNvSpPr txBox="1"/>
          <p:nvPr/>
        </p:nvSpPr>
        <p:spPr>
          <a:xfrm>
            <a:off x="2048850" y="5678845"/>
            <a:ext cx="8094300" cy="995505"/>
          </a:xfrm>
          <a:prstGeom prst="rect">
            <a:avLst/>
          </a:prstGeom>
          <a:noFill/>
          <a:ln>
            <a:noFill/>
          </a:ln>
        </p:spPr>
        <p:txBody>
          <a:bodyPr spcFirstLastPara="1" wrap="square" lIns="91425" tIns="45700" rIns="91425" bIns="45700" anchor="t" anchorCtr="0">
            <a:noAutofit/>
          </a:bodyPr>
          <a:lstStyle/>
          <a:p>
            <a:pPr algn="ctr">
              <a:lnSpc>
                <a:spcPct val="90000"/>
              </a:lnSpc>
            </a:pPr>
            <a:r>
              <a:rPr lang="en-US" sz="2400" dirty="0">
                <a:solidFill>
                  <a:srgbClr val="2F5496"/>
                </a:solidFill>
                <a:latin typeface="Calibri"/>
              </a:rPr>
              <a:t>NOAA Air Resources Laboratory</a:t>
            </a:r>
            <a:endParaRPr sz="2400" dirty="0">
              <a:solidFill>
                <a:srgbClr val="2F5496"/>
              </a:solidFill>
              <a:latin typeface="Calibri"/>
            </a:endParaRPr>
          </a:p>
          <a:p>
            <a:pPr algn="ctr">
              <a:lnSpc>
                <a:spcPct val="90000"/>
              </a:lnSpc>
            </a:pPr>
            <a:r>
              <a:rPr lang="en-US" sz="2300" dirty="0">
                <a:solidFill>
                  <a:srgbClr val="2F5496"/>
                </a:solidFill>
                <a:latin typeface="Calibri"/>
              </a:rPr>
              <a:t>June 14-17, 2022</a:t>
            </a:r>
            <a:endParaRPr sz="2300" dirty="0">
              <a:solidFill>
                <a:srgbClr val="2F5496"/>
              </a:solidFill>
              <a:latin typeface="Calibri"/>
            </a:endParaRPr>
          </a:p>
        </p:txBody>
      </p:sp>
      <p:sp>
        <p:nvSpPr>
          <p:cNvPr id="11" name="Google Shape;106;p13">
            <a:extLst>
              <a:ext uri="{FF2B5EF4-FFF2-40B4-BE49-F238E27FC236}">
                <a16:creationId xmlns:a16="http://schemas.microsoft.com/office/drawing/2014/main" id="{CE698EC7-7182-46A2-874A-4D4EB51E2B91}"/>
              </a:ext>
            </a:extLst>
          </p:cNvPr>
          <p:cNvSpPr txBox="1"/>
          <p:nvPr/>
        </p:nvSpPr>
        <p:spPr>
          <a:xfrm>
            <a:off x="1784495" y="1083899"/>
            <a:ext cx="8623010" cy="2625000"/>
          </a:xfrm>
          <a:prstGeom prst="rect">
            <a:avLst/>
          </a:prstGeom>
          <a:noFill/>
          <a:ln>
            <a:noFill/>
          </a:ln>
        </p:spPr>
        <p:txBody>
          <a:bodyPr spcFirstLastPara="1" wrap="square" lIns="91425" tIns="45700" rIns="91425" bIns="45700" anchor="b" anchorCtr="0">
            <a:noAutofit/>
          </a:bodyPr>
          <a:lstStyle/>
          <a:p>
            <a:pPr algn="ctr">
              <a:lnSpc>
                <a:spcPct val="90000"/>
              </a:lnSpc>
            </a:pPr>
            <a:br>
              <a:rPr lang="en-US" sz="6000" b="1" dirty="0">
                <a:solidFill>
                  <a:srgbClr val="2F5496"/>
                </a:solidFill>
                <a:latin typeface="Calibri"/>
              </a:rPr>
            </a:br>
            <a:br>
              <a:rPr lang="en-US" sz="6000" b="1" dirty="0">
                <a:solidFill>
                  <a:srgbClr val="2F5496"/>
                </a:solidFill>
                <a:latin typeface="Calibri"/>
              </a:rPr>
            </a:br>
            <a:br>
              <a:rPr lang="en-US" sz="6000" b="1" dirty="0">
                <a:solidFill>
                  <a:srgbClr val="2F5496"/>
                </a:solidFill>
                <a:latin typeface="Calibri"/>
              </a:rPr>
            </a:br>
            <a:r>
              <a:rPr lang="en-US" sz="4800" b="1" dirty="0">
                <a:solidFill>
                  <a:srgbClr val="2F5496"/>
                </a:solidFill>
                <a:latin typeface="Calibri"/>
              </a:rPr>
              <a:t>2022 Online </a:t>
            </a:r>
          </a:p>
          <a:p>
            <a:pPr algn="ctr">
              <a:lnSpc>
                <a:spcPct val="90000"/>
              </a:lnSpc>
            </a:pPr>
            <a:r>
              <a:rPr lang="en-US" sz="4800" b="1" dirty="0">
                <a:solidFill>
                  <a:srgbClr val="2F5496"/>
                </a:solidFill>
                <a:latin typeface="Calibri"/>
              </a:rPr>
              <a:t>HYSPLIT Workshop</a:t>
            </a:r>
          </a:p>
          <a:p>
            <a:pPr algn="ctr">
              <a:lnSpc>
                <a:spcPct val="90000"/>
              </a:lnSpc>
            </a:pPr>
            <a:r>
              <a:rPr lang="en-US" sz="4800" b="1" dirty="0">
                <a:solidFill>
                  <a:srgbClr val="2F5496"/>
                </a:solidFill>
                <a:latin typeface="Calibri"/>
              </a:rPr>
              <a:t>(Wrap-up: DAY 2 of 4)</a:t>
            </a:r>
            <a:endParaRPr sz="4800" b="1" dirty="0">
              <a:solidFill>
                <a:srgbClr val="2F5496"/>
              </a:solidFill>
              <a:latin typeface="Calibri"/>
            </a:endParaRPr>
          </a:p>
        </p:txBody>
      </p:sp>
      <p:sp>
        <p:nvSpPr>
          <p:cNvPr id="8" name="Rectangle 7">
            <a:extLst>
              <a:ext uri="{FF2B5EF4-FFF2-40B4-BE49-F238E27FC236}">
                <a16:creationId xmlns:a16="http://schemas.microsoft.com/office/drawing/2014/main" id="{9650FC96-F5B6-9329-E033-13B4D9B41F55}"/>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2" name="Slide Number Placeholder 4">
            <a:extLst>
              <a:ext uri="{FF2B5EF4-FFF2-40B4-BE49-F238E27FC236}">
                <a16:creationId xmlns:a16="http://schemas.microsoft.com/office/drawing/2014/main" id="{3843BF77-1A35-0D0B-4C67-E5D8E69AB84C}"/>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1</a:t>
            </a:fld>
            <a:endParaRPr lang="en-US" dirty="0">
              <a:solidFill>
                <a:srgbClr val="055357"/>
              </a:solidFill>
              <a:latin typeface="Calibri"/>
            </a:endParaRPr>
          </a:p>
        </p:txBody>
      </p:sp>
    </p:spTree>
    <p:extLst>
      <p:ext uri="{BB962C8B-B14F-4D97-AF65-F5344CB8AC3E}">
        <p14:creationId xmlns:p14="http://schemas.microsoft.com/office/powerpoint/2010/main" val="97872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AB2E46-BC06-4236-BEE3-904CF2166885}"/>
              </a:ext>
            </a:extLst>
          </p:cNvPr>
          <p:cNvSpPr txBox="1"/>
          <p:nvPr/>
        </p:nvSpPr>
        <p:spPr>
          <a:xfrm>
            <a:off x="375385" y="385011"/>
            <a:ext cx="101925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19424"/>
                </a:solidFill>
                <a:effectLst/>
                <a:uLnTx/>
                <a:uFillTx/>
                <a:latin typeface="Calibri" panose="020F0502020204030204"/>
                <a:ea typeface="+mn-ea"/>
                <a:cs typeface="+mn-cs"/>
              </a:rPr>
              <a:t>What do HYSPLIT </a:t>
            </a:r>
            <a:r>
              <a:rPr kumimoji="0" lang="en-US" sz="2800" b="1" i="1" u="none" strike="noStrike" kern="1200" cap="none" spc="0" normalizeH="0" baseline="0" noProof="0" dirty="0">
                <a:ln>
                  <a:noFill/>
                </a:ln>
                <a:solidFill>
                  <a:srgbClr val="319424"/>
                </a:solidFill>
                <a:effectLst/>
                <a:uLnTx/>
                <a:uFillTx/>
                <a:latin typeface="Calibri" panose="020F0502020204030204"/>
                <a:ea typeface="+mn-ea"/>
                <a:cs typeface="+mn-cs"/>
              </a:rPr>
              <a:t>Computational Point Particles </a:t>
            </a:r>
            <a:r>
              <a:rPr kumimoji="0" lang="en-US" sz="2800" b="1" i="0" u="none" strike="noStrike" kern="1200" cap="none" spc="0" normalizeH="0" baseline="0" noProof="0" dirty="0">
                <a:ln>
                  <a:noFill/>
                </a:ln>
                <a:solidFill>
                  <a:srgbClr val="319424"/>
                </a:solidFill>
                <a:effectLst/>
                <a:uLnTx/>
                <a:uFillTx/>
                <a:latin typeface="Calibri" panose="020F0502020204030204"/>
                <a:ea typeface="+mn-ea"/>
                <a:cs typeface="+mn-cs"/>
              </a:rPr>
              <a:t>actually represent?</a:t>
            </a:r>
          </a:p>
        </p:txBody>
      </p:sp>
      <p:sp>
        <p:nvSpPr>
          <p:cNvPr id="3" name="TextBox 2">
            <a:extLst>
              <a:ext uri="{FF2B5EF4-FFF2-40B4-BE49-F238E27FC236}">
                <a16:creationId xmlns:a16="http://schemas.microsoft.com/office/drawing/2014/main" id="{C7F77CDE-4B61-4F2A-AAFF-6C7743990E4A}"/>
              </a:ext>
            </a:extLst>
          </p:cNvPr>
          <p:cNvSpPr txBox="1"/>
          <p:nvPr/>
        </p:nvSpPr>
        <p:spPr>
          <a:xfrm>
            <a:off x="1068403" y="1006662"/>
            <a:ext cx="10664793" cy="577081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small parcel of air that contain one or more pollutants</a:t>
            </a:r>
          </a:p>
          <a:p>
            <a:pPr marL="28575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Each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Computational Point Particle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(parcel) contains a vast multitude of actual pollutant entities</a:t>
            </a:r>
          </a:p>
          <a:p>
            <a:pPr marL="742950" marR="0" lvl="1"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molecules (in gas phase)</a:t>
            </a:r>
          </a:p>
          <a:p>
            <a:pPr marL="742950" marR="0" lvl="1"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and/or atmospheric pollutant particles</a:t>
            </a:r>
          </a:p>
          <a:p>
            <a:pPr marL="28575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Amount of actual pollutant associated with a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Computational Point Particle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determined by the emissions rate divided by the number of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Computational Point Particles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released in the simulation. Both of these parameters are set by the user.</a:t>
            </a:r>
          </a:p>
          <a:p>
            <a:pPr marL="28575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Example: NO</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emissions from a power plant.</a:t>
            </a:r>
          </a:p>
          <a:p>
            <a:pPr marL="742950" marR="0" lvl="1"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Suppose there is a power plant that emits 1000 pounds of NO</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per hour</a:t>
            </a:r>
          </a:p>
          <a:p>
            <a:pPr marL="742950" marR="0" lvl="1"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Suppose we do a simulation that releases 500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Computational Point Particles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per hour</a:t>
            </a:r>
          </a:p>
          <a:p>
            <a:pPr marL="742950" marR="0" lvl="1"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calculate that there are </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1.2 x 10</a:t>
            </a:r>
            <a:r>
              <a:rPr kumimoji="0" lang="en-US" sz="1800" b="0" i="0" u="none" strike="noStrike" kern="1200" cap="none" spc="0" normalizeH="0" baseline="30000" noProof="0" dirty="0">
                <a:ln>
                  <a:noFill/>
                </a:ln>
                <a:solidFill>
                  <a:prstClr val="black"/>
                </a:solidFill>
                <a:effectLst/>
                <a:highlight>
                  <a:srgbClr val="FFFF00"/>
                </a:highlight>
                <a:uLnTx/>
                <a:uFillTx/>
                <a:latin typeface="Calibri" panose="020F0502020204030204"/>
                <a:ea typeface="+mn-ea"/>
                <a:cs typeface="+mn-cs"/>
              </a:rPr>
              <a:t>25</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NO</a:t>
            </a:r>
            <a:r>
              <a:rPr kumimoji="0" lang="en-US" sz="1800" b="0" i="0" u="none" strike="noStrike" kern="1200" cap="none" spc="0" normalizeH="0" baseline="-25000" noProof="0" dirty="0">
                <a:ln>
                  <a:noFill/>
                </a:ln>
                <a:solidFill>
                  <a:prstClr val="black"/>
                </a:solidFill>
                <a:effectLst/>
                <a:highlight>
                  <a:srgbClr val="FFFF00"/>
                </a:highligh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molecules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per HYSPLIT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Computational Point Particle</a:t>
            </a:r>
          </a:p>
          <a:p>
            <a:pPr marL="742950" marR="0" lvl="1"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1800" b="0" i="1" u="none" strike="noStrike" kern="1200" cap="none" spc="0" normalizeH="0" baseline="0" noProof="0" dirty="0">
                <a:ln>
                  <a:noFill/>
                </a:ln>
                <a:solidFill>
                  <a:srgbClr val="4472C4"/>
                </a:solidFill>
                <a:effectLst/>
                <a:uLnTx/>
                <a:uFillTx/>
                <a:latin typeface="Calibri" panose="020F0502020204030204"/>
                <a:ea typeface="+mn-ea"/>
                <a:cs typeface="+mn-cs"/>
              </a:rPr>
              <a:t>With the same emission rate, if you release 5000 Computational Point Particles per hour, there will 10x less NO</a:t>
            </a:r>
            <a:r>
              <a:rPr kumimoji="0" lang="en-US" sz="1800" b="0" i="1" u="none" strike="noStrike" kern="1200" cap="none" spc="0" normalizeH="0" baseline="-25000" noProof="0" dirty="0">
                <a:ln>
                  <a:noFill/>
                </a:ln>
                <a:solidFill>
                  <a:srgbClr val="4472C4"/>
                </a:solidFill>
                <a:effectLst/>
                <a:uLnTx/>
                <a:uFillTx/>
                <a:latin typeface="Calibri" panose="020F0502020204030204"/>
                <a:ea typeface="+mn-ea"/>
                <a:cs typeface="+mn-cs"/>
              </a:rPr>
              <a:t>2</a:t>
            </a:r>
            <a:r>
              <a:rPr kumimoji="0" lang="en-US" sz="1800" b="0" i="1" u="none" strike="noStrike" kern="1200" cap="none" spc="0" normalizeH="0" baseline="0" noProof="0" dirty="0">
                <a:ln>
                  <a:noFill/>
                </a:ln>
                <a:solidFill>
                  <a:srgbClr val="4472C4"/>
                </a:solidFill>
                <a:effectLst/>
                <a:uLnTx/>
                <a:uFillTx/>
                <a:latin typeface="Calibri" panose="020F0502020204030204"/>
                <a:ea typeface="+mn-ea"/>
                <a:cs typeface="+mn-cs"/>
              </a:rPr>
              <a:t> molecules per particle, e.g., 1.2 x 10</a:t>
            </a:r>
            <a:r>
              <a:rPr kumimoji="0" lang="en-US" sz="1800" b="0" i="1" u="none" strike="noStrike" kern="1200" cap="none" spc="0" normalizeH="0" baseline="30000" noProof="0" dirty="0">
                <a:ln>
                  <a:noFill/>
                </a:ln>
                <a:solidFill>
                  <a:srgbClr val="4472C4"/>
                </a:solidFill>
                <a:effectLst/>
                <a:uLnTx/>
                <a:uFillTx/>
                <a:latin typeface="Calibri" panose="020F0502020204030204"/>
                <a:ea typeface="+mn-ea"/>
                <a:cs typeface="+mn-cs"/>
              </a:rPr>
              <a:t>24</a:t>
            </a:r>
            <a:r>
              <a:rPr kumimoji="0" lang="en-US" sz="1800" b="0" i="1" u="none" strike="noStrike" kern="1200" cap="none" spc="0" normalizeH="0" baseline="0" noProof="0" dirty="0">
                <a:ln>
                  <a:noFill/>
                </a:ln>
                <a:solidFill>
                  <a:srgbClr val="4472C4"/>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B17C18E-2055-4719-AF06-ADF12229BF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D64FDA-96D4-4057-802F-365E206D1D78}" type="slidenum">
              <a:rPr kumimoji="0" lang="en-US" sz="16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37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752BB9-9994-41A1-A0E5-C4563C6ACA9C}"/>
              </a:ext>
            </a:extLst>
          </p:cNvPr>
          <p:cNvSpPr txBox="1"/>
          <p:nvPr/>
        </p:nvSpPr>
        <p:spPr>
          <a:xfrm>
            <a:off x="1145402" y="2071123"/>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1000</a:t>
            </a:r>
          </a:p>
        </p:txBody>
      </p:sp>
      <p:sp>
        <p:nvSpPr>
          <p:cNvPr id="3" name="TextBox 2">
            <a:extLst>
              <a:ext uri="{FF2B5EF4-FFF2-40B4-BE49-F238E27FC236}">
                <a16:creationId xmlns:a16="http://schemas.microsoft.com/office/drawing/2014/main" id="{6B0ABBF4-A743-4A4F-AA19-634FEADB3B73}"/>
              </a:ext>
            </a:extLst>
          </p:cNvPr>
          <p:cNvSpPr txBox="1"/>
          <p:nvPr/>
        </p:nvSpPr>
        <p:spPr>
          <a:xfrm>
            <a:off x="1867297" y="1794124"/>
            <a:ext cx="138371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pounds NO</a:t>
            </a:r>
            <a:r>
              <a:rPr kumimoji="0" lang="en-US" sz="1800" b="0" i="0" u="none" strike="noStrike" kern="1200" cap="none" spc="0" normalizeH="0" baseline="-25000" noProof="0" dirty="0">
                <a:ln>
                  <a:noFill/>
                </a:ln>
                <a:solidFill>
                  <a:srgbClr val="FF0000"/>
                </a:solidFill>
                <a:effectLst/>
                <a:uLnTx/>
                <a:uFillTx/>
                <a:latin typeface="Calibri" panose="020F0502020204030204"/>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hour</a:t>
            </a:r>
          </a:p>
        </p:txBody>
      </p:sp>
      <p:sp>
        <p:nvSpPr>
          <p:cNvPr id="4" name="TextBox 3">
            <a:extLst>
              <a:ext uri="{FF2B5EF4-FFF2-40B4-BE49-F238E27FC236}">
                <a16:creationId xmlns:a16="http://schemas.microsoft.com/office/drawing/2014/main" id="{9B9E9987-E532-4C63-9B9E-49E62962D6CE}"/>
              </a:ext>
            </a:extLst>
          </p:cNvPr>
          <p:cNvSpPr txBox="1"/>
          <p:nvPr/>
        </p:nvSpPr>
        <p:spPr>
          <a:xfrm>
            <a:off x="3416966" y="2092332"/>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9A7F468A-54B3-400F-9D79-ED8E6D1C3AD1}"/>
              </a:ext>
            </a:extLst>
          </p:cNvPr>
          <p:cNvSpPr txBox="1"/>
          <p:nvPr/>
        </p:nvSpPr>
        <p:spPr>
          <a:xfrm>
            <a:off x="4564168" y="1794124"/>
            <a:ext cx="187743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hour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19424"/>
                </a:solidFill>
                <a:effectLst/>
                <a:uLnTx/>
                <a:uFillTx/>
                <a:latin typeface="Calibri" panose="020F0502020204030204"/>
                <a:ea typeface="+mn-ea"/>
                <a:cs typeface="+mn-cs"/>
              </a:rPr>
              <a:t>HYSPLIT particles</a:t>
            </a:r>
          </a:p>
        </p:txBody>
      </p:sp>
      <p:sp>
        <p:nvSpPr>
          <p:cNvPr id="8" name="TextBox 7">
            <a:extLst>
              <a:ext uri="{FF2B5EF4-FFF2-40B4-BE49-F238E27FC236}">
                <a16:creationId xmlns:a16="http://schemas.microsoft.com/office/drawing/2014/main" id="{98C7E44B-46D9-4C43-85DC-B88E4A755D91}"/>
              </a:ext>
            </a:extLst>
          </p:cNvPr>
          <p:cNvSpPr txBox="1"/>
          <p:nvPr/>
        </p:nvSpPr>
        <p:spPr>
          <a:xfrm>
            <a:off x="3856206" y="1794124"/>
            <a:ext cx="53732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500</a:t>
            </a:r>
          </a:p>
        </p:txBody>
      </p:sp>
      <p:sp>
        <p:nvSpPr>
          <p:cNvPr id="10" name="Left Bracket 9">
            <a:extLst>
              <a:ext uri="{FF2B5EF4-FFF2-40B4-BE49-F238E27FC236}">
                <a16:creationId xmlns:a16="http://schemas.microsoft.com/office/drawing/2014/main" id="{D0C31A1D-1FAC-4BBF-9CF2-3C9122B86136}"/>
              </a:ext>
            </a:extLst>
          </p:cNvPr>
          <p:cNvSpPr/>
          <p:nvPr/>
        </p:nvSpPr>
        <p:spPr>
          <a:xfrm>
            <a:off x="1819174" y="1798589"/>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eft Bracket 11">
            <a:extLst>
              <a:ext uri="{FF2B5EF4-FFF2-40B4-BE49-F238E27FC236}">
                <a16:creationId xmlns:a16="http://schemas.microsoft.com/office/drawing/2014/main" id="{852F1903-56E9-47FE-898C-1A2E0EA475F5}"/>
              </a:ext>
            </a:extLst>
          </p:cNvPr>
          <p:cNvSpPr/>
          <p:nvPr/>
        </p:nvSpPr>
        <p:spPr>
          <a:xfrm rot="10800000">
            <a:off x="3280610" y="1798589"/>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Left Bracket 13">
            <a:extLst>
              <a:ext uri="{FF2B5EF4-FFF2-40B4-BE49-F238E27FC236}">
                <a16:creationId xmlns:a16="http://schemas.microsoft.com/office/drawing/2014/main" id="{7C2D923A-A04D-48CF-8834-C143148C000A}"/>
              </a:ext>
            </a:extLst>
          </p:cNvPr>
          <p:cNvSpPr/>
          <p:nvPr/>
        </p:nvSpPr>
        <p:spPr>
          <a:xfrm>
            <a:off x="4560781" y="1798589"/>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Left Bracket 15">
            <a:extLst>
              <a:ext uri="{FF2B5EF4-FFF2-40B4-BE49-F238E27FC236}">
                <a16:creationId xmlns:a16="http://schemas.microsoft.com/office/drawing/2014/main" id="{B15B16DA-EDD1-41F7-ADF7-334656391B49}"/>
              </a:ext>
            </a:extLst>
          </p:cNvPr>
          <p:cNvSpPr/>
          <p:nvPr/>
        </p:nvSpPr>
        <p:spPr>
          <a:xfrm rot="10800000">
            <a:off x="6320600" y="1798589"/>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7B60BAD-8B24-426B-A00F-230C30D0AC79}"/>
              </a:ext>
            </a:extLst>
          </p:cNvPr>
          <p:cNvSpPr txBox="1"/>
          <p:nvPr/>
        </p:nvSpPr>
        <p:spPr>
          <a:xfrm>
            <a:off x="6506443" y="2092332"/>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TextBox 19">
            <a:extLst>
              <a:ext uri="{FF2B5EF4-FFF2-40B4-BE49-F238E27FC236}">
                <a16:creationId xmlns:a16="http://schemas.microsoft.com/office/drawing/2014/main" id="{C8BAC41B-B2CE-40F8-8DD3-8F91013B88D5}"/>
              </a:ext>
            </a:extLst>
          </p:cNvPr>
          <p:cNvSpPr txBox="1"/>
          <p:nvPr/>
        </p:nvSpPr>
        <p:spPr>
          <a:xfrm>
            <a:off x="6764967" y="2071123"/>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454</a:t>
            </a:r>
          </a:p>
        </p:txBody>
      </p:sp>
      <p:sp>
        <p:nvSpPr>
          <p:cNvPr id="22" name="TextBox 21">
            <a:extLst>
              <a:ext uri="{FF2B5EF4-FFF2-40B4-BE49-F238E27FC236}">
                <a16:creationId xmlns:a16="http://schemas.microsoft.com/office/drawing/2014/main" id="{0264A9CC-191C-43C1-A708-F186F8EBE5C2}"/>
              </a:ext>
            </a:extLst>
          </p:cNvPr>
          <p:cNvSpPr txBox="1"/>
          <p:nvPr/>
        </p:nvSpPr>
        <p:spPr>
          <a:xfrm>
            <a:off x="7486863" y="1794124"/>
            <a:ext cx="138371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grams NO</a:t>
            </a:r>
            <a:r>
              <a:rPr kumimoji="0" lang="en-US" sz="1800" b="0" i="0" u="none" strike="noStrike" kern="1200" cap="none" spc="0" normalizeH="0" baseline="-25000" noProof="0" dirty="0">
                <a:ln>
                  <a:noFill/>
                </a:ln>
                <a:solidFill>
                  <a:srgbClr val="7030A0"/>
                </a:solidFill>
                <a:effectLst/>
                <a:uLnTx/>
                <a:uFillTx/>
                <a:latin typeface="Calibri" panose="020F0502020204030204"/>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pound NO</a:t>
            </a:r>
            <a:r>
              <a:rPr kumimoji="0" lang="en-US" sz="1800" b="0" i="0" u="none" strike="noStrike" kern="1200" cap="none" spc="0" normalizeH="0" baseline="-25000" noProof="0" dirty="0">
                <a:ln>
                  <a:noFill/>
                </a:ln>
                <a:solidFill>
                  <a:srgbClr val="FF0000"/>
                </a:solidFill>
                <a:effectLst/>
                <a:uLnTx/>
                <a:uFillTx/>
                <a:latin typeface="Calibri" panose="020F0502020204030204"/>
                <a:ea typeface="+mn-ea"/>
                <a:cs typeface="+mn-cs"/>
              </a:rPr>
              <a:t>2</a:t>
            </a:r>
          </a:p>
        </p:txBody>
      </p:sp>
      <p:sp>
        <p:nvSpPr>
          <p:cNvPr id="24" name="Left Bracket 23">
            <a:extLst>
              <a:ext uri="{FF2B5EF4-FFF2-40B4-BE49-F238E27FC236}">
                <a16:creationId xmlns:a16="http://schemas.microsoft.com/office/drawing/2014/main" id="{88311EF2-ADD2-419A-89F4-D2C767AE5B35}"/>
              </a:ext>
            </a:extLst>
          </p:cNvPr>
          <p:cNvSpPr/>
          <p:nvPr/>
        </p:nvSpPr>
        <p:spPr>
          <a:xfrm>
            <a:off x="7438739" y="1798589"/>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Left Bracket 25">
            <a:extLst>
              <a:ext uri="{FF2B5EF4-FFF2-40B4-BE49-F238E27FC236}">
                <a16:creationId xmlns:a16="http://schemas.microsoft.com/office/drawing/2014/main" id="{15FBB090-2832-4D1C-BD2C-37E2738A42AD}"/>
              </a:ext>
            </a:extLst>
          </p:cNvPr>
          <p:cNvSpPr/>
          <p:nvPr/>
        </p:nvSpPr>
        <p:spPr>
          <a:xfrm rot="10800000">
            <a:off x="8900175" y="1798589"/>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4BA64EAB-283C-475B-B723-5E3090781905}"/>
              </a:ext>
            </a:extLst>
          </p:cNvPr>
          <p:cNvSpPr txBox="1"/>
          <p:nvPr/>
        </p:nvSpPr>
        <p:spPr>
          <a:xfrm>
            <a:off x="1047294" y="3841687"/>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2" name="TextBox 31">
            <a:extLst>
              <a:ext uri="{FF2B5EF4-FFF2-40B4-BE49-F238E27FC236}">
                <a16:creationId xmlns:a16="http://schemas.microsoft.com/office/drawing/2014/main" id="{F7DEBE09-8CAB-451E-A893-4E9CF15DE09B}"/>
              </a:ext>
            </a:extLst>
          </p:cNvPr>
          <p:cNvSpPr txBox="1"/>
          <p:nvPr/>
        </p:nvSpPr>
        <p:spPr>
          <a:xfrm>
            <a:off x="2072687" y="3543479"/>
            <a:ext cx="1524776"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9900"/>
                </a:solidFill>
                <a:effectLst/>
                <a:uLnTx/>
                <a:uFillTx/>
                <a:latin typeface="Calibri" panose="020F0502020204030204"/>
                <a:ea typeface="+mn-ea"/>
                <a:cs typeface="+mn-cs"/>
              </a:rPr>
              <a:t>mole NO</a:t>
            </a:r>
            <a:r>
              <a:rPr kumimoji="0" lang="en-US" sz="1800" b="0" i="0" u="none" strike="noStrike" kern="1200" cap="none" spc="0" normalizeH="0" baseline="-25000" noProof="0" dirty="0">
                <a:ln>
                  <a:noFill/>
                </a:ln>
                <a:solidFill>
                  <a:srgbClr val="FF9900"/>
                </a:solidFill>
                <a:effectLst/>
                <a:uLnTx/>
                <a:uFillTx/>
                <a:latin typeface="Calibri" panose="020F0502020204030204"/>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grams NO</a:t>
            </a:r>
            <a:r>
              <a:rPr kumimoji="0" lang="en-US" sz="1800" b="0" i="0" u="none" strike="noStrike" kern="1200" cap="none" spc="0" normalizeH="0" baseline="-25000" noProof="0" dirty="0">
                <a:ln>
                  <a:noFill/>
                </a:ln>
                <a:solidFill>
                  <a:srgbClr val="7030A0"/>
                </a:solidFill>
                <a:effectLst/>
                <a:uLnTx/>
                <a:uFillTx/>
                <a:latin typeface="Calibri" panose="020F0502020204030204"/>
                <a:ea typeface="+mn-ea"/>
                <a:cs typeface="+mn-cs"/>
              </a:rPr>
              <a:t>2</a:t>
            </a:r>
          </a:p>
        </p:txBody>
      </p:sp>
      <p:sp>
        <p:nvSpPr>
          <p:cNvPr id="34" name="Left Bracket 33">
            <a:extLst>
              <a:ext uri="{FF2B5EF4-FFF2-40B4-BE49-F238E27FC236}">
                <a16:creationId xmlns:a16="http://schemas.microsoft.com/office/drawing/2014/main" id="{A28EAF35-9E6C-4361-9392-3D5162976FDD}"/>
              </a:ext>
            </a:extLst>
          </p:cNvPr>
          <p:cNvSpPr/>
          <p:nvPr/>
        </p:nvSpPr>
        <p:spPr>
          <a:xfrm>
            <a:off x="2008468" y="3547944"/>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Left Bracket 35">
            <a:extLst>
              <a:ext uri="{FF2B5EF4-FFF2-40B4-BE49-F238E27FC236}">
                <a16:creationId xmlns:a16="http://schemas.microsoft.com/office/drawing/2014/main" id="{F25DC491-5941-4E4B-91C9-CE06D2BE349F}"/>
              </a:ext>
            </a:extLst>
          </p:cNvPr>
          <p:cNvSpPr/>
          <p:nvPr/>
        </p:nvSpPr>
        <p:spPr>
          <a:xfrm rot="10800000">
            <a:off x="3556529" y="3547944"/>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B6FD40A-FEF3-43F3-B197-6EDA8BCA9C4D}"/>
              </a:ext>
            </a:extLst>
          </p:cNvPr>
          <p:cNvSpPr txBox="1"/>
          <p:nvPr/>
        </p:nvSpPr>
        <p:spPr>
          <a:xfrm>
            <a:off x="3838628" y="3841687"/>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0" name="TextBox 39">
            <a:extLst>
              <a:ext uri="{FF2B5EF4-FFF2-40B4-BE49-F238E27FC236}">
                <a16:creationId xmlns:a16="http://schemas.microsoft.com/office/drawing/2014/main" id="{F7C30FE7-A992-41AA-96D2-AB4DC671F5BF}"/>
              </a:ext>
            </a:extLst>
          </p:cNvPr>
          <p:cNvSpPr txBox="1"/>
          <p:nvPr/>
        </p:nvSpPr>
        <p:spPr>
          <a:xfrm>
            <a:off x="4193402" y="3820478"/>
            <a:ext cx="13067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6.022 x 10</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23</a:t>
            </a:r>
          </a:p>
        </p:txBody>
      </p:sp>
      <p:sp>
        <p:nvSpPr>
          <p:cNvPr id="42" name="TextBox 41">
            <a:extLst>
              <a:ext uri="{FF2B5EF4-FFF2-40B4-BE49-F238E27FC236}">
                <a16:creationId xmlns:a16="http://schemas.microsoft.com/office/drawing/2014/main" id="{3747EDE1-A539-4481-AF6A-A3B0A5AF1055}"/>
              </a:ext>
            </a:extLst>
          </p:cNvPr>
          <p:cNvSpPr txBox="1"/>
          <p:nvPr/>
        </p:nvSpPr>
        <p:spPr>
          <a:xfrm>
            <a:off x="5551466" y="3543479"/>
            <a:ext cx="163217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molecules NO</a:t>
            </a:r>
            <a:r>
              <a:rPr kumimoji="0" lang="en-US" sz="1800" b="0" i="0" u="none" strike="noStrike" kern="1200" cap="none" spc="0" normalizeH="0" baseline="-25000" noProof="0" dirty="0">
                <a:ln>
                  <a:noFill/>
                </a:ln>
                <a:solidFill>
                  <a:srgbClr val="00B0F0"/>
                </a:solidFill>
                <a:effectLst/>
                <a:uLnTx/>
                <a:uFillTx/>
                <a:latin typeface="Calibri" panose="020F0502020204030204"/>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9900"/>
                </a:solidFill>
                <a:effectLst/>
                <a:uLnTx/>
                <a:uFillTx/>
                <a:latin typeface="Calibri" panose="020F0502020204030204"/>
                <a:ea typeface="+mn-ea"/>
                <a:cs typeface="+mn-cs"/>
              </a:rPr>
              <a:t>mole NO</a:t>
            </a:r>
            <a:r>
              <a:rPr kumimoji="0" lang="en-US" sz="1800" b="0" i="0" u="none" strike="noStrike" kern="1200" cap="none" spc="0" normalizeH="0" baseline="-25000" noProof="0" dirty="0">
                <a:ln>
                  <a:noFill/>
                </a:ln>
                <a:solidFill>
                  <a:srgbClr val="FF9900"/>
                </a:solidFill>
                <a:effectLst/>
                <a:uLnTx/>
                <a:uFillTx/>
                <a:latin typeface="Calibri" panose="020F0502020204030204"/>
                <a:ea typeface="+mn-ea"/>
                <a:cs typeface="+mn-cs"/>
              </a:rPr>
              <a:t>2</a:t>
            </a:r>
          </a:p>
        </p:txBody>
      </p:sp>
      <p:sp>
        <p:nvSpPr>
          <p:cNvPr id="44" name="Left Bracket 43">
            <a:extLst>
              <a:ext uri="{FF2B5EF4-FFF2-40B4-BE49-F238E27FC236}">
                <a16:creationId xmlns:a16="http://schemas.microsoft.com/office/drawing/2014/main" id="{C861A919-BF90-48D5-AAEE-96634DA3E5DF}"/>
              </a:ext>
            </a:extLst>
          </p:cNvPr>
          <p:cNvSpPr/>
          <p:nvPr/>
        </p:nvSpPr>
        <p:spPr>
          <a:xfrm>
            <a:off x="5627574" y="3547944"/>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Left Bracket 45">
            <a:extLst>
              <a:ext uri="{FF2B5EF4-FFF2-40B4-BE49-F238E27FC236}">
                <a16:creationId xmlns:a16="http://schemas.microsoft.com/office/drawing/2014/main" id="{D8F90C3B-1CC0-47A0-83FE-FD79462DEBE3}"/>
              </a:ext>
            </a:extLst>
          </p:cNvPr>
          <p:cNvSpPr/>
          <p:nvPr/>
        </p:nvSpPr>
        <p:spPr>
          <a:xfrm rot="10800000">
            <a:off x="7089010" y="3547944"/>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0EE7A3EF-0B78-4C77-9E44-9CCE614C35F0}"/>
              </a:ext>
            </a:extLst>
          </p:cNvPr>
          <p:cNvSpPr txBox="1"/>
          <p:nvPr/>
        </p:nvSpPr>
        <p:spPr>
          <a:xfrm>
            <a:off x="1381428" y="3543479"/>
            <a:ext cx="60785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46</a:t>
            </a:r>
          </a:p>
        </p:txBody>
      </p:sp>
      <p:sp>
        <p:nvSpPr>
          <p:cNvPr id="49" name="TextBox 48">
            <a:extLst>
              <a:ext uri="{FF2B5EF4-FFF2-40B4-BE49-F238E27FC236}">
                <a16:creationId xmlns:a16="http://schemas.microsoft.com/office/drawing/2014/main" id="{7622C348-9C23-4A16-9EC9-394CE2CC5654}"/>
              </a:ext>
            </a:extLst>
          </p:cNvPr>
          <p:cNvSpPr txBox="1"/>
          <p:nvPr/>
        </p:nvSpPr>
        <p:spPr>
          <a:xfrm>
            <a:off x="7469208" y="3820478"/>
            <a:ext cx="13468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1.2 x 10</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25</a:t>
            </a:r>
          </a:p>
        </p:txBody>
      </p:sp>
      <p:sp>
        <p:nvSpPr>
          <p:cNvPr id="51" name="TextBox 50">
            <a:extLst>
              <a:ext uri="{FF2B5EF4-FFF2-40B4-BE49-F238E27FC236}">
                <a16:creationId xmlns:a16="http://schemas.microsoft.com/office/drawing/2014/main" id="{60A05D25-1652-4286-9DA4-A185DBFE351F}"/>
              </a:ext>
            </a:extLst>
          </p:cNvPr>
          <p:cNvSpPr txBox="1"/>
          <p:nvPr/>
        </p:nvSpPr>
        <p:spPr>
          <a:xfrm>
            <a:off x="8994292" y="3543479"/>
            <a:ext cx="169277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molecules NO</a:t>
            </a:r>
            <a:r>
              <a:rPr kumimoji="0" lang="en-US" sz="1800" b="0" i="0" u="none" strike="noStrike" kern="1200" cap="none" spc="0" normalizeH="0" baseline="-25000" noProof="0" dirty="0">
                <a:ln>
                  <a:noFill/>
                </a:ln>
                <a:solidFill>
                  <a:srgbClr val="00B0F0"/>
                </a:solidFill>
                <a:effectLst/>
                <a:uLnTx/>
                <a:uFillTx/>
                <a:latin typeface="Calibri" panose="020F0502020204030204"/>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19424"/>
                </a:solidFill>
                <a:effectLst/>
                <a:uLnTx/>
                <a:uFillTx/>
                <a:latin typeface="Calibri" panose="020F0502020204030204"/>
                <a:ea typeface="+mn-ea"/>
                <a:cs typeface="+mn-cs"/>
              </a:rPr>
              <a:t>HYSPLIT particle</a:t>
            </a:r>
            <a:endParaRPr kumimoji="0" lang="en-US" sz="1800" b="0" i="0" u="none" strike="noStrike" kern="1200" cap="none" spc="0" normalizeH="0" baseline="-25000" noProof="0" dirty="0">
              <a:ln>
                <a:noFill/>
              </a:ln>
              <a:solidFill>
                <a:srgbClr val="319424"/>
              </a:solidFill>
              <a:effectLst/>
              <a:uLnTx/>
              <a:uFillTx/>
              <a:latin typeface="Calibri" panose="020F0502020204030204"/>
              <a:ea typeface="+mn-ea"/>
              <a:cs typeface="+mn-cs"/>
            </a:endParaRPr>
          </a:p>
        </p:txBody>
      </p:sp>
      <p:sp>
        <p:nvSpPr>
          <p:cNvPr id="53" name="Left Bracket 52">
            <a:extLst>
              <a:ext uri="{FF2B5EF4-FFF2-40B4-BE49-F238E27FC236}">
                <a16:creationId xmlns:a16="http://schemas.microsoft.com/office/drawing/2014/main" id="{5A7B5FBD-C7B0-4FBC-9861-FE6A6DC5592B}"/>
              </a:ext>
            </a:extLst>
          </p:cNvPr>
          <p:cNvSpPr/>
          <p:nvPr/>
        </p:nvSpPr>
        <p:spPr>
          <a:xfrm>
            <a:off x="9014070" y="3547944"/>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Left Bracket 54">
            <a:extLst>
              <a:ext uri="{FF2B5EF4-FFF2-40B4-BE49-F238E27FC236}">
                <a16:creationId xmlns:a16="http://schemas.microsoft.com/office/drawing/2014/main" id="{A28CC18A-B69A-4BCB-8B42-41C01C6697B8}"/>
              </a:ext>
            </a:extLst>
          </p:cNvPr>
          <p:cNvSpPr/>
          <p:nvPr/>
        </p:nvSpPr>
        <p:spPr>
          <a:xfrm rot="10800000">
            <a:off x="10639131" y="3547945"/>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C325D389-A86F-4DAF-B093-4A8968749B49}"/>
              </a:ext>
            </a:extLst>
          </p:cNvPr>
          <p:cNvSpPr txBox="1"/>
          <p:nvPr/>
        </p:nvSpPr>
        <p:spPr>
          <a:xfrm>
            <a:off x="200653" y="230546"/>
            <a:ext cx="65130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Details of Calculation for NO</a:t>
            </a:r>
            <a:r>
              <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Emissions Example:</a:t>
            </a:r>
          </a:p>
        </p:txBody>
      </p:sp>
      <p:sp>
        <p:nvSpPr>
          <p:cNvPr id="59" name="Slide Number Placeholder 58">
            <a:extLst>
              <a:ext uri="{FF2B5EF4-FFF2-40B4-BE49-F238E27FC236}">
                <a16:creationId xmlns:a16="http://schemas.microsoft.com/office/drawing/2014/main" id="{8377D47C-8E1B-4E0F-83AE-1ED1C9E9CA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D64FDA-96D4-4057-802F-365E206D1D78}" type="slidenum">
              <a:rPr kumimoji="0" lang="en-US" sz="16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61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AB2E46-BC06-4236-BEE3-904CF2166885}"/>
              </a:ext>
            </a:extLst>
          </p:cNvPr>
          <p:cNvSpPr txBox="1"/>
          <p:nvPr/>
        </p:nvSpPr>
        <p:spPr>
          <a:xfrm>
            <a:off x="375385" y="385011"/>
            <a:ext cx="101925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19424"/>
                </a:solidFill>
                <a:effectLst/>
                <a:uLnTx/>
                <a:uFillTx/>
                <a:latin typeface="Calibri" panose="020F0502020204030204"/>
                <a:ea typeface="+mn-ea"/>
                <a:cs typeface="+mn-cs"/>
              </a:rPr>
              <a:t>What do HYSPLIT </a:t>
            </a:r>
            <a:r>
              <a:rPr kumimoji="0" lang="en-US" sz="2800" b="1" i="1" u="none" strike="noStrike" kern="1200" cap="none" spc="0" normalizeH="0" baseline="0" noProof="0" dirty="0">
                <a:ln>
                  <a:noFill/>
                </a:ln>
                <a:solidFill>
                  <a:srgbClr val="319424"/>
                </a:solidFill>
                <a:effectLst/>
                <a:uLnTx/>
                <a:uFillTx/>
                <a:latin typeface="Calibri" panose="020F0502020204030204"/>
                <a:ea typeface="+mn-ea"/>
                <a:cs typeface="+mn-cs"/>
              </a:rPr>
              <a:t>Computational Point Particles </a:t>
            </a:r>
            <a:r>
              <a:rPr kumimoji="0" lang="en-US" sz="2800" b="1" i="0" u="none" strike="noStrike" kern="1200" cap="none" spc="0" normalizeH="0" baseline="0" noProof="0" dirty="0">
                <a:ln>
                  <a:noFill/>
                </a:ln>
                <a:solidFill>
                  <a:srgbClr val="319424"/>
                </a:solidFill>
                <a:effectLst/>
                <a:uLnTx/>
                <a:uFillTx/>
                <a:latin typeface="Calibri" panose="020F0502020204030204"/>
                <a:ea typeface="+mn-ea"/>
                <a:cs typeface="+mn-cs"/>
              </a:rPr>
              <a:t>actually represent?</a:t>
            </a:r>
          </a:p>
        </p:txBody>
      </p:sp>
      <p:sp>
        <p:nvSpPr>
          <p:cNvPr id="3" name="TextBox 2">
            <a:extLst>
              <a:ext uri="{FF2B5EF4-FFF2-40B4-BE49-F238E27FC236}">
                <a16:creationId xmlns:a16="http://schemas.microsoft.com/office/drawing/2014/main" id="{C7F77CDE-4B61-4F2A-AAFF-6C7743990E4A}"/>
              </a:ext>
            </a:extLst>
          </p:cNvPr>
          <p:cNvSpPr txBox="1"/>
          <p:nvPr/>
        </p:nvSpPr>
        <p:spPr>
          <a:xfrm>
            <a:off x="1068403" y="1097280"/>
            <a:ext cx="10664793" cy="526297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A small parcel of air that contain one or more pollutants</a:t>
            </a:r>
          </a:p>
          <a:p>
            <a:pPr marL="28575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Each </a:t>
            </a:r>
            <a:r>
              <a:rPr kumimoji="0" lang="en-US" sz="1800" b="0" i="1"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Computational Point Particle </a:t>
            </a: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(parcel) contains a vast multitude of actual pollutant entities</a:t>
            </a:r>
          </a:p>
          <a:p>
            <a:pPr marL="742950" marR="0" lvl="1"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molecules (in gas phase)</a:t>
            </a:r>
          </a:p>
          <a:p>
            <a:pPr marL="742950" marR="0" lvl="1"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and/or atmospheric pollutant particles</a:t>
            </a:r>
          </a:p>
          <a:p>
            <a:pPr marL="28575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Amount of actual pollutant associated with a </a:t>
            </a:r>
            <a:r>
              <a:rPr kumimoji="0" lang="en-US" sz="1800" b="0" i="1"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Computational Point Particle </a:t>
            </a: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is determined by the emissions rate divided by the number of </a:t>
            </a:r>
            <a:r>
              <a:rPr kumimoji="0" lang="en-US" sz="1800" b="0" i="1"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Computational Point Particles </a:t>
            </a: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released in the simulation. Both of these parameters are set by the user.</a:t>
            </a:r>
          </a:p>
          <a:p>
            <a:pPr marL="28575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Example: particulate emissions from a fire.</a:t>
            </a:r>
          </a:p>
          <a:p>
            <a:pPr marL="742950" marR="0" lvl="1"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Suppose there is a fire that is emitting 1000 pounds per hour of particulate (smoke), that the average particle size is 5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µ</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 diameter, and the average particle density is 1 g/cm</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3</a:t>
            </a:r>
          </a:p>
          <a:p>
            <a:pPr marL="742950" marR="0" lvl="1"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Suppose we do a simulation that releases 500 computational point particles per hour</a:t>
            </a:r>
          </a:p>
          <a:p>
            <a:pPr marL="742950" marR="0" lvl="1"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calculate that there are </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1.4 x 10</a:t>
            </a:r>
            <a:r>
              <a:rPr kumimoji="0" lang="en-US" sz="1800" b="0" i="0" u="none" strike="noStrike" kern="1200" cap="none" spc="0" normalizeH="0" baseline="30000" noProof="0" dirty="0">
                <a:ln>
                  <a:noFill/>
                </a:ln>
                <a:solidFill>
                  <a:prstClr val="black"/>
                </a:solidFill>
                <a:effectLst/>
                <a:highlight>
                  <a:srgbClr val="FFFF00"/>
                </a:highlight>
                <a:uLnTx/>
                <a:uFillTx/>
                <a:latin typeface="Calibri" panose="020F0502020204030204"/>
                <a:ea typeface="+mn-ea"/>
                <a:cs typeface="+mn-cs"/>
              </a:rPr>
              <a:t>13</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smoke particles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 HYSPLIT computational point particle</a:t>
            </a:r>
          </a:p>
        </p:txBody>
      </p:sp>
      <p:sp>
        <p:nvSpPr>
          <p:cNvPr id="4" name="Slide Number Placeholder 3">
            <a:extLst>
              <a:ext uri="{FF2B5EF4-FFF2-40B4-BE49-F238E27FC236}">
                <a16:creationId xmlns:a16="http://schemas.microsoft.com/office/drawing/2014/main" id="{FB17C18E-2055-4719-AF06-ADF12229BF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D64FDA-96D4-4057-802F-365E206D1D78}" type="slidenum">
              <a:rPr kumimoji="0" lang="en-US" sz="16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415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752BB9-9994-41A1-A0E5-C4563C6ACA9C}"/>
              </a:ext>
            </a:extLst>
          </p:cNvPr>
          <p:cNvSpPr txBox="1"/>
          <p:nvPr/>
        </p:nvSpPr>
        <p:spPr>
          <a:xfrm>
            <a:off x="327253" y="2071123"/>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1000</a:t>
            </a:r>
          </a:p>
        </p:txBody>
      </p:sp>
      <p:sp>
        <p:nvSpPr>
          <p:cNvPr id="3" name="TextBox 2">
            <a:extLst>
              <a:ext uri="{FF2B5EF4-FFF2-40B4-BE49-F238E27FC236}">
                <a16:creationId xmlns:a16="http://schemas.microsoft.com/office/drawing/2014/main" id="{6B0ABBF4-A743-4A4F-AA19-634FEADB3B73}"/>
              </a:ext>
            </a:extLst>
          </p:cNvPr>
          <p:cNvSpPr txBox="1"/>
          <p:nvPr/>
        </p:nvSpPr>
        <p:spPr>
          <a:xfrm>
            <a:off x="968710" y="1794124"/>
            <a:ext cx="154458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pounds smoke</a:t>
            </a:r>
            <a:endParaRPr kumimoji="0" lang="en-US" sz="1800" b="0" i="0" u="none" strike="noStrike" kern="1200" cap="none" spc="0" normalizeH="0" baseline="-2500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hour</a:t>
            </a:r>
          </a:p>
        </p:txBody>
      </p:sp>
      <p:sp>
        <p:nvSpPr>
          <p:cNvPr id="4" name="TextBox 3">
            <a:extLst>
              <a:ext uri="{FF2B5EF4-FFF2-40B4-BE49-F238E27FC236}">
                <a16:creationId xmlns:a16="http://schemas.microsoft.com/office/drawing/2014/main" id="{9B9E9987-E532-4C63-9B9E-49E62962D6CE}"/>
              </a:ext>
            </a:extLst>
          </p:cNvPr>
          <p:cNvSpPr txBox="1"/>
          <p:nvPr/>
        </p:nvSpPr>
        <p:spPr>
          <a:xfrm>
            <a:off x="2598817" y="2092332"/>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9A7F468A-54B3-400F-9D79-ED8E6D1C3AD1}"/>
              </a:ext>
            </a:extLst>
          </p:cNvPr>
          <p:cNvSpPr txBox="1"/>
          <p:nvPr/>
        </p:nvSpPr>
        <p:spPr>
          <a:xfrm>
            <a:off x="810310" y="3821811"/>
            <a:ext cx="187743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19424"/>
                </a:solidFill>
                <a:effectLst/>
                <a:uLnTx/>
                <a:uFillTx/>
                <a:latin typeface="Calibri" panose="020F0502020204030204"/>
                <a:ea typeface="+mn-ea"/>
                <a:cs typeface="+mn-cs"/>
              </a:rPr>
              <a:t>HYSPLIT particles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hour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8C7E44B-46D9-4C43-85DC-B88E4A755D91}"/>
              </a:ext>
            </a:extLst>
          </p:cNvPr>
          <p:cNvSpPr txBox="1"/>
          <p:nvPr/>
        </p:nvSpPr>
        <p:spPr>
          <a:xfrm>
            <a:off x="228274" y="4098810"/>
            <a:ext cx="53572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500</a:t>
            </a:r>
          </a:p>
        </p:txBody>
      </p:sp>
      <p:sp>
        <p:nvSpPr>
          <p:cNvPr id="10" name="Left Bracket 9">
            <a:extLst>
              <a:ext uri="{FF2B5EF4-FFF2-40B4-BE49-F238E27FC236}">
                <a16:creationId xmlns:a16="http://schemas.microsoft.com/office/drawing/2014/main" id="{D0C31A1D-1FAC-4BBF-9CF2-3C9122B86136}"/>
              </a:ext>
            </a:extLst>
          </p:cNvPr>
          <p:cNvSpPr/>
          <p:nvPr/>
        </p:nvSpPr>
        <p:spPr>
          <a:xfrm>
            <a:off x="1001025" y="1798589"/>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eft Bracket 11">
            <a:extLst>
              <a:ext uri="{FF2B5EF4-FFF2-40B4-BE49-F238E27FC236}">
                <a16:creationId xmlns:a16="http://schemas.microsoft.com/office/drawing/2014/main" id="{852F1903-56E9-47FE-898C-1A2E0EA475F5}"/>
              </a:ext>
            </a:extLst>
          </p:cNvPr>
          <p:cNvSpPr/>
          <p:nvPr/>
        </p:nvSpPr>
        <p:spPr>
          <a:xfrm rot="10800000">
            <a:off x="2462461" y="1798589"/>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Left Bracket 13">
            <a:extLst>
              <a:ext uri="{FF2B5EF4-FFF2-40B4-BE49-F238E27FC236}">
                <a16:creationId xmlns:a16="http://schemas.microsoft.com/office/drawing/2014/main" id="{7C2D923A-A04D-48CF-8834-C143148C000A}"/>
              </a:ext>
            </a:extLst>
          </p:cNvPr>
          <p:cNvSpPr/>
          <p:nvPr/>
        </p:nvSpPr>
        <p:spPr>
          <a:xfrm>
            <a:off x="806923" y="3826276"/>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Left Bracket 15">
            <a:extLst>
              <a:ext uri="{FF2B5EF4-FFF2-40B4-BE49-F238E27FC236}">
                <a16:creationId xmlns:a16="http://schemas.microsoft.com/office/drawing/2014/main" id="{B15B16DA-EDD1-41F7-ADF7-334656391B49}"/>
              </a:ext>
            </a:extLst>
          </p:cNvPr>
          <p:cNvSpPr/>
          <p:nvPr/>
        </p:nvSpPr>
        <p:spPr>
          <a:xfrm rot="10800000">
            <a:off x="2566742" y="3826276"/>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8BAC41B-B2CE-40F8-8DD3-8F91013B88D5}"/>
              </a:ext>
            </a:extLst>
          </p:cNvPr>
          <p:cNvSpPr txBox="1"/>
          <p:nvPr/>
        </p:nvSpPr>
        <p:spPr>
          <a:xfrm>
            <a:off x="2934106" y="2071123"/>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454</a:t>
            </a:r>
          </a:p>
        </p:txBody>
      </p:sp>
      <p:sp>
        <p:nvSpPr>
          <p:cNvPr id="22" name="TextBox 21">
            <a:extLst>
              <a:ext uri="{FF2B5EF4-FFF2-40B4-BE49-F238E27FC236}">
                <a16:creationId xmlns:a16="http://schemas.microsoft.com/office/drawing/2014/main" id="{0264A9CC-191C-43C1-A708-F186F8EBE5C2}"/>
              </a:ext>
            </a:extLst>
          </p:cNvPr>
          <p:cNvSpPr txBox="1"/>
          <p:nvPr/>
        </p:nvSpPr>
        <p:spPr>
          <a:xfrm>
            <a:off x="3620448" y="1794124"/>
            <a:ext cx="145482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grams smoke</a:t>
            </a:r>
            <a:endParaRPr kumimoji="0" lang="en-US" sz="1800" b="0" i="0" u="none" strike="noStrike" kern="1200" cap="none" spc="0" normalizeH="0" baseline="-25000" noProof="0" dirty="0">
              <a:ln>
                <a:noFill/>
              </a:ln>
              <a:solidFill>
                <a:srgbClr val="7030A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pound smoke</a:t>
            </a:r>
            <a:endParaRPr kumimoji="0" lang="en-US" sz="1800" b="0" i="0" u="none" strike="noStrike" kern="1200" cap="none" spc="0" normalizeH="0" baseline="-25000" noProof="0" dirty="0">
              <a:ln>
                <a:noFill/>
              </a:ln>
              <a:solidFill>
                <a:srgbClr val="FF0000"/>
              </a:solidFill>
              <a:effectLst/>
              <a:uLnTx/>
              <a:uFillTx/>
              <a:latin typeface="Calibri" panose="020F0502020204030204"/>
              <a:ea typeface="+mn-ea"/>
              <a:cs typeface="+mn-cs"/>
            </a:endParaRPr>
          </a:p>
        </p:txBody>
      </p:sp>
      <p:sp>
        <p:nvSpPr>
          <p:cNvPr id="24" name="Left Bracket 23">
            <a:extLst>
              <a:ext uri="{FF2B5EF4-FFF2-40B4-BE49-F238E27FC236}">
                <a16:creationId xmlns:a16="http://schemas.microsoft.com/office/drawing/2014/main" id="{88311EF2-ADD2-419A-89F4-D2C767AE5B35}"/>
              </a:ext>
            </a:extLst>
          </p:cNvPr>
          <p:cNvSpPr/>
          <p:nvPr/>
        </p:nvSpPr>
        <p:spPr>
          <a:xfrm>
            <a:off x="3607878" y="1798589"/>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Left Bracket 25">
            <a:extLst>
              <a:ext uri="{FF2B5EF4-FFF2-40B4-BE49-F238E27FC236}">
                <a16:creationId xmlns:a16="http://schemas.microsoft.com/office/drawing/2014/main" id="{15FBB090-2832-4D1C-BD2C-37E2738A42AD}"/>
              </a:ext>
            </a:extLst>
          </p:cNvPr>
          <p:cNvSpPr/>
          <p:nvPr/>
        </p:nvSpPr>
        <p:spPr>
          <a:xfrm rot="10800000">
            <a:off x="5069314" y="1798589"/>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4BA64EAB-283C-475B-B723-5E3090781905}"/>
              </a:ext>
            </a:extLst>
          </p:cNvPr>
          <p:cNvSpPr txBox="1"/>
          <p:nvPr/>
        </p:nvSpPr>
        <p:spPr>
          <a:xfrm>
            <a:off x="2741336" y="4120820"/>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2" name="TextBox 31">
            <a:extLst>
              <a:ext uri="{FF2B5EF4-FFF2-40B4-BE49-F238E27FC236}">
                <a16:creationId xmlns:a16="http://schemas.microsoft.com/office/drawing/2014/main" id="{F7DEBE09-8CAB-451E-A893-4E9CF15DE09B}"/>
              </a:ext>
            </a:extLst>
          </p:cNvPr>
          <p:cNvSpPr txBox="1"/>
          <p:nvPr/>
        </p:nvSpPr>
        <p:spPr>
          <a:xfrm>
            <a:off x="3771276" y="4611884"/>
            <a:ext cx="155420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smoke particle</a:t>
            </a:r>
            <a:endParaRPr kumimoji="0" lang="en-US" sz="1800" b="0" i="0" u="none" strike="noStrike" kern="1200" cap="none" spc="0" normalizeH="0" baseline="-25000" noProof="0" dirty="0">
              <a:ln>
                <a:noFill/>
              </a:ln>
              <a:solidFill>
                <a:srgbClr val="00B0F0"/>
              </a:solidFill>
              <a:effectLst/>
              <a:uLnTx/>
              <a:uFillTx/>
              <a:latin typeface="Calibri" panose="020F0502020204030204"/>
              <a:ea typeface="+mn-ea"/>
              <a:cs typeface="+mn-cs"/>
            </a:endParaRPr>
          </a:p>
        </p:txBody>
      </p:sp>
      <p:sp>
        <p:nvSpPr>
          <p:cNvPr id="34" name="Left Bracket 33">
            <a:extLst>
              <a:ext uri="{FF2B5EF4-FFF2-40B4-BE49-F238E27FC236}">
                <a16:creationId xmlns:a16="http://schemas.microsoft.com/office/drawing/2014/main" id="{A28EAF35-9E6C-4361-9392-3D5162976FDD}"/>
              </a:ext>
            </a:extLst>
          </p:cNvPr>
          <p:cNvSpPr/>
          <p:nvPr/>
        </p:nvSpPr>
        <p:spPr>
          <a:xfrm>
            <a:off x="3153879" y="3551956"/>
            <a:ext cx="73152" cy="146304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0EE7A3EF-0B78-4C77-9E44-9CCE614C35F0}"/>
              </a:ext>
            </a:extLst>
          </p:cNvPr>
          <p:cNvSpPr txBox="1"/>
          <p:nvPr/>
        </p:nvSpPr>
        <p:spPr>
          <a:xfrm>
            <a:off x="3258272" y="3543479"/>
            <a:ext cx="39626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49" name="TextBox 48">
            <a:extLst>
              <a:ext uri="{FF2B5EF4-FFF2-40B4-BE49-F238E27FC236}">
                <a16:creationId xmlns:a16="http://schemas.microsoft.com/office/drawing/2014/main" id="{7622C348-9C23-4A16-9EC9-394CE2CC5654}"/>
              </a:ext>
            </a:extLst>
          </p:cNvPr>
          <p:cNvSpPr txBox="1"/>
          <p:nvPr/>
        </p:nvSpPr>
        <p:spPr>
          <a:xfrm>
            <a:off x="8816748" y="2963829"/>
            <a:ext cx="13468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1.4 x 10</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13</a:t>
            </a:r>
          </a:p>
        </p:txBody>
      </p:sp>
      <p:sp>
        <p:nvSpPr>
          <p:cNvPr id="51" name="TextBox 50">
            <a:extLst>
              <a:ext uri="{FF2B5EF4-FFF2-40B4-BE49-F238E27FC236}">
                <a16:creationId xmlns:a16="http://schemas.microsoft.com/office/drawing/2014/main" id="{60A05D25-1652-4286-9DA4-A185DBFE351F}"/>
              </a:ext>
            </a:extLst>
          </p:cNvPr>
          <p:cNvSpPr txBox="1"/>
          <p:nvPr/>
        </p:nvSpPr>
        <p:spPr>
          <a:xfrm>
            <a:off x="10326958" y="2686830"/>
            <a:ext cx="172252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smoke particles</a:t>
            </a:r>
            <a:endParaRPr kumimoji="0" lang="en-US" sz="1800" b="0" i="0" u="none" strike="noStrike" kern="1200" cap="none" spc="0" normalizeH="0" baseline="-25000" noProof="0" dirty="0">
              <a:ln>
                <a:noFill/>
              </a:ln>
              <a:solidFill>
                <a:srgbClr val="00B0F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19424"/>
                </a:solidFill>
                <a:effectLst/>
                <a:uLnTx/>
                <a:uFillTx/>
                <a:latin typeface="Calibri" panose="020F0502020204030204"/>
                <a:ea typeface="+mn-ea"/>
                <a:cs typeface="+mn-cs"/>
              </a:rPr>
              <a:t>HYSPLIT particle</a:t>
            </a:r>
            <a:endParaRPr kumimoji="0" lang="en-US" sz="1800" b="0" i="0" u="none" strike="noStrike" kern="1200" cap="none" spc="0" normalizeH="0" baseline="-25000" noProof="0" dirty="0">
              <a:ln>
                <a:noFill/>
              </a:ln>
              <a:solidFill>
                <a:srgbClr val="319424"/>
              </a:solidFill>
              <a:effectLst/>
              <a:uLnTx/>
              <a:uFillTx/>
              <a:latin typeface="Calibri" panose="020F0502020204030204"/>
              <a:ea typeface="+mn-ea"/>
              <a:cs typeface="+mn-cs"/>
            </a:endParaRPr>
          </a:p>
        </p:txBody>
      </p:sp>
      <p:sp>
        <p:nvSpPr>
          <p:cNvPr id="53" name="Left Bracket 52">
            <a:extLst>
              <a:ext uri="{FF2B5EF4-FFF2-40B4-BE49-F238E27FC236}">
                <a16:creationId xmlns:a16="http://schemas.microsoft.com/office/drawing/2014/main" id="{5A7B5FBD-C7B0-4FBC-9861-FE6A6DC5592B}"/>
              </a:ext>
            </a:extLst>
          </p:cNvPr>
          <p:cNvSpPr/>
          <p:nvPr/>
        </p:nvSpPr>
        <p:spPr>
          <a:xfrm>
            <a:off x="10361610" y="2691295"/>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Left Bracket 54">
            <a:extLst>
              <a:ext uri="{FF2B5EF4-FFF2-40B4-BE49-F238E27FC236}">
                <a16:creationId xmlns:a16="http://schemas.microsoft.com/office/drawing/2014/main" id="{A28CC18A-B69A-4BCB-8B42-41C01C6697B8}"/>
              </a:ext>
            </a:extLst>
          </p:cNvPr>
          <p:cNvSpPr/>
          <p:nvPr/>
        </p:nvSpPr>
        <p:spPr>
          <a:xfrm rot="10800000">
            <a:off x="11986671" y="2691296"/>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C325D389-A86F-4DAF-B093-4A8968749B49}"/>
              </a:ext>
            </a:extLst>
          </p:cNvPr>
          <p:cNvSpPr txBox="1"/>
          <p:nvPr/>
        </p:nvSpPr>
        <p:spPr>
          <a:xfrm>
            <a:off x="200653" y="230546"/>
            <a:ext cx="66384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Details of Calculation for Smoke Emissions Example:</a:t>
            </a:r>
          </a:p>
        </p:txBody>
      </p:sp>
      <p:sp>
        <p:nvSpPr>
          <p:cNvPr id="5" name="TextBox 4">
            <a:extLst>
              <a:ext uri="{FF2B5EF4-FFF2-40B4-BE49-F238E27FC236}">
                <a16:creationId xmlns:a16="http://schemas.microsoft.com/office/drawing/2014/main" id="{F4B5BC6E-CEE6-432D-860E-3635404D4BCC}"/>
              </a:ext>
            </a:extLst>
          </p:cNvPr>
          <p:cNvSpPr txBox="1"/>
          <p:nvPr/>
        </p:nvSpPr>
        <p:spPr>
          <a:xfrm>
            <a:off x="3599850" y="3833128"/>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394640B-7E18-445B-9DBA-68BA949D1A17}"/>
              </a:ext>
            </a:extLst>
          </p:cNvPr>
          <p:cNvSpPr txBox="1"/>
          <p:nvPr/>
        </p:nvSpPr>
        <p:spPr>
          <a:xfrm>
            <a:off x="4041004" y="3840568"/>
            <a:ext cx="18104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 x 10</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-6</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9900"/>
                </a:solidFill>
                <a:effectLst/>
                <a:uLnTx/>
                <a:uFillTx/>
                <a:latin typeface="Calibri" panose="020F0502020204030204"/>
                <a:ea typeface="+mn-ea"/>
                <a:cs typeface="+mn-cs"/>
              </a:rPr>
              <a:t>meters</a:t>
            </a:r>
          </a:p>
        </p:txBody>
      </p:sp>
      <p:sp>
        <p:nvSpPr>
          <p:cNvPr id="9" name="Left Bracket 8">
            <a:extLst>
              <a:ext uri="{FF2B5EF4-FFF2-40B4-BE49-F238E27FC236}">
                <a16:creationId xmlns:a16="http://schemas.microsoft.com/office/drawing/2014/main" id="{7897EE63-1C00-4F07-BCAA-E035C72E415E}"/>
              </a:ext>
            </a:extLst>
          </p:cNvPr>
          <p:cNvSpPr/>
          <p:nvPr/>
        </p:nvSpPr>
        <p:spPr>
          <a:xfrm>
            <a:off x="4047419" y="3806216"/>
            <a:ext cx="73152" cy="4572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Left Bracket 10">
            <a:extLst>
              <a:ext uri="{FF2B5EF4-FFF2-40B4-BE49-F238E27FC236}">
                <a16:creationId xmlns:a16="http://schemas.microsoft.com/office/drawing/2014/main" id="{DDE8483B-7CC4-428E-A2FE-1D1ACFC6A190}"/>
              </a:ext>
            </a:extLst>
          </p:cNvPr>
          <p:cNvSpPr/>
          <p:nvPr/>
        </p:nvSpPr>
        <p:spPr>
          <a:xfrm rot="10800000">
            <a:off x="5730245" y="3804613"/>
            <a:ext cx="73152" cy="4572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D91E6CC-6986-433E-B7B8-CEFD78922E34}"/>
              </a:ext>
            </a:extLst>
          </p:cNvPr>
          <p:cNvSpPr txBox="1"/>
          <p:nvPr/>
        </p:nvSpPr>
        <p:spPr>
          <a:xfrm>
            <a:off x="5804034" y="3590221"/>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9900"/>
                </a:solidFill>
                <a:effectLst/>
                <a:uLnTx/>
                <a:uFillTx/>
                <a:latin typeface="Calibri" panose="020F0502020204030204"/>
                <a:ea typeface="+mn-ea"/>
                <a:cs typeface="+mn-cs"/>
              </a:rPr>
              <a:t>3</a:t>
            </a:r>
          </a:p>
        </p:txBody>
      </p:sp>
      <p:cxnSp>
        <p:nvCxnSpPr>
          <p:cNvPr id="17" name="Straight Connector 16">
            <a:extLst>
              <a:ext uri="{FF2B5EF4-FFF2-40B4-BE49-F238E27FC236}">
                <a16:creationId xmlns:a16="http://schemas.microsoft.com/office/drawing/2014/main" id="{654BEF7A-B925-4F7B-80C9-04A8C73369DF}"/>
              </a:ext>
            </a:extLst>
          </p:cNvPr>
          <p:cNvCxnSpPr/>
          <p:nvPr/>
        </p:nvCxnSpPr>
        <p:spPr>
          <a:xfrm>
            <a:off x="529389" y="3166712"/>
            <a:ext cx="81381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E525659-5400-45A9-B305-754B36E3C00C}"/>
              </a:ext>
            </a:extLst>
          </p:cNvPr>
          <p:cNvSpPr txBox="1"/>
          <p:nvPr/>
        </p:nvSpPr>
        <p:spPr>
          <a:xfrm>
            <a:off x="7023249" y="3821811"/>
            <a:ext cx="138371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gram smoke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Calibri" panose="020F0502020204030204"/>
                <a:ea typeface="+mn-ea"/>
                <a:cs typeface="+mn-cs"/>
              </a:rPr>
              <a:t>cm</a:t>
            </a:r>
            <a:r>
              <a:rPr kumimoji="0" lang="en-US" sz="1800" b="0" i="0" u="none" strike="noStrike" kern="1200" cap="none" spc="0" normalizeH="0" baseline="30000" noProof="0" dirty="0">
                <a:ln>
                  <a:noFill/>
                </a:ln>
                <a:solidFill>
                  <a:srgbClr val="FF00FF"/>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srgbClr val="FF00FF"/>
                </a:solidFill>
                <a:effectLst/>
                <a:uLnTx/>
                <a:uFillTx/>
                <a:latin typeface="Calibri" panose="020F0502020204030204"/>
                <a:ea typeface="+mn-ea"/>
                <a:cs typeface="+mn-cs"/>
              </a:rPr>
              <a:t> smoke</a:t>
            </a:r>
          </a:p>
        </p:txBody>
      </p:sp>
      <p:sp>
        <p:nvSpPr>
          <p:cNvPr id="21" name="TextBox 20">
            <a:extLst>
              <a:ext uri="{FF2B5EF4-FFF2-40B4-BE49-F238E27FC236}">
                <a16:creationId xmlns:a16="http://schemas.microsoft.com/office/drawing/2014/main" id="{5C5C56D9-00F8-4AD2-BF0A-70643704A6CF}"/>
              </a:ext>
            </a:extLst>
          </p:cNvPr>
          <p:cNvSpPr txBox="1"/>
          <p:nvPr/>
        </p:nvSpPr>
        <p:spPr>
          <a:xfrm>
            <a:off x="6609753" y="4098810"/>
            <a:ext cx="30168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3" name="Left Bracket 22">
            <a:extLst>
              <a:ext uri="{FF2B5EF4-FFF2-40B4-BE49-F238E27FC236}">
                <a16:creationId xmlns:a16="http://schemas.microsoft.com/office/drawing/2014/main" id="{5B9E3612-2BF2-4989-9B7C-42C7EF285902}"/>
              </a:ext>
            </a:extLst>
          </p:cNvPr>
          <p:cNvSpPr/>
          <p:nvPr/>
        </p:nvSpPr>
        <p:spPr>
          <a:xfrm>
            <a:off x="6936626" y="3741294"/>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Left Bracket 24">
            <a:extLst>
              <a:ext uri="{FF2B5EF4-FFF2-40B4-BE49-F238E27FC236}">
                <a16:creationId xmlns:a16="http://schemas.microsoft.com/office/drawing/2014/main" id="{E66A4A93-C607-4F63-AB68-DF62B7FB7D65}"/>
              </a:ext>
            </a:extLst>
          </p:cNvPr>
          <p:cNvSpPr/>
          <p:nvPr/>
        </p:nvSpPr>
        <p:spPr>
          <a:xfrm rot="10800000">
            <a:off x="8378811" y="3826276"/>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7C89ECA-4137-4E93-8858-F50E6AC36AC8}"/>
              </a:ext>
            </a:extLst>
          </p:cNvPr>
          <p:cNvSpPr txBox="1"/>
          <p:nvPr/>
        </p:nvSpPr>
        <p:spPr>
          <a:xfrm>
            <a:off x="6349223" y="4099962"/>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9" name="TextBox 28">
            <a:extLst>
              <a:ext uri="{FF2B5EF4-FFF2-40B4-BE49-F238E27FC236}">
                <a16:creationId xmlns:a16="http://schemas.microsoft.com/office/drawing/2014/main" id="{6D91970A-9FC0-4509-AD3E-671561C11841}"/>
              </a:ext>
            </a:extLst>
          </p:cNvPr>
          <p:cNvSpPr txBox="1"/>
          <p:nvPr/>
        </p:nvSpPr>
        <p:spPr>
          <a:xfrm>
            <a:off x="5330792" y="2090730"/>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0" name="TextBox 29">
            <a:extLst>
              <a:ext uri="{FF2B5EF4-FFF2-40B4-BE49-F238E27FC236}">
                <a16:creationId xmlns:a16="http://schemas.microsoft.com/office/drawing/2014/main" id="{6872E135-F53D-46C9-916F-8EDB9AFF3F50}"/>
              </a:ext>
            </a:extLst>
          </p:cNvPr>
          <p:cNvSpPr txBox="1"/>
          <p:nvPr/>
        </p:nvSpPr>
        <p:spPr>
          <a:xfrm>
            <a:off x="5666081" y="2069521"/>
            <a:ext cx="10406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 x 10</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-6</a:t>
            </a:r>
          </a:p>
        </p:txBody>
      </p:sp>
      <p:sp>
        <p:nvSpPr>
          <p:cNvPr id="31" name="TextBox 30">
            <a:extLst>
              <a:ext uri="{FF2B5EF4-FFF2-40B4-BE49-F238E27FC236}">
                <a16:creationId xmlns:a16="http://schemas.microsoft.com/office/drawing/2014/main" id="{6B341A94-05CA-4C21-A0E6-222B5BA370FC}"/>
              </a:ext>
            </a:extLst>
          </p:cNvPr>
          <p:cNvSpPr txBox="1"/>
          <p:nvPr/>
        </p:nvSpPr>
        <p:spPr>
          <a:xfrm>
            <a:off x="7286044" y="1792522"/>
            <a:ext cx="60785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9900"/>
                </a:solidFill>
                <a:effectLst/>
                <a:uLnTx/>
                <a:uFillTx/>
                <a:latin typeface="Calibri" panose="020F0502020204030204"/>
                <a:ea typeface="+mn-ea"/>
                <a:cs typeface="+mn-cs"/>
              </a:rPr>
              <a:t>m</a:t>
            </a:r>
            <a:r>
              <a:rPr kumimoji="0" lang="en-US" sz="1800" b="0" i="0" u="none" strike="noStrike" kern="1200" cap="none" spc="0" normalizeH="0" baseline="30000" noProof="0" dirty="0">
                <a:ln>
                  <a:noFill/>
                </a:ln>
                <a:solidFill>
                  <a:srgbClr val="FF9900"/>
                </a:solidFill>
                <a:effectLst/>
                <a:uLnTx/>
                <a:uFillTx/>
                <a:latin typeface="Calibri" panose="020F0502020204030204"/>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Calibri" panose="020F0502020204030204"/>
                <a:ea typeface="+mn-ea"/>
                <a:cs typeface="+mn-cs"/>
              </a:rPr>
              <a:t>cm</a:t>
            </a:r>
            <a:r>
              <a:rPr kumimoji="0" lang="en-US" sz="1800" b="0" i="0" u="none" strike="noStrike" kern="1200" cap="none" spc="0" normalizeH="0" baseline="30000" noProof="0" dirty="0">
                <a:ln>
                  <a:noFill/>
                </a:ln>
                <a:solidFill>
                  <a:srgbClr val="FF00FF"/>
                </a:solidFill>
                <a:effectLst/>
                <a:uLnTx/>
                <a:uFillTx/>
                <a:latin typeface="Calibri" panose="020F0502020204030204"/>
                <a:ea typeface="+mn-ea"/>
                <a:cs typeface="+mn-cs"/>
              </a:rPr>
              <a:t>3</a:t>
            </a:r>
          </a:p>
        </p:txBody>
      </p:sp>
      <p:sp>
        <p:nvSpPr>
          <p:cNvPr id="39" name="Left Bracket 38">
            <a:extLst>
              <a:ext uri="{FF2B5EF4-FFF2-40B4-BE49-F238E27FC236}">
                <a16:creationId xmlns:a16="http://schemas.microsoft.com/office/drawing/2014/main" id="{EEF3DBC3-E9D3-4B02-BD0B-DC945B709EF1}"/>
              </a:ext>
            </a:extLst>
          </p:cNvPr>
          <p:cNvSpPr/>
          <p:nvPr/>
        </p:nvSpPr>
        <p:spPr>
          <a:xfrm>
            <a:off x="6849992" y="1796987"/>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Left Bracket 59">
            <a:extLst>
              <a:ext uri="{FF2B5EF4-FFF2-40B4-BE49-F238E27FC236}">
                <a16:creationId xmlns:a16="http://schemas.microsoft.com/office/drawing/2014/main" id="{B6E3FE3E-BF6B-48CD-B95C-69ED29119982}"/>
              </a:ext>
            </a:extLst>
          </p:cNvPr>
          <p:cNvSpPr/>
          <p:nvPr/>
        </p:nvSpPr>
        <p:spPr>
          <a:xfrm rot="10800000">
            <a:off x="8311428" y="1796987"/>
            <a:ext cx="73152" cy="914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0C805F73-FF62-48A6-B960-72571638B137}"/>
              </a:ext>
            </a:extLst>
          </p:cNvPr>
          <p:cNvSpPr txBox="1"/>
          <p:nvPr/>
        </p:nvSpPr>
        <p:spPr>
          <a:xfrm>
            <a:off x="3146297" y="4331365"/>
            <a:ext cx="30059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3" name="Left Bracket 62">
            <a:extLst>
              <a:ext uri="{FF2B5EF4-FFF2-40B4-BE49-F238E27FC236}">
                <a16:creationId xmlns:a16="http://schemas.microsoft.com/office/drawing/2014/main" id="{1274D877-BF20-4CCA-B8A3-7D494A750814}"/>
              </a:ext>
            </a:extLst>
          </p:cNvPr>
          <p:cNvSpPr/>
          <p:nvPr/>
        </p:nvSpPr>
        <p:spPr>
          <a:xfrm rot="10800000">
            <a:off x="6251619" y="3551956"/>
            <a:ext cx="73152" cy="146304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Slide Number Placeholder 63">
            <a:extLst>
              <a:ext uri="{FF2B5EF4-FFF2-40B4-BE49-F238E27FC236}">
                <a16:creationId xmlns:a16="http://schemas.microsoft.com/office/drawing/2014/main" id="{5808A053-F11E-482F-9CBE-F40B8C7F00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D64FDA-96D4-4057-802F-365E206D1D78}" type="slidenum">
              <a:rPr kumimoji="0" lang="en-US" sz="16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1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MCBD09185_0000[1]"/>
          <p:cNvPicPr>
            <a:picLocks noChangeAspect="1" noChangeArrowheads="1"/>
          </p:cNvPicPr>
          <p:nvPr/>
        </p:nvPicPr>
        <p:blipFill>
          <a:blip r:embed="rId3" cstate="print">
            <a:extLst>
              <a:ext uri="{28A0092B-C50C-407E-A947-70E740481C1C}">
                <a14:useLocalDpi xmlns:a14="http://schemas.microsoft.com/office/drawing/2010/main" val="0"/>
              </a:ext>
            </a:extLst>
          </a:blip>
          <a:srcRect l="16197" r="70865" b="84972"/>
          <a:stretch>
            <a:fillRect/>
          </a:stretch>
        </p:blipFill>
        <p:spPr bwMode="auto">
          <a:xfrm>
            <a:off x="-17966" y="1404355"/>
            <a:ext cx="12219646" cy="40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MCBD09185_00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60" r="27226" b="61797"/>
          <a:stretch/>
        </p:blipFill>
        <p:spPr bwMode="auto">
          <a:xfrm>
            <a:off x="0" y="1274229"/>
            <a:ext cx="12192000" cy="520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CBD09185_0000[1]"/>
          <p:cNvPicPr>
            <a:picLocks noChangeAspect="1" noChangeArrowheads="1"/>
          </p:cNvPicPr>
          <p:nvPr/>
        </p:nvPicPr>
        <p:blipFill>
          <a:blip r:embed="rId5" cstate="print">
            <a:extLst>
              <a:ext uri="{28A0092B-C50C-407E-A947-70E740481C1C}">
                <a14:useLocalDpi xmlns:a14="http://schemas.microsoft.com/office/drawing/2010/main" val="0"/>
              </a:ext>
            </a:extLst>
          </a:blip>
          <a:srcRect l="16197" r="70865" b="84972"/>
          <a:stretch>
            <a:fillRect/>
          </a:stretch>
        </p:blipFill>
        <p:spPr bwMode="auto">
          <a:xfrm>
            <a:off x="-17966" y="-1030514"/>
            <a:ext cx="12219646" cy="400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9AEE8FA-E6C0-425E-8645-EDB89C069425}"/>
              </a:ext>
            </a:extLst>
          </p:cNvPr>
          <p:cNvCxnSpPr>
            <a:cxnSpLocks/>
          </p:cNvCxnSpPr>
          <p:nvPr/>
        </p:nvCxnSpPr>
        <p:spPr>
          <a:xfrm flipV="1">
            <a:off x="2301580" y="3855904"/>
            <a:ext cx="7554845" cy="157147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185911-7D7A-4E05-90FB-9D3ECE2DB614}"/>
              </a:ext>
            </a:extLst>
          </p:cNvPr>
          <p:cNvCxnSpPr>
            <a:cxnSpLocks/>
          </p:cNvCxnSpPr>
          <p:nvPr/>
        </p:nvCxnSpPr>
        <p:spPr>
          <a:xfrm flipV="1">
            <a:off x="2267744" y="716096"/>
            <a:ext cx="0" cy="471500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F7BDC5-B6C3-45BB-AFAF-DCD21EB7DA94}"/>
              </a:ext>
            </a:extLst>
          </p:cNvPr>
          <p:cNvCxnSpPr>
            <a:cxnSpLocks/>
          </p:cNvCxnSpPr>
          <p:nvPr/>
        </p:nvCxnSpPr>
        <p:spPr>
          <a:xfrm flipH="1" flipV="1">
            <a:off x="841826" y="4484358"/>
            <a:ext cx="2824995" cy="1895925"/>
          </a:xfrm>
          <a:prstGeom prst="line">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95" name="Picture 5" descr="MCj01507830000[1]"/>
          <p:cNvPicPr>
            <a:picLocks noChangeAspect="1" noChangeArrowheads="1"/>
          </p:cNvPicPr>
          <p:nvPr/>
        </p:nvPicPr>
        <p:blipFill>
          <a:blip r:embed="rId6" cstate="print">
            <a:alphaModFix amt="39000"/>
            <a:extLst>
              <a:ext uri="{28A0092B-C50C-407E-A947-70E740481C1C}">
                <a14:useLocalDpi xmlns:a14="http://schemas.microsoft.com/office/drawing/2010/main" val="0"/>
              </a:ext>
            </a:extLst>
          </a:blip>
          <a:srcRect/>
          <a:stretch>
            <a:fillRect/>
          </a:stretch>
        </p:blipFill>
        <p:spPr bwMode="auto">
          <a:xfrm>
            <a:off x="1938548" y="4895882"/>
            <a:ext cx="75430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Shape 20">
            <a:extLst>
              <a:ext uri="{FF2B5EF4-FFF2-40B4-BE49-F238E27FC236}">
                <a16:creationId xmlns:a16="http://schemas.microsoft.com/office/drawing/2014/main" id="{D4E33372-9F4A-45B5-BE2B-6F9267773928}"/>
              </a:ext>
            </a:extLst>
          </p:cNvPr>
          <p:cNvSpPr/>
          <p:nvPr/>
        </p:nvSpPr>
        <p:spPr>
          <a:xfrm>
            <a:off x="2335576" y="1468394"/>
            <a:ext cx="6909074" cy="3392683"/>
          </a:xfrm>
          <a:custGeom>
            <a:avLst/>
            <a:gdLst>
              <a:gd name="connsiteX0" fmla="*/ 0 w 5772838"/>
              <a:gd name="connsiteY0" fmla="*/ 1586429 h 1586429"/>
              <a:gd name="connsiteX1" fmla="*/ 253388 w 5772838"/>
              <a:gd name="connsiteY1" fmla="*/ 1344058 h 1586429"/>
              <a:gd name="connsiteX2" fmla="*/ 870332 w 5772838"/>
              <a:gd name="connsiteY2" fmla="*/ 991518 h 1586429"/>
              <a:gd name="connsiteX3" fmla="*/ 3569465 w 5772838"/>
              <a:gd name="connsiteY3" fmla="*/ 0 h 1586429"/>
              <a:gd name="connsiteX4" fmla="*/ 5772838 w 5772838"/>
              <a:gd name="connsiteY4" fmla="*/ 716096 h 1586429"/>
              <a:gd name="connsiteX5" fmla="*/ 837282 w 5772838"/>
              <a:gd name="connsiteY5" fmla="*/ 1388125 h 1586429"/>
              <a:gd name="connsiteX6" fmla="*/ 0 w 5772838"/>
              <a:gd name="connsiteY6" fmla="*/ 1586429 h 1586429"/>
              <a:gd name="connsiteX0" fmla="*/ 0 w 4995579"/>
              <a:gd name="connsiteY0" fmla="*/ 1586429 h 1586429"/>
              <a:gd name="connsiteX1" fmla="*/ 253388 w 4995579"/>
              <a:gd name="connsiteY1" fmla="*/ 1344058 h 1586429"/>
              <a:gd name="connsiteX2" fmla="*/ 870332 w 4995579"/>
              <a:gd name="connsiteY2" fmla="*/ 991518 h 1586429"/>
              <a:gd name="connsiteX3" fmla="*/ 3569465 w 4995579"/>
              <a:gd name="connsiteY3" fmla="*/ 0 h 1586429"/>
              <a:gd name="connsiteX4" fmla="*/ 4995579 w 4995579"/>
              <a:gd name="connsiteY4" fmla="*/ 525283 h 1586429"/>
              <a:gd name="connsiteX5" fmla="*/ 837282 w 4995579"/>
              <a:gd name="connsiteY5" fmla="*/ 1388125 h 1586429"/>
              <a:gd name="connsiteX6" fmla="*/ 0 w 4995579"/>
              <a:gd name="connsiteY6" fmla="*/ 1586429 h 1586429"/>
              <a:gd name="connsiteX0" fmla="*/ 0 w 4995579"/>
              <a:gd name="connsiteY0" fmla="*/ 1605999 h 1605999"/>
              <a:gd name="connsiteX1" fmla="*/ 253388 w 4995579"/>
              <a:gd name="connsiteY1" fmla="*/ 1363628 h 1605999"/>
              <a:gd name="connsiteX2" fmla="*/ 870332 w 4995579"/>
              <a:gd name="connsiteY2" fmla="*/ 1011088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870332 w 4995579"/>
              <a:gd name="connsiteY2" fmla="*/ 1011088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1051440 w 4995579"/>
              <a:gd name="connsiteY2" fmla="*/ 1055122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1051440 w 4995579"/>
              <a:gd name="connsiteY2" fmla="*/ 1055122 h 1605999"/>
              <a:gd name="connsiteX3" fmla="*/ 3758120 w 4995579"/>
              <a:gd name="connsiteY3" fmla="*/ 0 h 1605999"/>
              <a:gd name="connsiteX4" fmla="*/ 4995579 w 4995579"/>
              <a:gd name="connsiteY4" fmla="*/ 544853 h 1605999"/>
              <a:gd name="connsiteX5" fmla="*/ 912745 w 4995579"/>
              <a:gd name="connsiteY5" fmla="*/ 1309843 h 1605999"/>
              <a:gd name="connsiteX6" fmla="*/ 0 w 4995579"/>
              <a:gd name="connsiteY6" fmla="*/ 1605999 h 1605999"/>
              <a:gd name="connsiteX0" fmla="*/ 0 w 5048402"/>
              <a:gd name="connsiteY0" fmla="*/ 1605999 h 1605999"/>
              <a:gd name="connsiteX1" fmla="*/ 336396 w 5048402"/>
              <a:gd name="connsiteY1" fmla="*/ 1373413 h 1605999"/>
              <a:gd name="connsiteX2" fmla="*/ 1051440 w 5048402"/>
              <a:gd name="connsiteY2" fmla="*/ 1055122 h 1605999"/>
              <a:gd name="connsiteX3" fmla="*/ 3758120 w 5048402"/>
              <a:gd name="connsiteY3" fmla="*/ 0 h 1605999"/>
              <a:gd name="connsiteX4" fmla="*/ 5048402 w 5048402"/>
              <a:gd name="connsiteY4" fmla="*/ 603565 h 1605999"/>
              <a:gd name="connsiteX5" fmla="*/ 912745 w 5048402"/>
              <a:gd name="connsiteY5" fmla="*/ 1309843 h 1605999"/>
              <a:gd name="connsiteX6" fmla="*/ 0 w 5048402"/>
              <a:gd name="connsiteY6" fmla="*/ 1605999 h 1605999"/>
              <a:gd name="connsiteX0" fmla="*/ 0 w 5048402"/>
              <a:gd name="connsiteY0" fmla="*/ 1669603 h 1669603"/>
              <a:gd name="connsiteX1" fmla="*/ 336396 w 5048402"/>
              <a:gd name="connsiteY1" fmla="*/ 1437017 h 1669603"/>
              <a:gd name="connsiteX2" fmla="*/ 1051440 w 5048402"/>
              <a:gd name="connsiteY2" fmla="*/ 1118726 h 1669603"/>
              <a:gd name="connsiteX3" fmla="*/ 3735481 w 5048402"/>
              <a:gd name="connsiteY3" fmla="*/ 0 h 1669603"/>
              <a:gd name="connsiteX4" fmla="*/ 5048402 w 5048402"/>
              <a:gd name="connsiteY4" fmla="*/ 667169 h 1669603"/>
              <a:gd name="connsiteX5" fmla="*/ 912745 w 5048402"/>
              <a:gd name="connsiteY5" fmla="*/ 1373447 h 1669603"/>
              <a:gd name="connsiteX6" fmla="*/ 0 w 5048402"/>
              <a:gd name="connsiteY6" fmla="*/ 1669603 h 1669603"/>
              <a:gd name="connsiteX0" fmla="*/ 0 w 4477880"/>
              <a:gd name="connsiteY0" fmla="*/ 1669603 h 1669603"/>
              <a:gd name="connsiteX1" fmla="*/ 336396 w 4477880"/>
              <a:gd name="connsiteY1" fmla="*/ 1437017 h 1669603"/>
              <a:gd name="connsiteX2" fmla="*/ 1051440 w 4477880"/>
              <a:gd name="connsiteY2" fmla="*/ 1118726 h 1669603"/>
              <a:gd name="connsiteX3" fmla="*/ 3735481 w 4477880"/>
              <a:gd name="connsiteY3" fmla="*/ 0 h 1669603"/>
              <a:gd name="connsiteX4" fmla="*/ 4477880 w 4477880"/>
              <a:gd name="connsiteY4" fmla="*/ 787789 h 1669603"/>
              <a:gd name="connsiteX5" fmla="*/ 912745 w 4477880"/>
              <a:gd name="connsiteY5" fmla="*/ 1373447 h 1669603"/>
              <a:gd name="connsiteX6" fmla="*/ 0 w 4477880"/>
              <a:gd name="connsiteY6" fmla="*/ 1669603 h 1669603"/>
              <a:gd name="connsiteX0" fmla="*/ 0 w 4477880"/>
              <a:gd name="connsiteY0" fmla="*/ 1532900 h 1532900"/>
              <a:gd name="connsiteX1" fmla="*/ 336396 w 4477880"/>
              <a:gd name="connsiteY1" fmla="*/ 1300314 h 1532900"/>
              <a:gd name="connsiteX2" fmla="*/ 1051440 w 4477880"/>
              <a:gd name="connsiteY2" fmla="*/ 982023 h 1532900"/>
              <a:gd name="connsiteX3" fmla="*/ 3344797 w 4477880"/>
              <a:gd name="connsiteY3" fmla="*/ 0 h 1532900"/>
              <a:gd name="connsiteX4" fmla="*/ 4477880 w 4477880"/>
              <a:gd name="connsiteY4" fmla="*/ 651086 h 1532900"/>
              <a:gd name="connsiteX5" fmla="*/ 912745 w 4477880"/>
              <a:gd name="connsiteY5" fmla="*/ 1236744 h 1532900"/>
              <a:gd name="connsiteX6" fmla="*/ 0 w 4477880"/>
              <a:gd name="connsiteY6" fmla="*/ 1532900 h 1532900"/>
              <a:gd name="connsiteX0" fmla="*/ 0 w 4477880"/>
              <a:gd name="connsiteY0" fmla="*/ 1548983 h 1548983"/>
              <a:gd name="connsiteX1" fmla="*/ 336396 w 4477880"/>
              <a:gd name="connsiteY1" fmla="*/ 1316397 h 1548983"/>
              <a:gd name="connsiteX2" fmla="*/ 1051440 w 4477880"/>
              <a:gd name="connsiteY2" fmla="*/ 998106 h 1548983"/>
              <a:gd name="connsiteX3" fmla="*/ 3363401 w 4477880"/>
              <a:gd name="connsiteY3" fmla="*/ 0 h 1548983"/>
              <a:gd name="connsiteX4" fmla="*/ 4477880 w 4477880"/>
              <a:gd name="connsiteY4" fmla="*/ 667169 h 1548983"/>
              <a:gd name="connsiteX5" fmla="*/ 912745 w 4477880"/>
              <a:gd name="connsiteY5" fmla="*/ 1252827 h 1548983"/>
              <a:gd name="connsiteX6" fmla="*/ 0 w 4477880"/>
              <a:gd name="connsiteY6" fmla="*/ 1548983 h 1548983"/>
              <a:gd name="connsiteX0" fmla="*/ 0 w 4477880"/>
              <a:gd name="connsiteY0" fmla="*/ 1548983 h 1548983"/>
              <a:gd name="connsiteX1" fmla="*/ 336396 w 4477880"/>
              <a:gd name="connsiteY1" fmla="*/ 1316397 h 1548983"/>
              <a:gd name="connsiteX2" fmla="*/ 1051440 w 4477880"/>
              <a:gd name="connsiteY2" fmla="*/ 998106 h 1548983"/>
              <a:gd name="connsiteX3" fmla="*/ 3363401 w 4477880"/>
              <a:gd name="connsiteY3" fmla="*/ 0 h 1548983"/>
              <a:gd name="connsiteX4" fmla="*/ 4248060 w 4477880"/>
              <a:gd name="connsiteY4" fmla="*/ 536052 h 1548983"/>
              <a:gd name="connsiteX5" fmla="*/ 4477880 w 4477880"/>
              <a:gd name="connsiteY5" fmla="*/ 667169 h 1548983"/>
              <a:gd name="connsiteX6" fmla="*/ 912745 w 4477880"/>
              <a:gd name="connsiteY6" fmla="*/ 1252827 h 1548983"/>
              <a:gd name="connsiteX7" fmla="*/ 0 w 4477880"/>
              <a:gd name="connsiteY7" fmla="*/ 1548983 h 1548983"/>
              <a:gd name="connsiteX0" fmla="*/ 0 w 4626342"/>
              <a:gd name="connsiteY0" fmla="*/ 1548983 h 1548983"/>
              <a:gd name="connsiteX1" fmla="*/ 336396 w 4626342"/>
              <a:gd name="connsiteY1" fmla="*/ 1316397 h 1548983"/>
              <a:gd name="connsiteX2" fmla="*/ 1051440 w 4626342"/>
              <a:gd name="connsiteY2" fmla="*/ 998106 h 1548983"/>
              <a:gd name="connsiteX3" fmla="*/ 3363401 w 4626342"/>
              <a:gd name="connsiteY3" fmla="*/ 0 h 1548983"/>
              <a:gd name="connsiteX4" fmla="*/ 4626342 w 4626342"/>
              <a:gd name="connsiteY4" fmla="*/ 600383 h 1548983"/>
              <a:gd name="connsiteX5" fmla="*/ 4477880 w 4626342"/>
              <a:gd name="connsiteY5" fmla="*/ 667169 h 1548983"/>
              <a:gd name="connsiteX6" fmla="*/ 912745 w 4626342"/>
              <a:gd name="connsiteY6" fmla="*/ 1252827 h 1548983"/>
              <a:gd name="connsiteX7" fmla="*/ 0 w 4626342"/>
              <a:gd name="connsiteY7"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632544 w 4632544"/>
              <a:gd name="connsiteY4" fmla="*/ 459659 h 1548983"/>
              <a:gd name="connsiteX5" fmla="*/ 4477880 w 4632544"/>
              <a:gd name="connsiteY5" fmla="*/ 667169 h 1548983"/>
              <a:gd name="connsiteX6" fmla="*/ 912745 w 4632544"/>
              <a:gd name="connsiteY6" fmla="*/ 1252827 h 1548983"/>
              <a:gd name="connsiteX7" fmla="*/ 0 w 4632544"/>
              <a:gd name="connsiteY7"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322476 w 4632544"/>
              <a:gd name="connsiteY4" fmla="*/ 343059 h 1548983"/>
              <a:gd name="connsiteX5" fmla="*/ 4632544 w 4632544"/>
              <a:gd name="connsiteY5" fmla="*/ 459659 h 1548983"/>
              <a:gd name="connsiteX6" fmla="*/ 4477880 w 4632544"/>
              <a:gd name="connsiteY6" fmla="*/ 667169 h 1548983"/>
              <a:gd name="connsiteX7" fmla="*/ 912745 w 4632544"/>
              <a:gd name="connsiteY7" fmla="*/ 1252827 h 1548983"/>
              <a:gd name="connsiteX8" fmla="*/ 0 w 4632544"/>
              <a:gd name="connsiteY8"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415496 w 4632544"/>
              <a:gd name="connsiteY4" fmla="*/ 250583 h 1548983"/>
              <a:gd name="connsiteX5" fmla="*/ 4632544 w 4632544"/>
              <a:gd name="connsiteY5" fmla="*/ 459659 h 1548983"/>
              <a:gd name="connsiteX6" fmla="*/ 4477880 w 4632544"/>
              <a:gd name="connsiteY6" fmla="*/ 667169 h 1548983"/>
              <a:gd name="connsiteX7" fmla="*/ 912745 w 4632544"/>
              <a:gd name="connsiteY7" fmla="*/ 1252827 h 1548983"/>
              <a:gd name="connsiteX8" fmla="*/ 0 w 4632544"/>
              <a:gd name="connsiteY8"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888384 w 4632544"/>
              <a:gd name="connsiteY4" fmla="*/ 133983 h 1548983"/>
              <a:gd name="connsiteX5" fmla="*/ 4415496 w 4632544"/>
              <a:gd name="connsiteY5" fmla="*/ 250583 h 1548983"/>
              <a:gd name="connsiteX6" fmla="*/ 4632544 w 4632544"/>
              <a:gd name="connsiteY6" fmla="*/ 459659 h 1548983"/>
              <a:gd name="connsiteX7" fmla="*/ 4477880 w 4632544"/>
              <a:gd name="connsiteY7" fmla="*/ 667169 h 1548983"/>
              <a:gd name="connsiteX8" fmla="*/ 912745 w 4632544"/>
              <a:gd name="connsiteY8" fmla="*/ 1252827 h 1548983"/>
              <a:gd name="connsiteX9" fmla="*/ 0 w 4632544"/>
              <a:gd name="connsiteY9"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993807 w 4632544"/>
              <a:gd name="connsiteY4" fmla="*/ 49548 h 1548983"/>
              <a:gd name="connsiteX5" fmla="*/ 4415496 w 4632544"/>
              <a:gd name="connsiteY5" fmla="*/ 250583 h 1548983"/>
              <a:gd name="connsiteX6" fmla="*/ 4632544 w 4632544"/>
              <a:gd name="connsiteY6" fmla="*/ 459659 h 1548983"/>
              <a:gd name="connsiteX7" fmla="*/ 4477880 w 4632544"/>
              <a:gd name="connsiteY7" fmla="*/ 667169 h 1548983"/>
              <a:gd name="connsiteX8" fmla="*/ 912745 w 4632544"/>
              <a:gd name="connsiteY8" fmla="*/ 1252827 h 1548983"/>
              <a:gd name="connsiteX9" fmla="*/ 0 w 4632544"/>
              <a:gd name="connsiteY9"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665136 w 4632544"/>
              <a:gd name="connsiteY4" fmla="*/ 25425 h 1548983"/>
              <a:gd name="connsiteX5" fmla="*/ 3993807 w 4632544"/>
              <a:gd name="connsiteY5" fmla="*/ 49548 h 1548983"/>
              <a:gd name="connsiteX6" fmla="*/ 4415496 w 4632544"/>
              <a:gd name="connsiteY6" fmla="*/ 250583 h 1548983"/>
              <a:gd name="connsiteX7" fmla="*/ 4632544 w 4632544"/>
              <a:gd name="connsiteY7" fmla="*/ 459659 h 1548983"/>
              <a:gd name="connsiteX8" fmla="*/ 4477880 w 4632544"/>
              <a:gd name="connsiteY8" fmla="*/ 667169 h 1548983"/>
              <a:gd name="connsiteX9" fmla="*/ 912745 w 4632544"/>
              <a:gd name="connsiteY9" fmla="*/ 1252827 h 1548983"/>
              <a:gd name="connsiteX10" fmla="*/ 0 w 4632544"/>
              <a:gd name="connsiteY10" fmla="*/ 1548983 h 1548983"/>
              <a:gd name="connsiteX0" fmla="*/ 0 w 4632544"/>
              <a:gd name="connsiteY0" fmla="*/ 1575827 h 1575827"/>
              <a:gd name="connsiteX1" fmla="*/ 336396 w 4632544"/>
              <a:gd name="connsiteY1" fmla="*/ 1343241 h 1575827"/>
              <a:gd name="connsiteX2" fmla="*/ 1051440 w 4632544"/>
              <a:gd name="connsiteY2" fmla="*/ 1024950 h 1575827"/>
              <a:gd name="connsiteX3" fmla="*/ 3363401 w 4632544"/>
              <a:gd name="connsiteY3" fmla="*/ 26844 h 1575827"/>
              <a:gd name="connsiteX4" fmla="*/ 3696143 w 4632544"/>
              <a:gd name="connsiteY4" fmla="*/ 0 h 1575827"/>
              <a:gd name="connsiteX5" fmla="*/ 3993807 w 4632544"/>
              <a:gd name="connsiteY5" fmla="*/ 76392 h 1575827"/>
              <a:gd name="connsiteX6" fmla="*/ 4415496 w 4632544"/>
              <a:gd name="connsiteY6" fmla="*/ 277427 h 1575827"/>
              <a:gd name="connsiteX7" fmla="*/ 4632544 w 4632544"/>
              <a:gd name="connsiteY7" fmla="*/ 486503 h 1575827"/>
              <a:gd name="connsiteX8" fmla="*/ 4477880 w 4632544"/>
              <a:gd name="connsiteY8" fmla="*/ 694013 h 1575827"/>
              <a:gd name="connsiteX9" fmla="*/ 912745 w 4632544"/>
              <a:gd name="connsiteY9" fmla="*/ 1279671 h 1575827"/>
              <a:gd name="connsiteX10" fmla="*/ 0 w 4632544"/>
              <a:gd name="connsiteY10" fmla="*/ 1575827 h 1575827"/>
              <a:gd name="connsiteX0" fmla="*/ 0 w 4632544"/>
              <a:gd name="connsiteY0" fmla="*/ 1575827 h 1575827"/>
              <a:gd name="connsiteX1" fmla="*/ 336396 w 4632544"/>
              <a:gd name="connsiteY1" fmla="*/ 1343241 h 1575827"/>
              <a:gd name="connsiteX2" fmla="*/ 1051440 w 4632544"/>
              <a:gd name="connsiteY2" fmla="*/ 1024950 h 1575827"/>
              <a:gd name="connsiteX3" fmla="*/ 3363401 w 4632544"/>
              <a:gd name="connsiteY3" fmla="*/ 26844 h 1575827"/>
              <a:gd name="connsiteX4" fmla="*/ 3696143 w 4632544"/>
              <a:gd name="connsiteY4" fmla="*/ 0 h 1575827"/>
              <a:gd name="connsiteX5" fmla="*/ 3993807 w 4632544"/>
              <a:gd name="connsiteY5" fmla="*/ 76392 h 1575827"/>
              <a:gd name="connsiteX6" fmla="*/ 4415496 w 4632544"/>
              <a:gd name="connsiteY6" fmla="*/ 277427 h 1575827"/>
              <a:gd name="connsiteX7" fmla="*/ 4632544 w 4632544"/>
              <a:gd name="connsiteY7" fmla="*/ 486503 h 1575827"/>
              <a:gd name="connsiteX8" fmla="*/ 4551926 w 4632544"/>
              <a:gd name="connsiteY8" fmla="*/ 574958 h 1575827"/>
              <a:gd name="connsiteX9" fmla="*/ 4477880 w 4632544"/>
              <a:gd name="connsiteY9" fmla="*/ 694013 h 1575827"/>
              <a:gd name="connsiteX10" fmla="*/ 912745 w 4632544"/>
              <a:gd name="connsiteY10" fmla="*/ 1279671 h 1575827"/>
              <a:gd name="connsiteX11" fmla="*/ 0 w 4632544"/>
              <a:gd name="connsiteY11"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415496 w 4644946"/>
              <a:gd name="connsiteY6" fmla="*/ 277427 h 1575827"/>
              <a:gd name="connsiteX7" fmla="*/ 4632544 w 4644946"/>
              <a:gd name="connsiteY7" fmla="*/ 486503 h 1575827"/>
              <a:gd name="connsiteX8" fmla="*/ 4644946 w 4644946"/>
              <a:gd name="connsiteY8" fmla="*/ 611144 h 1575827"/>
              <a:gd name="connsiteX9" fmla="*/ 4477880 w 4644946"/>
              <a:gd name="connsiteY9" fmla="*/ 694013 h 1575827"/>
              <a:gd name="connsiteX10" fmla="*/ 912745 w 4644946"/>
              <a:gd name="connsiteY10" fmla="*/ 1279671 h 1575827"/>
              <a:gd name="connsiteX11" fmla="*/ 0 w 4644946"/>
              <a:gd name="connsiteY11"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04652 w 4644946"/>
              <a:gd name="connsiteY6" fmla="*/ 172889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04652 w 4644946"/>
              <a:gd name="connsiteY6" fmla="*/ 180930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17054 w 4644946"/>
              <a:gd name="connsiteY6" fmla="*/ 172889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17054 w 4732491"/>
              <a:gd name="connsiteY6" fmla="*/ 172889 h 1575827"/>
              <a:gd name="connsiteX7" fmla="*/ 4415496 w 4732491"/>
              <a:gd name="connsiteY7" fmla="*/ 277427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17054 w 4732491"/>
              <a:gd name="connsiteY6" fmla="*/ 172889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37044 w 4732491"/>
              <a:gd name="connsiteY6" fmla="*/ 146968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53828 w 4732491"/>
              <a:gd name="connsiteY5" fmla="*/ 85032 h 1575827"/>
              <a:gd name="connsiteX6" fmla="*/ 4237044 w 4732491"/>
              <a:gd name="connsiteY6" fmla="*/ 146968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48983 h 1548983"/>
              <a:gd name="connsiteX1" fmla="*/ 336396 w 4732491"/>
              <a:gd name="connsiteY1" fmla="*/ 1316397 h 1548983"/>
              <a:gd name="connsiteX2" fmla="*/ 1051440 w 4732491"/>
              <a:gd name="connsiteY2" fmla="*/ 998106 h 1548983"/>
              <a:gd name="connsiteX3" fmla="*/ 3363401 w 4732491"/>
              <a:gd name="connsiteY3" fmla="*/ 0 h 1548983"/>
              <a:gd name="connsiteX4" fmla="*/ 3716133 w 4732491"/>
              <a:gd name="connsiteY4" fmla="*/ 42277 h 1548983"/>
              <a:gd name="connsiteX5" fmla="*/ 3953828 w 4732491"/>
              <a:gd name="connsiteY5" fmla="*/ 58188 h 1548983"/>
              <a:gd name="connsiteX6" fmla="*/ 4237044 w 4732491"/>
              <a:gd name="connsiteY6" fmla="*/ 120124 h 1548983"/>
              <a:gd name="connsiteX7" fmla="*/ 4528769 w 4732491"/>
              <a:gd name="connsiteY7" fmla="*/ 216022 h 1548983"/>
              <a:gd name="connsiteX8" fmla="*/ 4732491 w 4732491"/>
              <a:gd name="connsiteY8" fmla="*/ 338696 h 1548983"/>
              <a:gd name="connsiteX9" fmla="*/ 4644946 w 4732491"/>
              <a:gd name="connsiteY9" fmla="*/ 584300 h 1548983"/>
              <a:gd name="connsiteX10" fmla="*/ 4477880 w 4732491"/>
              <a:gd name="connsiteY10" fmla="*/ 667169 h 1548983"/>
              <a:gd name="connsiteX11" fmla="*/ 912745 w 4732491"/>
              <a:gd name="connsiteY11" fmla="*/ 1252827 h 1548983"/>
              <a:gd name="connsiteX12" fmla="*/ 0 w 4732491"/>
              <a:gd name="connsiteY12" fmla="*/ 1548983 h 1548983"/>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644946 w 4732491"/>
              <a:gd name="connsiteY9" fmla="*/ 542023 h 1506706"/>
              <a:gd name="connsiteX10" fmla="*/ 4477880 w 4732491"/>
              <a:gd name="connsiteY10" fmla="*/ 624892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591640 w 4732491"/>
              <a:gd name="connsiteY9" fmla="*/ 477221 h 1506706"/>
              <a:gd name="connsiteX10" fmla="*/ 4477880 w 4732491"/>
              <a:gd name="connsiteY10" fmla="*/ 624892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591640 w 4732491"/>
              <a:gd name="connsiteY9" fmla="*/ 477221 h 1506706"/>
              <a:gd name="connsiteX10" fmla="*/ 4098082 w 4732491"/>
              <a:gd name="connsiteY10" fmla="*/ 594651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724903 w 4732491"/>
              <a:gd name="connsiteY9" fmla="*/ 377859 h 1506706"/>
              <a:gd name="connsiteX10" fmla="*/ 4098082 w 4732491"/>
              <a:gd name="connsiteY10" fmla="*/ 594651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724903 w 4732491"/>
              <a:gd name="connsiteY9" fmla="*/ 377859 h 1506706"/>
              <a:gd name="connsiteX10" fmla="*/ 4531185 w 4732491"/>
              <a:gd name="connsiteY10" fmla="*/ 460728 h 1506706"/>
              <a:gd name="connsiteX11" fmla="*/ 912745 w 4732491"/>
              <a:gd name="connsiteY11" fmla="*/ 1210550 h 1506706"/>
              <a:gd name="connsiteX12" fmla="*/ 0 w 4732491"/>
              <a:gd name="connsiteY12" fmla="*/ 1506706 h 150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32491" h="1506706">
                <a:moveTo>
                  <a:pt x="0" y="1506706"/>
                </a:moveTo>
                <a:lnTo>
                  <a:pt x="336396" y="1274120"/>
                </a:lnTo>
                <a:lnTo>
                  <a:pt x="1051440" y="955829"/>
                </a:lnTo>
                <a:lnTo>
                  <a:pt x="3376727" y="26844"/>
                </a:lnTo>
                <a:lnTo>
                  <a:pt x="3716133" y="0"/>
                </a:lnTo>
                <a:lnTo>
                  <a:pt x="3953828" y="15911"/>
                </a:lnTo>
                <a:lnTo>
                  <a:pt x="4237044" y="77847"/>
                </a:lnTo>
                <a:lnTo>
                  <a:pt x="4528769" y="173745"/>
                </a:lnTo>
                <a:lnTo>
                  <a:pt x="4732491" y="296419"/>
                </a:lnTo>
                <a:lnTo>
                  <a:pt x="4724903" y="377859"/>
                </a:lnTo>
                <a:lnTo>
                  <a:pt x="4531185" y="460728"/>
                </a:lnTo>
                <a:lnTo>
                  <a:pt x="912745" y="1210550"/>
                </a:lnTo>
                <a:lnTo>
                  <a:pt x="0" y="1506706"/>
                </a:lnTo>
                <a:close/>
              </a:path>
            </a:pathLst>
          </a:custGeom>
          <a:solidFill>
            <a:schemeClr val="bg1">
              <a:lumMod val="85000"/>
              <a:alpha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189B9D8-7E7C-4E95-8FDC-3E7292220330}"/>
              </a:ext>
            </a:extLst>
          </p:cNvPr>
          <p:cNvSpPr/>
          <p:nvPr/>
        </p:nvSpPr>
        <p:spPr>
          <a:xfrm>
            <a:off x="2335575" y="1246078"/>
            <a:ext cx="7396186" cy="3656428"/>
          </a:xfrm>
          <a:custGeom>
            <a:avLst/>
            <a:gdLst>
              <a:gd name="connsiteX0" fmla="*/ 0 w 7590690"/>
              <a:gd name="connsiteY0" fmla="*/ 3545676 h 3545676"/>
              <a:gd name="connsiteX1" fmla="*/ 980501 w 7590690"/>
              <a:gd name="connsiteY1" fmla="*/ 2796529 h 3545676"/>
              <a:gd name="connsiteX2" fmla="*/ 2434728 w 7590690"/>
              <a:gd name="connsiteY2" fmla="*/ 2113483 h 3545676"/>
              <a:gd name="connsiteX3" fmla="*/ 3877937 w 7590690"/>
              <a:gd name="connsiteY3" fmla="*/ 1562640 h 3545676"/>
              <a:gd name="connsiteX4" fmla="*/ 5783855 w 7590690"/>
              <a:gd name="connsiteY4" fmla="*/ 769425 h 3545676"/>
              <a:gd name="connsiteX5" fmla="*/ 7425369 w 7590690"/>
              <a:gd name="connsiteY5" fmla="*/ 64346 h 3545676"/>
              <a:gd name="connsiteX6" fmla="*/ 7447402 w 7590690"/>
              <a:gd name="connsiteY6" fmla="*/ 75363 h 3545676"/>
              <a:gd name="connsiteX0" fmla="*/ 0 w 7425369"/>
              <a:gd name="connsiteY0" fmla="*/ 3481330 h 3481330"/>
              <a:gd name="connsiteX1" fmla="*/ 980501 w 7425369"/>
              <a:gd name="connsiteY1" fmla="*/ 2732183 h 3481330"/>
              <a:gd name="connsiteX2" fmla="*/ 2434728 w 7425369"/>
              <a:gd name="connsiteY2" fmla="*/ 2049137 h 3481330"/>
              <a:gd name="connsiteX3" fmla="*/ 3877937 w 7425369"/>
              <a:gd name="connsiteY3" fmla="*/ 1498294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44945 w 7425369"/>
              <a:gd name="connsiteY4" fmla="*/ 607803 h 3481330"/>
              <a:gd name="connsiteX5" fmla="*/ 7425369 w 7425369"/>
              <a:gd name="connsiteY5" fmla="*/ 0 h 3481330"/>
              <a:gd name="connsiteX0" fmla="*/ 0 w 7396186"/>
              <a:gd name="connsiteY0" fmla="*/ 3656428 h 3656428"/>
              <a:gd name="connsiteX1" fmla="*/ 980501 w 7396186"/>
              <a:gd name="connsiteY1" fmla="*/ 2907281 h 3656428"/>
              <a:gd name="connsiteX2" fmla="*/ 2434728 w 7396186"/>
              <a:gd name="connsiteY2" fmla="*/ 2224235 h 3656428"/>
              <a:gd name="connsiteX3" fmla="*/ 3887664 w 7396186"/>
              <a:gd name="connsiteY3" fmla="*/ 1585843 h 3656428"/>
              <a:gd name="connsiteX4" fmla="*/ 5744945 w 7396186"/>
              <a:gd name="connsiteY4" fmla="*/ 782901 h 3656428"/>
              <a:gd name="connsiteX5" fmla="*/ 7396186 w 7396186"/>
              <a:gd name="connsiteY5" fmla="*/ 0 h 365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6186" h="3656428">
                <a:moveTo>
                  <a:pt x="0" y="3656428"/>
                </a:moveTo>
                <a:cubicBezTo>
                  <a:pt x="287356" y="3401204"/>
                  <a:pt x="574713" y="3145980"/>
                  <a:pt x="980501" y="2907281"/>
                </a:cubicBezTo>
                <a:cubicBezTo>
                  <a:pt x="1386289" y="2668582"/>
                  <a:pt x="1950201" y="2444475"/>
                  <a:pt x="2434728" y="2224235"/>
                </a:cubicBezTo>
                <a:cubicBezTo>
                  <a:pt x="2919255" y="2003995"/>
                  <a:pt x="3335961" y="1826065"/>
                  <a:pt x="3887664" y="1585843"/>
                </a:cubicBezTo>
                <a:lnTo>
                  <a:pt x="5744945" y="782901"/>
                </a:lnTo>
                <a:lnTo>
                  <a:pt x="7396186" y="0"/>
                </a:ln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C3075C10-664D-4257-92EC-0462C97F3E7C}"/>
              </a:ext>
            </a:extLst>
          </p:cNvPr>
          <p:cNvSpPr txBox="1"/>
          <p:nvPr/>
        </p:nvSpPr>
        <p:spPr>
          <a:xfrm>
            <a:off x="1974719" y="540994"/>
            <a:ext cx="276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61" name="TextBox 60">
            <a:extLst>
              <a:ext uri="{FF2B5EF4-FFF2-40B4-BE49-F238E27FC236}">
                <a16:creationId xmlns:a16="http://schemas.microsoft.com/office/drawing/2014/main" id="{504FD223-1F44-487A-AA11-A717958064DB}"/>
              </a:ext>
            </a:extLst>
          </p:cNvPr>
          <p:cNvSpPr txBox="1"/>
          <p:nvPr/>
        </p:nvSpPr>
        <p:spPr>
          <a:xfrm>
            <a:off x="570686" y="4127269"/>
            <a:ext cx="457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a:t>
            </a:r>
          </a:p>
        </p:txBody>
      </p:sp>
      <p:sp>
        <p:nvSpPr>
          <p:cNvPr id="62" name="TextBox 61">
            <a:extLst>
              <a:ext uri="{FF2B5EF4-FFF2-40B4-BE49-F238E27FC236}">
                <a16:creationId xmlns:a16="http://schemas.microsoft.com/office/drawing/2014/main" id="{D1772897-CDD2-4421-80DD-8FBACF29DE05}"/>
              </a:ext>
            </a:extLst>
          </p:cNvPr>
          <p:cNvSpPr txBox="1"/>
          <p:nvPr/>
        </p:nvSpPr>
        <p:spPr>
          <a:xfrm>
            <a:off x="3660848" y="6157112"/>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a:t>
            </a:r>
          </a:p>
        </p:txBody>
      </p:sp>
      <p:sp>
        <p:nvSpPr>
          <p:cNvPr id="63" name="TextBox 62">
            <a:extLst>
              <a:ext uri="{FF2B5EF4-FFF2-40B4-BE49-F238E27FC236}">
                <a16:creationId xmlns:a16="http://schemas.microsoft.com/office/drawing/2014/main" id="{08649235-D71C-436D-B1DC-0FE3628EA482}"/>
              </a:ext>
            </a:extLst>
          </p:cNvPr>
          <p:cNvSpPr txBox="1"/>
          <p:nvPr/>
        </p:nvSpPr>
        <p:spPr>
          <a:xfrm>
            <a:off x="9821722" y="3650613"/>
            <a:ext cx="2840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grpSp>
        <p:nvGrpSpPr>
          <p:cNvPr id="12" name="Group 11">
            <a:extLst>
              <a:ext uri="{FF2B5EF4-FFF2-40B4-BE49-F238E27FC236}">
                <a16:creationId xmlns:a16="http://schemas.microsoft.com/office/drawing/2014/main" id="{BEEE65D3-5E32-4CBF-9644-2C0EDEFAA974}"/>
              </a:ext>
            </a:extLst>
          </p:cNvPr>
          <p:cNvGrpSpPr/>
          <p:nvPr/>
        </p:nvGrpSpPr>
        <p:grpSpPr>
          <a:xfrm>
            <a:off x="5834047" y="2569829"/>
            <a:ext cx="695418" cy="731257"/>
            <a:chOff x="5834047" y="2569829"/>
            <a:chExt cx="695418" cy="731257"/>
          </a:xfrm>
        </p:grpSpPr>
        <p:sp>
          <p:nvSpPr>
            <p:cNvPr id="84" name="Oval 83">
              <a:extLst>
                <a:ext uri="{FF2B5EF4-FFF2-40B4-BE49-F238E27FC236}">
                  <a16:creationId xmlns:a16="http://schemas.microsoft.com/office/drawing/2014/main" id="{2A1281B1-5C71-47B9-B962-21BEF3727C20}"/>
                </a:ext>
              </a:extLst>
            </p:cNvPr>
            <p:cNvSpPr/>
            <p:nvPr/>
          </p:nvSpPr>
          <p:spPr>
            <a:xfrm>
              <a:off x="6054818" y="2616483"/>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DAE63FCB-A26F-4700-968A-71AB70324D30}"/>
                </a:ext>
              </a:extLst>
            </p:cNvPr>
            <p:cNvSpPr/>
            <p:nvPr/>
          </p:nvSpPr>
          <p:spPr>
            <a:xfrm>
              <a:off x="5834047" y="2569829"/>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9F5E0532-5275-4CAF-AFFC-EC0ADAD4246A}"/>
                </a:ext>
              </a:extLst>
            </p:cNvPr>
            <p:cNvSpPr/>
            <p:nvPr/>
          </p:nvSpPr>
          <p:spPr>
            <a:xfrm>
              <a:off x="6298582" y="2670453"/>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DC7A0353-F4C8-4C0B-B9AC-9143FB0B124C}"/>
                </a:ext>
              </a:extLst>
            </p:cNvPr>
            <p:cNvSpPr/>
            <p:nvPr/>
          </p:nvSpPr>
          <p:spPr>
            <a:xfrm>
              <a:off x="5873450" y="2929489"/>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4855284C-5A79-4B2C-8431-4A4634CAB592}"/>
                </a:ext>
              </a:extLst>
            </p:cNvPr>
            <p:cNvSpPr/>
            <p:nvPr/>
          </p:nvSpPr>
          <p:spPr>
            <a:xfrm>
              <a:off x="6346585" y="3118206"/>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275F2405-E83A-4ED0-BB3E-37DB50D30ECD}"/>
                </a:ext>
              </a:extLst>
            </p:cNvPr>
            <p:cNvSpPr/>
            <p:nvPr/>
          </p:nvSpPr>
          <p:spPr>
            <a:xfrm>
              <a:off x="6187315" y="2938328"/>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6CBC5B92-5635-47C3-B7A4-D8182515929F}"/>
              </a:ext>
            </a:extLst>
          </p:cNvPr>
          <p:cNvGrpSpPr/>
          <p:nvPr/>
        </p:nvGrpSpPr>
        <p:grpSpPr>
          <a:xfrm>
            <a:off x="2798574" y="4097986"/>
            <a:ext cx="507439" cy="435269"/>
            <a:chOff x="2798574" y="4097986"/>
            <a:chExt cx="507439" cy="435269"/>
          </a:xfrm>
        </p:grpSpPr>
        <p:sp>
          <p:nvSpPr>
            <p:cNvPr id="126" name="Oval 125">
              <a:extLst>
                <a:ext uri="{FF2B5EF4-FFF2-40B4-BE49-F238E27FC236}">
                  <a16:creationId xmlns:a16="http://schemas.microsoft.com/office/drawing/2014/main" id="{53A9E6C4-83C5-4528-8241-676946A5F16E}"/>
                </a:ext>
              </a:extLst>
            </p:cNvPr>
            <p:cNvSpPr/>
            <p:nvPr/>
          </p:nvSpPr>
          <p:spPr>
            <a:xfrm>
              <a:off x="2949046" y="4097986"/>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026FDC6D-D185-46F0-9A47-40A7620D63C0}"/>
                </a:ext>
              </a:extLst>
            </p:cNvPr>
            <p:cNvSpPr/>
            <p:nvPr/>
          </p:nvSpPr>
          <p:spPr>
            <a:xfrm>
              <a:off x="2798574" y="4170494"/>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F643DD12-629F-4FB5-958E-6EDDBCA831D8}"/>
                </a:ext>
              </a:extLst>
            </p:cNvPr>
            <p:cNvSpPr/>
            <p:nvPr/>
          </p:nvSpPr>
          <p:spPr>
            <a:xfrm>
              <a:off x="3123133" y="4115546"/>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421619E7-9151-42D7-ADEA-7B8765AE579C}"/>
                </a:ext>
              </a:extLst>
            </p:cNvPr>
            <p:cNvSpPr/>
            <p:nvPr/>
          </p:nvSpPr>
          <p:spPr>
            <a:xfrm>
              <a:off x="2838264" y="4350375"/>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DC5109E2-0E28-4CDE-9C4E-4709A0A3D82D}"/>
                </a:ext>
              </a:extLst>
            </p:cNvPr>
            <p:cNvSpPr/>
            <p:nvPr/>
          </p:nvSpPr>
          <p:spPr>
            <a:xfrm>
              <a:off x="3097626" y="4347869"/>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0A609732-A9C0-4902-B24E-452582390861}"/>
                </a:ext>
              </a:extLst>
            </p:cNvPr>
            <p:cNvSpPr/>
            <p:nvPr/>
          </p:nvSpPr>
          <p:spPr>
            <a:xfrm>
              <a:off x="2936320" y="4276411"/>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906094C9-15A1-4331-BDFC-7FE39353C7BD}"/>
              </a:ext>
            </a:extLst>
          </p:cNvPr>
          <p:cNvGrpSpPr/>
          <p:nvPr/>
        </p:nvGrpSpPr>
        <p:grpSpPr>
          <a:xfrm>
            <a:off x="2193426" y="4665881"/>
            <a:ext cx="346270" cy="340145"/>
            <a:chOff x="2193426" y="4665881"/>
            <a:chExt cx="346270" cy="340145"/>
          </a:xfrm>
        </p:grpSpPr>
        <p:sp>
          <p:nvSpPr>
            <p:cNvPr id="133" name="Oval 132">
              <a:extLst>
                <a:ext uri="{FF2B5EF4-FFF2-40B4-BE49-F238E27FC236}">
                  <a16:creationId xmlns:a16="http://schemas.microsoft.com/office/drawing/2014/main" id="{8B2E0596-8EA1-479D-9848-3F1E2786F93D}"/>
                </a:ext>
              </a:extLst>
            </p:cNvPr>
            <p:cNvSpPr/>
            <p:nvPr/>
          </p:nvSpPr>
          <p:spPr>
            <a:xfrm>
              <a:off x="2260849" y="4665881"/>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B708283A-02EC-4839-A04B-BAF0D7D8AABF}"/>
                </a:ext>
              </a:extLst>
            </p:cNvPr>
            <p:cNvSpPr/>
            <p:nvPr/>
          </p:nvSpPr>
          <p:spPr>
            <a:xfrm>
              <a:off x="2193426" y="4719624"/>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A45E92CA-998C-46D4-AE36-EBDB30B57D1B}"/>
                </a:ext>
              </a:extLst>
            </p:cNvPr>
            <p:cNvSpPr/>
            <p:nvPr/>
          </p:nvSpPr>
          <p:spPr>
            <a:xfrm>
              <a:off x="2356816" y="4727885"/>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2BEE7FE1-CCCF-4021-B593-4B2AF6F8F2DE}"/>
                </a:ext>
              </a:extLst>
            </p:cNvPr>
            <p:cNvSpPr/>
            <p:nvPr/>
          </p:nvSpPr>
          <p:spPr>
            <a:xfrm>
              <a:off x="2212874" y="4815027"/>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CEB4D845-2D75-45EB-BCB4-FC36B9C85A98}"/>
                </a:ext>
              </a:extLst>
            </p:cNvPr>
            <p:cNvSpPr/>
            <p:nvPr/>
          </p:nvSpPr>
          <p:spPr>
            <a:xfrm>
              <a:off x="2318977" y="4823146"/>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0AE076A8-3931-4CC5-BA82-98D7D9D037D6}"/>
                </a:ext>
              </a:extLst>
            </p:cNvPr>
            <p:cNvSpPr/>
            <p:nvPr/>
          </p:nvSpPr>
          <p:spPr>
            <a:xfrm>
              <a:off x="2269865" y="4749771"/>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8EC957AA-FBAE-4374-A164-A4ED41DF60E5}"/>
              </a:ext>
            </a:extLst>
          </p:cNvPr>
          <p:cNvGrpSpPr/>
          <p:nvPr/>
        </p:nvGrpSpPr>
        <p:grpSpPr>
          <a:xfrm>
            <a:off x="7113457" y="1634931"/>
            <a:ext cx="1610206" cy="883977"/>
            <a:chOff x="7113457" y="1634931"/>
            <a:chExt cx="1610206" cy="883977"/>
          </a:xfrm>
        </p:grpSpPr>
        <p:sp>
          <p:nvSpPr>
            <p:cNvPr id="98" name="Oval 97">
              <a:extLst>
                <a:ext uri="{FF2B5EF4-FFF2-40B4-BE49-F238E27FC236}">
                  <a16:creationId xmlns:a16="http://schemas.microsoft.com/office/drawing/2014/main" id="{B0AB71B6-6914-460B-87B5-F3106C723F59}"/>
                </a:ext>
              </a:extLst>
            </p:cNvPr>
            <p:cNvSpPr/>
            <p:nvPr/>
          </p:nvSpPr>
          <p:spPr>
            <a:xfrm>
              <a:off x="7947509" y="1761662"/>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4EEF3C14-06CE-4030-B5FD-453967F7A0BC}"/>
                </a:ext>
              </a:extLst>
            </p:cNvPr>
            <p:cNvSpPr/>
            <p:nvPr/>
          </p:nvSpPr>
          <p:spPr>
            <a:xfrm>
              <a:off x="7579289" y="1634931"/>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4049F8F2-2779-4948-96EB-4DB325D83553}"/>
                </a:ext>
              </a:extLst>
            </p:cNvPr>
            <p:cNvSpPr/>
            <p:nvPr/>
          </p:nvSpPr>
          <p:spPr>
            <a:xfrm>
              <a:off x="8540783" y="2060292"/>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Oval 100">
              <a:extLst>
                <a:ext uri="{FF2B5EF4-FFF2-40B4-BE49-F238E27FC236}">
                  <a16:creationId xmlns:a16="http://schemas.microsoft.com/office/drawing/2014/main" id="{691DE27B-BB9E-4645-BC74-D9DF006AFB9B}"/>
                </a:ext>
              </a:extLst>
            </p:cNvPr>
            <p:cNvSpPr/>
            <p:nvPr/>
          </p:nvSpPr>
          <p:spPr>
            <a:xfrm>
              <a:off x="7113457" y="1810548"/>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9B5AF435-20A4-4FA1-B1EE-69A25675BFD6}"/>
                </a:ext>
              </a:extLst>
            </p:cNvPr>
            <p:cNvSpPr/>
            <p:nvPr/>
          </p:nvSpPr>
          <p:spPr>
            <a:xfrm>
              <a:off x="8374609" y="2336028"/>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631F9544-9FB3-4103-A17F-7E005892606D}"/>
                </a:ext>
              </a:extLst>
            </p:cNvPr>
            <p:cNvSpPr/>
            <p:nvPr/>
          </p:nvSpPr>
          <p:spPr>
            <a:xfrm>
              <a:off x="7735943" y="2250628"/>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7E6584DF-AE94-4AD4-8239-F39472330C82}"/>
              </a:ext>
            </a:extLst>
          </p:cNvPr>
          <p:cNvGrpSpPr/>
          <p:nvPr/>
        </p:nvGrpSpPr>
        <p:grpSpPr>
          <a:xfrm>
            <a:off x="6380570" y="2123670"/>
            <a:ext cx="1016974" cy="855459"/>
            <a:chOff x="6380570" y="2123670"/>
            <a:chExt cx="1016974" cy="855459"/>
          </a:xfrm>
        </p:grpSpPr>
        <p:sp>
          <p:nvSpPr>
            <p:cNvPr id="91" name="Oval 90">
              <a:extLst>
                <a:ext uri="{FF2B5EF4-FFF2-40B4-BE49-F238E27FC236}">
                  <a16:creationId xmlns:a16="http://schemas.microsoft.com/office/drawing/2014/main" id="{B3EFA09C-B02D-4ED9-8FB6-9C88032558C8}"/>
                </a:ext>
              </a:extLst>
            </p:cNvPr>
            <p:cNvSpPr/>
            <p:nvPr/>
          </p:nvSpPr>
          <p:spPr>
            <a:xfrm>
              <a:off x="6886187" y="2125853"/>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64FB6A16-591C-429C-9F93-6D365B330828}"/>
                </a:ext>
              </a:extLst>
            </p:cNvPr>
            <p:cNvSpPr/>
            <p:nvPr/>
          </p:nvSpPr>
          <p:spPr>
            <a:xfrm>
              <a:off x="6380570" y="2123670"/>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73FD4D99-FEC5-4859-BF5F-71B92E0CBFD1}"/>
                </a:ext>
              </a:extLst>
            </p:cNvPr>
            <p:cNvSpPr/>
            <p:nvPr/>
          </p:nvSpPr>
          <p:spPr>
            <a:xfrm>
              <a:off x="7214664" y="2516920"/>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62E3D61D-CA8C-4C30-BC2A-E4E1F3155E23}"/>
                </a:ext>
              </a:extLst>
            </p:cNvPr>
            <p:cNvSpPr/>
            <p:nvPr/>
          </p:nvSpPr>
          <p:spPr>
            <a:xfrm>
              <a:off x="6652339" y="2305827"/>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Oval 94">
              <a:extLst>
                <a:ext uri="{FF2B5EF4-FFF2-40B4-BE49-F238E27FC236}">
                  <a16:creationId xmlns:a16="http://schemas.microsoft.com/office/drawing/2014/main" id="{299B0E7E-ACB0-484C-9DBF-1E51C1D0A12D}"/>
                </a:ext>
              </a:extLst>
            </p:cNvPr>
            <p:cNvSpPr/>
            <p:nvPr/>
          </p:nvSpPr>
          <p:spPr>
            <a:xfrm>
              <a:off x="7106053" y="2796249"/>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9159FCA0-D1B4-4204-9B3E-D1E1AE999235}"/>
                </a:ext>
              </a:extLst>
            </p:cNvPr>
            <p:cNvSpPr/>
            <p:nvPr/>
          </p:nvSpPr>
          <p:spPr>
            <a:xfrm>
              <a:off x="6816352" y="2615524"/>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 name="Group 103">
            <a:extLst>
              <a:ext uri="{FF2B5EF4-FFF2-40B4-BE49-F238E27FC236}">
                <a16:creationId xmlns:a16="http://schemas.microsoft.com/office/drawing/2014/main" id="{DF503960-3405-4A25-9D9E-37D7D014E149}"/>
              </a:ext>
            </a:extLst>
          </p:cNvPr>
          <p:cNvGrpSpPr/>
          <p:nvPr/>
        </p:nvGrpSpPr>
        <p:grpSpPr>
          <a:xfrm>
            <a:off x="4982217" y="2841067"/>
            <a:ext cx="611533" cy="724900"/>
            <a:chOff x="5818414" y="2476613"/>
            <a:chExt cx="611533" cy="724900"/>
          </a:xfrm>
        </p:grpSpPr>
        <p:sp>
          <p:nvSpPr>
            <p:cNvPr id="105" name="Oval 104">
              <a:extLst>
                <a:ext uri="{FF2B5EF4-FFF2-40B4-BE49-F238E27FC236}">
                  <a16:creationId xmlns:a16="http://schemas.microsoft.com/office/drawing/2014/main" id="{F1B45BE0-148A-4C74-9561-36BA9469A192}"/>
                </a:ext>
              </a:extLst>
            </p:cNvPr>
            <p:cNvSpPr/>
            <p:nvPr/>
          </p:nvSpPr>
          <p:spPr>
            <a:xfrm>
              <a:off x="5986533" y="2476613"/>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71886734-9E07-4B4E-B80E-E8C35AE58963}"/>
                </a:ext>
              </a:extLst>
            </p:cNvPr>
            <p:cNvSpPr/>
            <p:nvPr/>
          </p:nvSpPr>
          <p:spPr>
            <a:xfrm>
              <a:off x="5818414" y="2673941"/>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Oval 106">
              <a:extLst>
                <a:ext uri="{FF2B5EF4-FFF2-40B4-BE49-F238E27FC236}">
                  <a16:creationId xmlns:a16="http://schemas.microsoft.com/office/drawing/2014/main" id="{54CFD2BD-1A51-4895-8B97-3B7EDF46F100}"/>
                </a:ext>
              </a:extLst>
            </p:cNvPr>
            <p:cNvSpPr/>
            <p:nvPr/>
          </p:nvSpPr>
          <p:spPr>
            <a:xfrm>
              <a:off x="6230614" y="2493256"/>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3A2A7EA4-514D-4293-A8A9-A191DE5D28F9}"/>
                </a:ext>
              </a:extLst>
            </p:cNvPr>
            <p:cNvSpPr/>
            <p:nvPr/>
          </p:nvSpPr>
          <p:spPr>
            <a:xfrm>
              <a:off x="6030890" y="3018633"/>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CF278586-A997-4A85-998A-3CF8CCD0720C}"/>
                </a:ext>
              </a:extLst>
            </p:cNvPr>
            <p:cNvSpPr/>
            <p:nvPr/>
          </p:nvSpPr>
          <p:spPr>
            <a:xfrm>
              <a:off x="6247067" y="3011326"/>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2FF3E906-1AEC-4EBF-8AC9-30FC88913AAD}"/>
                </a:ext>
              </a:extLst>
            </p:cNvPr>
            <p:cNvSpPr/>
            <p:nvPr/>
          </p:nvSpPr>
          <p:spPr>
            <a:xfrm>
              <a:off x="6196214" y="2721389"/>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 name="Met Data Grid">
            <a:extLst>
              <a:ext uri="{FF2B5EF4-FFF2-40B4-BE49-F238E27FC236}">
                <a16:creationId xmlns:a16="http://schemas.microsoft.com/office/drawing/2014/main" id="{24E394D7-4341-404E-996C-090E179A94D9}"/>
              </a:ext>
            </a:extLst>
          </p:cNvPr>
          <p:cNvGrpSpPr>
            <a:grpSpLocks noChangeAspect="1"/>
          </p:cNvGrpSpPr>
          <p:nvPr/>
        </p:nvGrpSpPr>
        <p:grpSpPr>
          <a:xfrm>
            <a:off x="3343059" y="824079"/>
            <a:ext cx="5669280" cy="5242709"/>
            <a:chOff x="846348" y="-876012"/>
            <a:chExt cx="8879840" cy="6786880"/>
          </a:xfrm>
          <a:scene3d>
            <a:camera prst="orthographicFront">
              <a:rot lat="240000" lon="1800000" rev="0"/>
            </a:camera>
            <a:lightRig rig="threePt" dir="t"/>
          </a:scene3d>
        </p:grpSpPr>
        <p:sp>
          <p:nvSpPr>
            <p:cNvPr id="111" name="Rectangle 110">
              <a:extLst>
                <a:ext uri="{FF2B5EF4-FFF2-40B4-BE49-F238E27FC236}">
                  <a16:creationId xmlns:a16="http://schemas.microsoft.com/office/drawing/2014/main" id="{BCC70F8A-1729-49AC-A8F1-2EDE26C742A9}"/>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799E8564-B045-4505-A1DC-EFFD46D067A2}"/>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E100F90A-7C2D-4142-8ABE-0CBD800E3973}"/>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B43B60BD-0D69-4174-8B89-3B25CCDEF77C}"/>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C0A0F4EB-AAFB-4F9D-85E6-DC8755791650}"/>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846E3FBF-B2D8-40DB-9E55-928253A2FE25}"/>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1" name="Straight Connector 140">
              <a:extLst>
                <a:ext uri="{FF2B5EF4-FFF2-40B4-BE49-F238E27FC236}">
                  <a16:creationId xmlns:a16="http://schemas.microsoft.com/office/drawing/2014/main" id="{DE90D57F-9B07-4E35-A578-515BC2FBAB5A}"/>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D3E154D-16C9-4307-B848-ECDF5260FE99}"/>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6C32C571-DAC0-4A5B-9556-28776C5CA84B}"/>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67A5E001-9CAA-43DD-8C9C-1319BB137F79}"/>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6B8430BC-DE38-4BB2-8617-EE1C57DD2CF6}"/>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id="{7708003D-3DB7-43A7-B7B4-7620FBC52D83}"/>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683D7032-0178-4EF8-8734-5B61AF3850FA}"/>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B5C13F95-3DCB-40A3-99F1-EB1DCCF8FE3A}"/>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9" name="Straight Connector 148">
              <a:extLst>
                <a:ext uri="{FF2B5EF4-FFF2-40B4-BE49-F238E27FC236}">
                  <a16:creationId xmlns:a16="http://schemas.microsoft.com/office/drawing/2014/main" id="{CADEC50C-25D0-4BD7-835F-5EA71776BA8A}"/>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7F54A08-C280-430F-9F75-C374FDA9D7D3}"/>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41A62AB-EE38-484D-AD6C-64019D719810}"/>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50007A3-DABA-42DF-8ECA-4E18A0338412}"/>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4191973-D6E9-486B-8206-4D1CC0AFE3A4}"/>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EC55609-A1A5-441F-BE31-D97EF36A5CC2}"/>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5309B66-FC0E-44DF-B35C-1E8C5C1EDD34}"/>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00E7998-3DC3-4B75-8E65-DA5BC36832A8}"/>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E163D12-6AC0-4012-8A50-1B362D2ACE97}"/>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CA6A43C-B9AF-41E5-A2E5-BDBA0EA66EDE}"/>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DC68505-7F12-4DE3-A640-0CE3785F85B9}"/>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4069139-937C-4950-9C0A-4D3F76A23451}"/>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1" name="Freeform: Shape 160">
              <a:extLst>
                <a:ext uri="{FF2B5EF4-FFF2-40B4-BE49-F238E27FC236}">
                  <a16:creationId xmlns:a16="http://schemas.microsoft.com/office/drawing/2014/main" id="{E068222B-FF15-48CF-B423-CE6424155905}"/>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BB7EF34F-51D8-445F-8CFF-1EE1ECF1A889}"/>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E83704FB-F7FB-406F-9F3B-34AB90257E04}"/>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id="{5D1631C3-57A3-443D-A9EA-B9D96AD8D50D}"/>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Rectangle 164">
              <a:extLst>
                <a:ext uri="{FF2B5EF4-FFF2-40B4-BE49-F238E27FC236}">
                  <a16:creationId xmlns:a16="http://schemas.microsoft.com/office/drawing/2014/main" id="{29209B47-D35D-44B7-AD48-12766E979EA9}"/>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Rectangle 165">
              <a:extLst>
                <a:ext uri="{FF2B5EF4-FFF2-40B4-BE49-F238E27FC236}">
                  <a16:creationId xmlns:a16="http://schemas.microsoft.com/office/drawing/2014/main" id="{DE88ACCC-103A-4DB1-BEEA-AF6A6C6E6799}"/>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Rectangle 166">
              <a:extLst>
                <a:ext uri="{FF2B5EF4-FFF2-40B4-BE49-F238E27FC236}">
                  <a16:creationId xmlns:a16="http://schemas.microsoft.com/office/drawing/2014/main" id="{A1790725-932D-43CD-BB34-8EAEAEA3341F}"/>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7AC0D86A-C570-488D-9528-DAFE6155F41B}"/>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Rectangle 168">
              <a:extLst>
                <a:ext uri="{FF2B5EF4-FFF2-40B4-BE49-F238E27FC236}">
                  <a16:creationId xmlns:a16="http://schemas.microsoft.com/office/drawing/2014/main" id="{51D0275F-D37B-427E-808D-D15F99CC2E5C}"/>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Rectangle 169">
              <a:extLst>
                <a:ext uri="{FF2B5EF4-FFF2-40B4-BE49-F238E27FC236}">
                  <a16:creationId xmlns:a16="http://schemas.microsoft.com/office/drawing/2014/main" id="{31F591AD-6BDE-4925-BD59-EA54CCA7D30B}"/>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514DBF7B-B76E-496A-AD3E-DFF3DE5DD65C}"/>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Rectangle 171">
              <a:extLst>
                <a:ext uri="{FF2B5EF4-FFF2-40B4-BE49-F238E27FC236}">
                  <a16:creationId xmlns:a16="http://schemas.microsoft.com/office/drawing/2014/main" id="{B868B69C-EFDD-4304-AE3B-6CC429E125D9}"/>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 name="Rectangle 172">
              <a:extLst>
                <a:ext uri="{FF2B5EF4-FFF2-40B4-BE49-F238E27FC236}">
                  <a16:creationId xmlns:a16="http://schemas.microsoft.com/office/drawing/2014/main" id="{2228680D-E08F-47BB-8B46-982D46A3E372}"/>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Rectangle 173">
              <a:extLst>
                <a:ext uri="{FF2B5EF4-FFF2-40B4-BE49-F238E27FC236}">
                  <a16:creationId xmlns:a16="http://schemas.microsoft.com/office/drawing/2014/main" id="{4F4540EF-2581-40BB-9BB8-709C14F4BAAA}"/>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Rectangle 174">
              <a:extLst>
                <a:ext uri="{FF2B5EF4-FFF2-40B4-BE49-F238E27FC236}">
                  <a16:creationId xmlns:a16="http://schemas.microsoft.com/office/drawing/2014/main" id="{6D3A686C-9330-46BD-A8F4-D3A5E7F7BE44}"/>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EE712C2C-1E37-4EA1-B02A-308D9BDA25D0}"/>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25DF2DC1-A518-4FDD-80BF-3CC7BA66C886}"/>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Rectangle 177">
              <a:extLst>
                <a:ext uri="{FF2B5EF4-FFF2-40B4-BE49-F238E27FC236}">
                  <a16:creationId xmlns:a16="http://schemas.microsoft.com/office/drawing/2014/main" id="{81750E2D-77AE-4636-8303-C638C7EC51D1}"/>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BCF2329D-D233-42C1-A5A9-70B5A70CF3D1}"/>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9B2E9910-457E-4888-8D1B-EC6233E15992}"/>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Rectangle 180">
              <a:extLst>
                <a:ext uri="{FF2B5EF4-FFF2-40B4-BE49-F238E27FC236}">
                  <a16:creationId xmlns:a16="http://schemas.microsoft.com/office/drawing/2014/main" id="{4654A9EE-CD3F-4BDE-BA1F-980594A722AF}"/>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D5227891-CF11-44C3-AAC4-B15C6467EC90}"/>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Rectangle 182">
              <a:extLst>
                <a:ext uri="{FF2B5EF4-FFF2-40B4-BE49-F238E27FC236}">
                  <a16:creationId xmlns:a16="http://schemas.microsoft.com/office/drawing/2014/main" id="{44296604-2CDE-45D7-87D6-9EA38594317C}"/>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4" name="Straight Connector 183">
              <a:extLst>
                <a:ext uri="{FF2B5EF4-FFF2-40B4-BE49-F238E27FC236}">
                  <a16:creationId xmlns:a16="http://schemas.microsoft.com/office/drawing/2014/main" id="{B1C743BC-0097-404B-8195-BE92B6E81700}"/>
                </a:ext>
              </a:extLst>
            </p:cNvPr>
            <p:cNvCxnSpPr>
              <a:cxnSpLocks/>
              <a:stCxn id="169" idx="3"/>
              <a:endCxn id="164"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Rectangle 184">
              <a:extLst>
                <a:ext uri="{FF2B5EF4-FFF2-40B4-BE49-F238E27FC236}">
                  <a16:creationId xmlns:a16="http://schemas.microsoft.com/office/drawing/2014/main" id="{F0C5D868-8D98-4AA0-8C92-05E6CB268603}"/>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Rectangle 185">
              <a:extLst>
                <a:ext uri="{FF2B5EF4-FFF2-40B4-BE49-F238E27FC236}">
                  <a16:creationId xmlns:a16="http://schemas.microsoft.com/office/drawing/2014/main" id="{F24B352D-4C1C-4C68-85C7-A5E39404F042}"/>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 name="Rectangle 186">
              <a:extLst>
                <a:ext uri="{FF2B5EF4-FFF2-40B4-BE49-F238E27FC236}">
                  <a16:creationId xmlns:a16="http://schemas.microsoft.com/office/drawing/2014/main" id="{5F40AFA8-6B79-4CD3-9A97-5E2E5191FA0A}"/>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Rectangle 187">
              <a:extLst>
                <a:ext uri="{FF2B5EF4-FFF2-40B4-BE49-F238E27FC236}">
                  <a16:creationId xmlns:a16="http://schemas.microsoft.com/office/drawing/2014/main" id="{BA47E006-9968-45E0-BE7E-5A316B8F3951}"/>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9" name="Straight Connector 188">
              <a:extLst>
                <a:ext uri="{FF2B5EF4-FFF2-40B4-BE49-F238E27FC236}">
                  <a16:creationId xmlns:a16="http://schemas.microsoft.com/office/drawing/2014/main" id="{471C12BE-496D-445B-95C2-49BA96F2C8AA}"/>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0FFF1E6-3412-4A66-92D4-BAC6A4B86DA9}"/>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7880DF9-CF1B-445C-A79C-5B33B3819338}"/>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1795498-9B48-4003-9B6B-00CFC598F218}"/>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C85B0F7-FD46-4CDC-8B51-E6F34C34CE00}"/>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1B57555-96D0-4393-9E13-6AE20444B330}"/>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D272EC99-C16F-4753-A6FC-442FDD4B3CAE}"/>
                </a:ext>
              </a:extLst>
            </p:cNvPr>
            <p:cNvCxnSpPr>
              <a:cxnSpLocks/>
              <a:endCxn id="175"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4A22DA1-1D03-40F4-BB03-B44E65884679}"/>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05C6F086-D1E0-45EE-99C7-3263998B91A8}"/>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01C8F44A-7CF5-43E2-AE82-BE57FD6CFDF7}"/>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24548772-01A9-4B6D-B9AD-31F69E0878C3}"/>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A360C304-2E5C-4D51-9AAC-85CBCBCE2046}"/>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0A2505A-8BBF-49F2-9581-E8A59C7F48E8}"/>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08CEA6E0-873E-46D8-9DD9-9871E6136990}"/>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1A63E3A-32E8-438F-B2E4-43312C4CE8FF}"/>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38EB5485-CB0F-4F28-A1EF-49E1F27B4D17}"/>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Oval 21">
            <a:extLst>
              <a:ext uri="{FF2B5EF4-FFF2-40B4-BE49-F238E27FC236}">
                <a16:creationId xmlns:a16="http://schemas.microsoft.com/office/drawing/2014/main" id="{5A64F83C-D0B8-4541-85A3-350F493A30BA}"/>
              </a:ext>
            </a:extLst>
          </p:cNvPr>
          <p:cNvSpPr/>
          <p:nvPr/>
        </p:nvSpPr>
        <p:spPr>
          <a:xfrm rot="811797">
            <a:off x="6997454" y="1545178"/>
            <a:ext cx="2276421" cy="923517"/>
          </a:xfrm>
          <a:prstGeom prst="ellipse">
            <a:avLst/>
          </a:prstGeom>
          <a:solidFill>
            <a:schemeClr val="bg1">
              <a:lumMod val="85000"/>
              <a:alpha val="0"/>
            </a:schemeClr>
          </a:solidFill>
          <a:ln w="127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FDC5B7DC-4918-47C0-8B00-19CDC4AF5823}"/>
              </a:ext>
            </a:extLst>
          </p:cNvPr>
          <p:cNvCxnSpPr>
            <a:cxnSpLocks/>
            <a:stCxn id="22" idx="2"/>
          </p:cNvCxnSpPr>
          <p:nvPr/>
        </p:nvCxnSpPr>
        <p:spPr>
          <a:xfrm>
            <a:off x="7029042" y="1740649"/>
            <a:ext cx="2105230" cy="632900"/>
          </a:xfrm>
          <a:prstGeom prst="line">
            <a:avLst/>
          </a:prstGeom>
          <a:ln w="127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2F60DE-6D28-468B-9C7B-0BEA693A656D}"/>
              </a:ext>
            </a:extLst>
          </p:cNvPr>
          <p:cNvCxnSpPr>
            <a:cxnSpLocks/>
          </p:cNvCxnSpPr>
          <p:nvPr/>
        </p:nvCxnSpPr>
        <p:spPr>
          <a:xfrm flipV="1">
            <a:off x="8032732" y="1495173"/>
            <a:ext cx="0" cy="96012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3601A06-2329-4DA8-9AC9-9B18F614914D}"/>
              </a:ext>
            </a:extLst>
          </p:cNvPr>
          <p:cNvGrpSpPr/>
          <p:nvPr/>
        </p:nvGrpSpPr>
        <p:grpSpPr>
          <a:xfrm>
            <a:off x="4174626" y="3254161"/>
            <a:ext cx="636337" cy="712894"/>
            <a:chOff x="4174626" y="3254161"/>
            <a:chExt cx="636337" cy="712894"/>
          </a:xfrm>
        </p:grpSpPr>
        <p:cxnSp>
          <p:nvCxnSpPr>
            <p:cNvPr id="59" name="Straight Connector 58">
              <a:extLst>
                <a:ext uri="{FF2B5EF4-FFF2-40B4-BE49-F238E27FC236}">
                  <a16:creationId xmlns:a16="http://schemas.microsoft.com/office/drawing/2014/main" id="{55C114DC-4D0D-4C72-A2A1-D042711A9E9A}"/>
                </a:ext>
              </a:extLst>
            </p:cNvPr>
            <p:cNvCxnSpPr>
              <a:cxnSpLocks/>
            </p:cNvCxnSpPr>
            <p:nvPr/>
          </p:nvCxnSpPr>
          <p:spPr>
            <a:xfrm flipV="1">
              <a:off x="4719523" y="3283272"/>
              <a:ext cx="0" cy="431989"/>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09CB94E5-B3E6-4191-A2C4-54DD395DEFFD}"/>
                </a:ext>
              </a:extLst>
            </p:cNvPr>
            <p:cNvSpPr/>
            <p:nvPr/>
          </p:nvSpPr>
          <p:spPr>
            <a:xfrm>
              <a:off x="4386435" y="3254161"/>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25F70043-A24F-4ED4-9F7F-6A5D8533B6BE}"/>
                </a:ext>
              </a:extLst>
            </p:cNvPr>
            <p:cNvSpPr/>
            <p:nvPr/>
          </p:nvSpPr>
          <p:spPr>
            <a:xfrm>
              <a:off x="4174626" y="3376086"/>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57F11D57-39DC-4C0B-99BE-D4DE423D8CEA}"/>
                </a:ext>
              </a:extLst>
            </p:cNvPr>
            <p:cNvSpPr/>
            <p:nvPr/>
          </p:nvSpPr>
          <p:spPr>
            <a:xfrm>
              <a:off x="4610742" y="3324186"/>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D7233AD8-2AF7-4A6A-8A8B-6A82837CF20E}"/>
                </a:ext>
              </a:extLst>
            </p:cNvPr>
            <p:cNvSpPr/>
            <p:nvPr/>
          </p:nvSpPr>
          <p:spPr>
            <a:xfrm>
              <a:off x="4260406" y="3784175"/>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8644CB76-1357-4291-8550-81D0824AFAA3}"/>
                </a:ext>
              </a:extLst>
            </p:cNvPr>
            <p:cNvSpPr/>
            <p:nvPr/>
          </p:nvSpPr>
          <p:spPr>
            <a:xfrm>
              <a:off x="4628083" y="3628611"/>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D6EEF472-5A87-45EF-9E45-ADB3E3A483DB}"/>
                </a:ext>
              </a:extLst>
            </p:cNvPr>
            <p:cNvSpPr/>
            <p:nvPr/>
          </p:nvSpPr>
          <p:spPr>
            <a:xfrm>
              <a:off x="4418762" y="3605845"/>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74FAB160-2695-48DC-8C70-E6EFE809D8F4}"/>
              </a:ext>
            </a:extLst>
          </p:cNvPr>
          <p:cNvGrpSpPr/>
          <p:nvPr/>
        </p:nvGrpSpPr>
        <p:grpSpPr>
          <a:xfrm>
            <a:off x="3423853" y="3552185"/>
            <a:ext cx="604732" cy="644826"/>
            <a:chOff x="3423853" y="3552185"/>
            <a:chExt cx="604732" cy="644826"/>
          </a:xfrm>
        </p:grpSpPr>
        <p:sp>
          <p:nvSpPr>
            <p:cNvPr id="119" name="Oval 118">
              <a:extLst>
                <a:ext uri="{FF2B5EF4-FFF2-40B4-BE49-F238E27FC236}">
                  <a16:creationId xmlns:a16="http://schemas.microsoft.com/office/drawing/2014/main" id="{AD7243B3-33A0-4700-B001-69762138DC63}"/>
                </a:ext>
              </a:extLst>
            </p:cNvPr>
            <p:cNvSpPr/>
            <p:nvPr/>
          </p:nvSpPr>
          <p:spPr>
            <a:xfrm>
              <a:off x="3618461" y="3771632"/>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E3F5C3CD-3689-4790-A6C9-D79291FF1602}"/>
                </a:ext>
              </a:extLst>
            </p:cNvPr>
            <p:cNvSpPr/>
            <p:nvPr/>
          </p:nvSpPr>
          <p:spPr>
            <a:xfrm>
              <a:off x="3423853" y="3780837"/>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EB0E39B8-93E8-4359-B74E-48FA3172A76A}"/>
                </a:ext>
              </a:extLst>
            </p:cNvPr>
            <p:cNvSpPr/>
            <p:nvPr/>
          </p:nvSpPr>
          <p:spPr>
            <a:xfrm>
              <a:off x="3744902" y="3552185"/>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EBCF7217-2796-40E9-A0B8-1FC761DFB106}"/>
                </a:ext>
              </a:extLst>
            </p:cNvPr>
            <p:cNvSpPr/>
            <p:nvPr/>
          </p:nvSpPr>
          <p:spPr>
            <a:xfrm>
              <a:off x="3438699" y="4000284"/>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F1ED99D1-E31E-4F32-BE1C-21FF316272B9}"/>
                </a:ext>
              </a:extLst>
            </p:cNvPr>
            <p:cNvSpPr/>
            <p:nvPr/>
          </p:nvSpPr>
          <p:spPr>
            <a:xfrm>
              <a:off x="3746934" y="4014131"/>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71BDE23D-E8F2-4C12-BB16-5DB8A458FADA}"/>
                </a:ext>
              </a:extLst>
            </p:cNvPr>
            <p:cNvSpPr/>
            <p:nvPr/>
          </p:nvSpPr>
          <p:spPr>
            <a:xfrm>
              <a:off x="3845705" y="3863255"/>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Oval 34">
            <a:extLst>
              <a:ext uri="{FF2B5EF4-FFF2-40B4-BE49-F238E27FC236}">
                <a16:creationId xmlns:a16="http://schemas.microsoft.com/office/drawing/2014/main" id="{1027C26F-DA29-4694-89DD-47A8F9350CFC}"/>
              </a:ext>
            </a:extLst>
          </p:cNvPr>
          <p:cNvSpPr/>
          <p:nvPr/>
        </p:nvSpPr>
        <p:spPr>
          <a:xfrm rot="821336">
            <a:off x="4297174" y="3285217"/>
            <a:ext cx="931028" cy="443861"/>
          </a:xfrm>
          <a:prstGeom prst="ellipse">
            <a:avLst/>
          </a:prstGeom>
          <a:solidFill>
            <a:schemeClr val="bg1">
              <a:lumMod val="85000"/>
              <a:alpha val="72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4" name="Straight Connector 53">
            <a:extLst>
              <a:ext uri="{FF2B5EF4-FFF2-40B4-BE49-F238E27FC236}">
                <a16:creationId xmlns:a16="http://schemas.microsoft.com/office/drawing/2014/main" id="{E42D123E-D31E-4245-93BF-FD167E6DABE2}"/>
              </a:ext>
            </a:extLst>
          </p:cNvPr>
          <p:cNvCxnSpPr>
            <a:cxnSpLocks/>
          </p:cNvCxnSpPr>
          <p:nvPr/>
        </p:nvCxnSpPr>
        <p:spPr>
          <a:xfrm>
            <a:off x="4362515" y="3302224"/>
            <a:ext cx="741608" cy="431989"/>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EDD278-85C4-4636-B5BB-2A2C79F817D6}"/>
              </a:ext>
            </a:extLst>
          </p:cNvPr>
          <p:cNvSpPr txBox="1"/>
          <p:nvPr/>
        </p:nvSpPr>
        <p:spPr>
          <a:xfrm>
            <a:off x="9021973" y="168814"/>
            <a:ext cx="3026287" cy="4278094"/>
          </a:xfrm>
          <a:prstGeom prst="rect">
            <a:avLst/>
          </a:prstGeom>
          <a:solidFill>
            <a:srgbClr val="FFFFD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a HYSPLIT Concentration simulation, you define one or more concentration grids, where you specify the horizontal and vertical grid spacing, the overall extent, and the time resolution.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During the HYSPLIT simulation, the model outputs concentration results for each grid you have defined.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These grids do not affect the simulation, they just affect what sort of output you get.</a:t>
            </a:r>
          </a:p>
        </p:txBody>
      </p:sp>
      <p:sp>
        <p:nvSpPr>
          <p:cNvPr id="278" name="TextBox 277">
            <a:extLst>
              <a:ext uri="{FF2B5EF4-FFF2-40B4-BE49-F238E27FC236}">
                <a16:creationId xmlns:a16="http://schemas.microsoft.com/office/drawing/2014/main" id="{9B1421E0-8C50-4EE9-8E35-483D53E99647}"/>
              </a:ext>
            </a:extLst>
          </p:cNvPr>
          <p:cNvSpPr txBox="1"/>
          <p:nvPr/>
        </p:nvSpPr>
        <p:spPr>
          <a:xfrm>
            <a:off x="280858" y="5465557"/>
            <a:ext cx="11596287" cy="861774"/>
          </a:xfrm>
          <a:prstGeom prst="rect">
            <a:avLst/>
          </a:prstGeom>
          <a:solidFill>
            <a:srgbClr val="FFFFD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concentration in each grid cell – over the user-specified averaging time -- is calculated as: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the number of particles in the grid cell</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the mass of pollutant on each particle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a:ln>
                  <a:noFill/>
                </a:ln>
                <a:solidFill>
                  <a:srgbClr val="319424"/>
                </a:solidFill>
                <a:effectLst/>
                <a:uLnTx/>
                <a:uFillTx/>
                <a:latin typeface="Calibri" panose="020F0502020204030204"/>
                <a:ea typeface="+mn-ea"/>
                <a:cs typeface="+mn-cs"/>
              </a:rPr>
              <a:t>volume of the grid cell</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8" name="Slide Number Placeholder 17">
            <a:extLst>
              <a:ext uri="{FF2B5EF4-FFF2-40B4-BE49-F238E27FC236}">
                <a16:creationId xmlns:a16="http://schemas.microsoft.com/office/drawing/2014/main" id="{5C1881E9-72B0-4731-B046-E5578D6F5E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D64FDA-96D4-4057-802F-365E206D1D78}" type="slidenum">
              <a:rPr kumimoji="0" lang="en-US" sz="16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F37317E-6E08-4C7C-AB14-5A8AE47CC11D}"/>
              </a:ext>
            </a:extLst>
          </p:cNvPr>
          <p:cNvSpPr txBox="1"/>
          <p:nvPr/>
        </p:nvSpPr>
        <p:spPr>
          <a:xfrm>
            <a:off x="104718" y="105467"/>
            <a:ext cx="8245975" cy="769441"/>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Concentration Simulations require Concentration Output Grid(s)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solidFill>
                <a:effectLst/>
                <a:uLnTx/>
                <a:uFillTx/>
                <a:latin typeface="Calibri" panose="020F0502020204030204"/>
                <a:ea typeface="+mn-ea"/>
                <a:cs typeface="+mn-cs"/>
              </a:rPr>
              <a:t>(Conc grids are completely distinct from and independent of met data grid(s))</a:t>
            </a:r>
          </a:p>
        </p:txBody>
      </p:sp>
    </p:spTree>
    <p:extLst>
      <p:ext uri="{BB962C8B-B14F-4D97-AF65-F5344CB8AC3E}">
        <p14:creationId xmlns:p14="http://schemas.microsoft.com/office/powerpoint/2010/main" val="167165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MCBD09185_0000[1]"/>
          <p:cNvPicPr>
            <a:picLocks noChangeAspect="1" noChangeArrowheads="1"/>
          </p:cNvPicPr>
          <p:nvPr/>
        </p:nvPicPr>
        <p:blipFill>
          <a:blip r:embed="rId3" cstate="print">
            <a:extLst>
              <a:ext uri="{28A0092B-C50C-407E-A947-70E740481C1C}">
                <a14:useLocalDpi xmlns:a14="http://schemas.microsoft.com/office/drawing/2010/main" val="0"/>
              </a:ext>
            </a:extLst>
          </a:blip>
          <a:srcRect l="16197" r="70865" b="84972"/>
          <a:stretch>
            <a:fillRect/>
          </a:stretch>
        </p:blipFill>
        <p:spPr bwMode="auto">
          <a:xfrm>
            <a:off x="-17966" y="1404355"/>
            <a:ext cx="12219646" cy="40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MCBD09185_00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60" r="27226" b="61797"/>
          <a:stretch/>
        </p:blipFill>
        <p:spPr bwMode="auto">
          <a:xfrm>
            <a:off x="0" y="1274229"/>
            <a:ext cx="12192000" cy="520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CBD09185_0000[1]"/>
          <p:cNvPicPr>
            <a:picLocks noChangeAspect="1" noChangeArrowheads="1"/>
          </p:cNvPicPr>
          <p:nvPr/>
        </p:nvPicPr>
        <p:blipFill>
          <a:blip r:embed="rId5" cstate="print">
            <a:extLst>
              <a:ext uri="{28A0092B-C50C-407E-A947-70E740481C1C}">
                <a14:useLocalDpi xmlns:a14="http://schemas.microsoft.com/office/drawing/2010/main" val="0"/>
              </a:ext>
            </a:extLst>
          </a:blip>
          <a:srcRect l="16197" r="70865" b="84972"/>
          <a:stretch>
            <a:fillRect/>
          </a:stretch>
        </p:blipFill>
        <p:spPr bwMode="auto">
          <a:xfrm>
            <a:off x="-17966" y="-1030514"/>
            <a:ext cx="12219646" cy="400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9AEE8FA-E6C0-425E-8645-EDB89C069425}"/>
              </a:ext>
            </a:extLst>
          </p:cNvPr>
          <p:cNvCxnSpPr>
            <a:cxnSpLocks/>
          </p:cNvCxnSpPr>
          <p:nvPr/>
        </p:nvCxnSpPr>
        <p:spPr>
          <a:xfrm flipV="1">
            <a:off x="2301580" y="3855904"/>
            <a:ext cx="7554845" cy="157147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185911-7D7A-4E05-90FB-9D3ECE2DB614}"/>
              </a:ext>
            </a:extLst>
          </p:cNvPr>
          <p:cNvCxnSpPr>
            <a:cxnSpLocks/>
          </p:cNvCxnSpPr>
          <p:nvPr/>
        </p:nvCxnSpPr>
        <p:spPr>
          <a:xfrm flipV="1">
            <a:off x="2267744" y="716096"/>
            <a:ext cx="0" cy="471500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F7BDC5-B6C3-45BB-AFAF-DCD21EB7DA94}"/>
              </a:ext>
            </a:extLst>
          </p:cNvPr>
          <p:cNvCxnSpPr>
            <a:cxnSpLocks/>
          </p:cNvCxnSpPr>
          <p:nvPr/>
        </p:nvCxnSpPr>
        <p:spPr>
          <a:xfrm flipH="1" flipV="1">
            <a:off x="841826" y="4484358"/>
            <a:ext cx="2824995" cy="1895925"/>
          </a:xfrm>
          <a:prstGeom prst="line">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95" name="Picture 5" descr="MCj01507830000[1]"/>
          <p:cNvPicPr>
            <a:picLocks noChangeAspect="1" noChangeArrowheads="1"/>
          </p:cNvPicPr>
          <p:nvPr/>
        </p:nvPicPr>
        <p:blipFill>
          <a:blip r:embed="rId6" cstate="print">
            <a:alphaModFix amt="39000"/>
            <a:extLst>
              <a:ext uri="{28A0092B-C50C-407E-A947-70E740481C1C}">
                <a14:useLocalDpi xmlns:a14="http://schemas.microsoft.com/office/drawing/2010/main" val="0"/>
              </a:ext>
            </a:extLst>
          </a:blip>
          <a:srcRect/>
          <a:stretch>
            <a:fillRect/>
          </a:stretch>
        </p:blipFill>
        <p:spPr bwMode="auto">
          <a:xfrm>
            <a:off x="1938548" y="4895882"/>
            <a:ext cx="75430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Shape 20">
            <a:extLst>
              <a:ext uri="{FF2B5EF4-FFF2-40B4-BE49-F238E27FC236}">
                <a16:creationId xmlns:a16="http://schemas.microsoft.com/office/drawing/2014/main" id="{D4E33372-9F4A-45B5-BE2B-6F9267773928}"/>
              </a:ext>
            </a:extLst>
          </p:cNvPr>
          <p:cNvSpPr/>
          <p:nvPr/>
        </p:nvSpPr>
        <p:spPr>
          <a:xfrm>
            <a:off x="2335576" y="1468394"/>
            <a:ext cx="6909074" cy="3392683"/>
          </a:xfrm>
          <a:custGeom>
            <a:avLst/>
            <a:gdLst>
              <a:gd name="connsiteX0" fmla="*/ 0 w 5772838"/>
              <a:gd name="connsiteY0" fmla="*/ 1586429 h 1586429"/>
              <a:gd name="connsiteX1" fmla="*/ 253388 w 5772838"/>
              <a:gd name="connsiteY1" fmla="*/ 1344058 h 1586429"/>
              <a:gd name="connsiteX2" fmla="*/ 870332 w 5772838"/>
              <a:gd name="connsiteY2" fmla="*/ 991518 h 1586429"/>
              <a:gd name="connsiteX3" fmla="*/ 3569465 w 5772838"/>
              <a:gd name="connsiteY3" fmla="*/ 0 h 1586429"/>
              <a:gd name="connsiteX4" fmla="*/ 5772838 w 5772838"/>
              <a:gd name="connsiteY4" fmla="*/ 716096 h 1586429"/>
              <a:gd name="connsiteX5" fmla="*/ 837282 w 5772838"/>
              <a:gd name="connsiteY5" fmla="*/ 1388125 h 1586429"/>
              <a:gd name="connsiteX6" fmla="*/ 0 w 5772838"/>
              <a:gd name="connsiteY6" fmla="*/ 1586429 h 1586429"/>
              <a:gd name="connsiteX0" fmla="*/ 0 w 4995579"/>
              <a:gd name="connsiteY0" fmla="*/ 1586429 h 1586429"/>
              <a:gd name="connsiteX1" fmla="*/ 253388 w 4995579"/>
              <a:gd name="connsiteY1" fmla="*/ 1344058 h 1586429"/>
              <a:gd name="connsiteX2" fmla="*/ 870332 w 4995579"/>
              <a:gd name="connsiteY2" fmla="*/ 991518 h 1586429"/>
              <a:gd name="connsiteX3" fmla="*/ 3569465 w 4995579"/>
              <a:gd name="connsiteY3" fmla="*/ 0 h 1586429"/>
              <a:gd name="connsiteX4" fmla="*/ 4995579 w 4995579"/>
              <a:gd name="connsiteY4" fmla="*/ 525283 h 1586429"/>
              <a:gd name="connsiteX5" fmla="*/ 837282 w 4995579"/>
              <a:gd name="connsiteY5" fmla="*/ 1388125 h 1586429"/>
              <a:gd name="connsiteX6" fmla="*/ 0 w 4995579"/>
              <a:gd name="connsiteY6" fmla="*/ 1586429 h 1586429"/>
              <a:gd name="connsiteX0" fmla="*/ 0 w 4995579"/>
              <a:gd name="connsiteY0" fmla="*/ 1605999 h 1605999"/>
              <a:gd name="connsiteX1" fmla="*/ 253388 w 4995579"/>
              <a:gd name="connsiteY1" fmla="*/ 1363628 h 1605999"/>
              <a:gd name="connsiteX2" fmla="*/ 870332 w 4995579"/>
              <a:gd name="connsiteY2" fmla="*/ 1011088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870332 w 4995579"/>
              <a:gd name="connsiteY2" fmla="*/ 1011088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1051440 w 4995579"/>
              <a:gd name="connsiteY2" fmla="*/ 1055122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1051440 w 4995579"/>
              <a:gd name="connsiteY2" fmla="*/ 1055122 h 1605999"/>
              <a:gd name="connsiteX3" fmla="*/ 3758120 w 4995579"/>
              <a:gd name="connsiteY3" fmla="*/ 0 h 1605999"/>
              <a:gd name="connsiteX4" fmla="*/ 4995579 w 4995579"/>
              <a:gd name="connsiteY4" fmla="*/ 544853 h 1605999"/>
              <a:gd name="connsiteX5" fmla="*/ 912745 w 4995579"/>
              <a:gd name="connsiteY5" fmla="*/ 1309843 h 1605999"/>
              <a:gd name="connsiteX6" fmla="*/ 0 w 4995579"/>
              <a:gd name="connsiteY6" fmla="*/ 1605999 h 1605999"/>
              <a:gd name="connsiteX0" fmla="*/ 0 w 5048402"/>
              <a:gd name="connsiteY0" fmla="*/ 1605999 h 1605999"/>
              <a:gd name="connsiteX1" fmla="*/ 336396 w 5048402"/>
              <a:gd name="connsiteY1" fmla="*/ 1373413 h 1605999"/>
              <a:gd name="connsiteX2" fmla="*/ 1051440 w 5048402"/>
              <a:gd name="connsiteY2" fmla="*/ 1055122 h 1605999"/>
              <a:gd name="connsiteX3" fmla="*/ 3758120 w 5048402"/>
              <a:gd name="connsiteY3" fmla="*/ 0 h 1605999"/>
              <a:gd name="connsiteX4" fmla="*/ 5048402 w 5048402"/>
              <a:gd name="connsiteY4" fmla="*/ 603565 h 1605999"/>
              <a:gd name="connsiteX5" fmla="*/ 912745 w 5048402"/>
              <a:gd name="connsiteY5" fmla="*/ 1309843 h 1605999"/>
              <a:gd name="connsiteX6" fmla="*/ 0 w 5048402"/>
              <a:gd name="connsiteY6" fmla="*/ 1605999 h 1605999"/>
              <a:gd name="connsiteX0" fmla="*/ 0 w 5048402"/>
              <a:gd name="connsiteY0" fmla="*/ 1669603 h 1669603"/>
              <a:gd name="connsiteX1" fmla="*/ 336396 w 5048402"/>
              <a:gd name="connsiteY1" fmla="*/ 1437017 h 1669603"/>
              <a:gd name="connsiteX2" fmla="*/ 1051440 w 5048402"/>
              <a:gd name="connsiteY2" fmla="*/ 1118726 h 1669603"/>
              <a:gd name="connsiteX3" fmla="*/ 3735481 w 5048402"/>
              <a:gd name="connsiteY3" fmla="*/ 0 h 1669603"/>
              <a:gd name="connsiteX4" fmla="*/ 5048402 w 5048402"/>
              <a:gd name="connsiteY4" fmla="*/ 667169 h 1669603"/>
              <a:gd name="connsiteX5" fmla="*/ 912745 w 5048402"/>
              <a:gd name="connsiteY5" fmla="*/ 1373447 h 1669603"/>
              <a:gd name="connsiteX6" fmla="*/ 0 w 5048402"/>
              <a:gd name="connsiteY6" fmla="*/ 1669603 h 1669603"/>
              <a:gd name="connsiteX0" fmla="*/ 0 w 4477880"/>
              <a:gd name="connsiteY0" fmla="*/ 1669603 h 1669603"/>
              <a:gd name="connsiteX1" fmla="*/ 336396 w 4477880"/>
              <a:gd name="connsiteY1" fmla="*/ 1437017 h 1669603"/>
              <a:gd name="connsiteX2" fmla="*/ 1051440 w 4477880"/>
              <a:gd name="connsiteY2" fmla="*/ 1118726 h 1669603"/>
              <a:gd name="connsiteX3" fmla="*/ 3735481 w 4477880"/>
              <a:gd name="connsiteY3" fmla="*/ 0 h 1669603"/>
              <a:gd name="connsiteX4" fmla="*/ 4477880 w 4477880"/>
              <a:gd name="connsiteY4" fmla="*/ 787789 h 1669603"/>
              <a:gd name="connsiteX5" fmla="*/ 912745 w 4477880"/>
              <a:gd name="connsiteY5" fmla="*/ 1373447 h 1669603"/>
              <a:gd name="connsiteX6" fmla="*/ 0 w 4477880"/>
              <a:gd name="connsiteY6" fmla="*/ 1669603 h 1669603"/>
              <a:gd name="connsiteX0" fmla="*/ 0 w 4477880"/>
              <a:gd name="connsiteY0" fmla="*/ 1532900 h 1532900"/>
              <a:gd name="connsiteX1" fmla="*/ 336396 w 4477880"/>
              <a:gd name="connsiteY1" fmla="*/ 1300314 h 1532900"/>
              <a:gd name="connsiteX2" fmla="*/ 1051440 w 4477880"/>
              <a:gd name="connsiteY2" fmla="*/ 982023 h 1532900"/>
              <a:gd name="connsiteX3" fmla="*/ 3344797 w 4477880"/>
              <a:gd name="connsiteY3" fmla="*/ 0 h 1532900"/>
              <a:gd name="connsiteX4" fmla="*/ 4477880 w 4477880"/>
              <a:gd name="connsiteY4" fmla="*/ 651086 h 1532900"/>
              <a:gd name="connsiteX5" fmla="*/ 912745 w 4477880"/>
              <a:gd name="connsiteY5" fmla="*/ 1236744 h 1532900"/>
              <a:gd name="connsiteX6" fmla="*/ 0 w 4477880"/>
              <a:gd name="connsiteY6" fmla="*/ 1532900 h 1532900"/>
              <a:gd name="connsiteX0" fmla="*/ 0 w 4477880"/>
              <a:gd name="connsiteY0" fmla="*/ 1548983 h 1548983"/>
              <a:gd name="connsiteX1" fmla="*/ 336396 w 4477880"/>
              <a:gd name="connsiteY1" fmla="*/ 1316397 h 1548983"/>
              <a:gd name="connsiteX2" fmla="*/ 1051440 w 4477880"/>
              <a:gd name="connsiteY2" fmla="*/ 998106 h 1548983"/>
              <a:gd name="connsiteX3" fmla="*/ 3363401 w 4477880"/>
              <a:gd name="connsiteY3" fmla="*/ 0 h 1548983"/>
              <a:gd name="connsiteX4" fmla="*/ 4477880 w 4477880"/>
              <a:gd name="connsiteY4" fmla="*/ 667169 h 1548983"/>
              <a:gd name="connsiteX5" fmla="*/ 912745 w 4477880"/>
              <a:gd name="connsiteY5" fmla="*/ 1252827 h 1548983"/>
              <a:gd name="connsiteX6" fmla="*/ 0 w 4477880"/>
              <a:gd name="connsiteY6" fmla="*/ 1548983 h 1548983"/>
              <a:gd name="connsiteX0" fmla="*/ 0 w 4477880"/>
              <a:gd name="connsiteY0" fmla="*/ 1548983 h 1548983"/>
              <a:gd name="connsiteX1" fmla="*/ 336396 w 4477880"/>
              <a:gd name="connsiteY1" fmla="*/ 1316397 h 1548983"/>
              <a:gd name="connsiteX2" fmla="*/ 1051440 w 4477880"/>
              <a:gd name="connsiteY2" fmla="*/ 998106 h 1548983"/>
              <a:gd name="connsiteX3" fmla="*/ 3363401 w 4477880"/>
              <a:gd name="connsiteY3" fmla="*/ 0 h 1548983"/>
              <a:gd name="connsiteX4" fmla="*/ 4248060 w 4477880"/>
              <a:gd name="connsiteY4" fmla="*/ 536052 h 1548983"/>
              <a:gd name="connsiteX5" fmla="*/ 4477880 w 4477880"/>
              <a:gd name="connsiteY5" fmla="*/ 667169 h 1548983"/>
              <a:gd name="connsiteX6" fmla="*/ 912745 w 4477880"/>
              <a:gd name="connsiteY6" fmla="*/ 1252827 h 1548983"/>
              <a:gd name="connsiteX7" fmla="*/ 0 w 4477880"/>
              <a:gd name="connsiteY7" fmla="*/ 1548983 h 1548983"/>
              <a:gd name="connsiteX0" fmla="*/ 0 w 4626342"/>
              <a:gd name="connsiteY0" fmla="*/ 1548983 h 1548983"/>
              <a:gd name="connsiteX1" fmla="*/ 336396 w 4626342"/>
              <a:gd name="connsiteY1" fmla="*/ 1316397 h 1548983"/>
              <a:gd name="connsiteX2" fmla="*/ 1051440 w 4626342"/>
              <a:gd name="connsiteY2" fmla="*/ 998106 h 1548983"/>
              <a:gd name="connsiteX3" fmla="*/ 3363401 w 4626342"/>
              <a:gd name="connsiteY3" fmla="*/ 0 h 1548983"/>
              <a:gd name="connsiteX4" fmla="*/ 4626342 w 4626342"/>
              <a:gd name="connsiteY4" fmla="*/ 600383 h 1548983"/>
              <a:gd name="connsiteX5" fmla="*/ 4477880 w 4626342"/>
              <a:gd name="connsiteY5" fmla="*/ 667169 h 1548983"/>
              <a:gd name="connsiteX6" fmla="*/ 912745 w 4626342"/>
              <a:gd name="connsiteY6" fmla="*/ 1252827 h 1548983"/>
              <a:gd name="connsiteX7" fmla="*/ 0 w 4626342"/>
              <a:gd name="connsiteY7"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632544 w 4632544"/>
              <a:gd name="connsiteY4" fmla="*/ 459659 h 1548983"/>
              <a:gd name="connsiteX5" fmla="*/ 4477880 w 4632544"/>
              <a:gd name="connsiteY5" fmla="*/ 667169 h 1548983"/>
              <a:gd name="connsiteX6" fmla="*/ 912745 w 4632544"/>
              <a:gd name="connsiteY6" fmla="*/ 1252827 h 1548983"/>
              <a:gd name="connsiteX7" fmla="*/ 0 w 4632544"/>
              <a:gd name="connsiteY7"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322476 w 4632544"/>
              <a:gd name="connsiteY4" fmla="*/ 343059 h 1548983"/>
              <a:gd name="connsiteX5" fmla="*/ 4632544 w 4632544"/>
              <a:gd name="connsiteY5" fmla="*/ 459659 h 1548983"/>
              <a:gd name="connsiteX6" fmla="*/ 4477880 w 4632544"/>
              <a:gd name="connsiteY6" fmla="*/ 667169 h 1548983"/>
              <a:gd name="connsiteX7" fmla="*/ 912745 w 4632544"/>
              <a:gd name="connsiteY7" fmla="*/ 1252827 h 1548983"/>
              <a:gd name="connsiteX8" fmla="*/ 0 w 4632544"/>
              <a:gd name="connsiteY8"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415496 w 4632544"/>
              <a:gd name="connsiteY4" fmla="*/ 250583 h 1548983"/>
              <a:gd name="connsiteX5" fmla="*/ 4632544 w 4632544"/>
              <a:gd name="connsiteY5" fmla="*/ 459659 h 1548983"/>
              <a:gd name="connsiteX6" fmla="*/ 4477880 w 4632544"/>
              <a:gd name="connsiteY6" fmla="*/ 667169 h 1548983"/>
              <a:gd name="connsiteX7" fmla="*/ 912745 w 4632544"/>
              <a:gd name="connsiteY7" fmla="*/ 1252827 h 1548983"/>
              <a:gd name="connsiteX8" fmla="*/ 0 w 4632544"/>
              <a:gd name="connsiteY8"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888384 w 4632544"/>
              <a:gd name="connsiteY4" fmla="*/ 133983 h 1548983"/>
              <a:gd name="connsiteX5" fmla="*/ 4415496 w 4632544"/>
              <a:gd name="connsiteY5" fmla="*/ 250583 h 1548983"/>
              <a:gd name="connsiteX6" fmla="*/ 4632544 w 4632544"/>
              <a:gd name="connsiteY6" fmla="*/ 459659 h 1548983"/>
              <a:gd name="connsiteX7" fmla="*/ 4477880 w 4632544"/>
              <a:gd name="connsiteY7" fmla="*/ 667169 h 1548983"/>
              <a:gd name="connsiteX8" fmla="*/ 912745 w 4632544"/>
              <a:gd name="connsiteY8" fmla="*/ 1252827 h 1548983"/>
              <a:gd name="connsiteX9" fmla="*/ 0 w 4632544"/>
              <a:gd name="connsiteY9"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993807 w 4632544"/>
              <a:gd name="connsiteY4" fmla="*/ 49548 h 1548983"/>
              <a:gd name="connsiteX5" fmla="*/ 4415496 w 4632544"/>
              <a:gd name="connsiteY5" fmla="*/ 250583 h 1548983"/>
              <a:gd name="connsiteX6" fmla="*/ 4632544 w 4632544"/>
              <a:gd name="connsiteY6" fmla="*/ 459659 h 1548983"/>
              <a:gd name="connsiteX7" fmla="*/ 4477880 w 4632544"/>
              <a:gd name="connsiteY7" fmla="*/ 667169 h 1548983"/>
              <a:gd name="connsiteX8" fmla="*/ 912745 w 4632544"/>
              <a:gd name="connsiteY8" fmla="*/ 1252827 h 1548983"/>
              <a:gd name="connsiteX9" fmla="*/ 0 w 4632544"/>
              <a:gd name="connsiteY9"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665136 w 4632544"/>
              <a:gd name="connsiteY4" fmla="*/ 25425 h 1548983"/>
              <a:gd name="connsiteX5" fmla="*/ 3993807 w 4632544"/>
              <a:gd name="connsiteY5" fmla="*/ 49548 h 1548983"/>
              <a:gd name="connsiteX6" fmla="*/ 4415496 w 4632544"/>
              <a:gd name="connsiteY6" fmla="*/ 250583 h 1548983"/>
              <a:gd name="connsiteX7" fmla="*/ 4632544 w 4632544"/>
              <a:gd name="connsiteY7" fmla="*/ 459659 h 1548983"/>
              <a:gd name="connsiteX8" fmla="*/ 4477880 w 4632544"/>
              <a:gd name="connsiteY8" fmla="*/ 667169 h 1548983"/>
              <a:gd name="connsiteX9" fmla="*/ 912745 w 4632544"/>
              <a:gd name="connsiteY9" fmla="*/ 1252827 h 1548983"/>
              <a:gd name="connsiteX10" fmla="*/ 0 w 4632544"/>
              <a:gd name="connsiteY10" fmla="*/ 1548983 h 1548983"/>
              <a:gd name="connsiteX0" fmla="*/ 0 w 4632544"/>
              <a:gd name="connsiteY0" fmla="*/ 1575827 h 1575827"/>
              <a:gd name="connsiteX1" fmla="*/ 336396 w 4632544"/>
              <a:gd name="connsiteY1" fmla="*/ 1343241 h 1575827"/>
              <a:gd name="connsiteX2" fmla="*/ 1051440 w 4632544"/>
              <a:gd name="connsiteY2" fmla="*/ 1024950 h 1575827"/>
              <a:gd name="connsiteX3" fmla="*/ 3363401 w 4632544"/>
              <a:gd name="connsiteY3" fmla="*/ 26844 h 1575827"/>
              <a:gd name="connsiteX4" fmla="*/ 3696143 w 4632544"/>
              <a:gd name="connsiteY4" fmla="*/ 0 h 1575827"/>
              <a:gd name="connsiteX5" fmla="*/ 3993807 w 4632544"/>
              <a:gd name="connsiteY5" fmla="*/ 76392 h 1575827"/>
              <a:gd name="connsiteX6" fmla="*/ 4415496 w 4632544"/>
              <a:gd name="connsiteY6" fmla="*/ 277427 h 1575827"/>
              <a:gd name="connsiteX7" fmla="*/ 4632544 w 4632544"/>
              <a:gd name="connsiteY7" fmla="*/ 486503 h 1575827"/>
              <a:gd name="connsiteX8" fmla="*/ 4477880 w 4632544"/>
              <a:gd name="connsiteY8" fmla="*/ 694013 h 1575827"/>
              <a:gd name="connsiteX9" fmla="*/ 912745 w 4632544"/>
              <a:gd name="connsiteY9" fmla="*/ 1279671 h 1575827"/>
              <a:gd name="connsiteX10" fmla="*/ 0 w 4632544"/>
              <a:gd name="connsiteY10" fmla="*/ 1575827 h 1575827"/>
              <a:gd name="connsiteX0" fmla="*/ 0 w 4632544"/>
              <a:gd name="connsiteY0" fmla="*/ 1575827 h 1575827"/>
              <a:gd name="connsiteX1" fmla="*/ 336396 w 4632544"/>
              <a:gd name="connsiteY1" fmla="*/ 1343241 h 1575827"/>
              <a:gd name="connsiteX2" fmla="*/ 1051440 w 4632544"/>
              <a:gd name="connsiteY2" fmla="*/ 1024950 h 1575827"/>
              <a:gd name="connsiteX3" fmla="*/ 3363401 w 4632544"/>
              <a:gd name="connsiteY3" fmla="*/ 26844 h 1575827"/>
              <a:gd name="connsiteX4" fmla="*/ 3696143 w 4632544"/>
              <a:gd name="connsiteY4" fmla="*/ 0 h 1575827"/>
              <a:gd name="connsiteX5" fmla="*/ 3993807 w 4632544"/>
              <a:gd name="connsiteY5" fmla="*/ 76392 h 1575827"/>
              <a:gd name="connsiteX6" fmla="*/ 4415496 w 4632544"/>
              <a:gd name="connsiteY6" fmla="*/ 277427 h 1575827"/>
              <a:gd name="connsiteX7" fmla="*/ 4632544 w 4632544"/>
              <a:gd name="connsiteY7" fmla="*/ 486503 h 1575827"/>
              <a:gd name="connsiteX8" fmla="*/ 4551926 w 4632544"/>
              <a:gd name="connsiteY8" fmla="*/ 574958 h 1575827"/>
              <a:gd name="connsiteX9" fmla="*/ 4477880 w 4632544"/>
              <a:gd name="connsiteY9" fmla="*/ 694013 h 1575827"/>
              <a:gd name="connsiteX10" fmla="*/ 912745 w 4632544"/>
              <a:gd name="connsiteY10" fmla="*/ 1279671 h 1575827"/>
              <a:gd name="connsiteX11" fmla="*/ 0 w 4632544"/>
              <a:gd name="connsiteY11"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415496 w 4644946"/>
              <a:gd name="connsiteY6" fmla="*/ 277427 h 1575827"/>
              <a:gd name="connsiteX7" fmla="*/ 4632544 w 4644946"/>
              <a:gd name="connsiteY7" fmla="*/ 486503 h 1575827"/>
              <a:gd name="connsiteX8" fmla="*/ 4644946 w 4644946"/>
              <a:gd name="connsiteY8" fmla="*/ 611144 h 1575827"/>
              <a:gd name="connsiteX9" fmla="*/ 4477880 w 4644946"/>
              <a:gd name="connsiteY9" fmla="*/ 694013 h 1575827"/>
              <a:gd name="connsiteX10" fmla="*/ 912745 w 4644946"/>
              <a:gd name="connsiteY10" fmla="*/ 1279671 h 1575827"/>
              <a:gd name="connsiteX11" fmla="*/ 0 w 4644946"/>
              <a:gd name="connsiteY11"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04652 w 4644946"/>
              <a:gd name="connsiteY6" fmla="*/ 172889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04652 w 4644946"/>
              <a:gd name="connsiteY6" fmla="*/ 180930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17054 w 4644946"/>
              <a:gd name="connsiteY6" fmla="*/ 172889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17054 w 4732491"/>
              <a:gd name="connsiteY6" fmla="*/ 172889 h 1575827"/>
              <a:gd name="connsiteX7" fmla="*/ 4415496 w 4732491"/>
              <a:gd name="connsiteY7" fmla="*/ 277427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17054 w 4732491"/>
              <a:gd name="connsiteY6" fmla="*/ 172889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37044 w 4732491"/>
              <a:gd name="connsiteY6" fmla="*/ 146968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53828 w 4732491"/>
              <a:gd name="connsiteY5" fmla="*/ 85032 h 1575827"/>
              <a:gd name="connsiteX6" fmla="*/ 4237044 w 4732491"/>
              <a:gd name="connsiteY6" fmla="*/ 146968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48983 h 1548983"/>
              <a:gd name="connsiteX1" fmla="*/ 336396 w 4732491"/>
              <a:gd name="connsiteY1" fmla="*/ 1316397 h 1548983"/>
              <a:gd name="connsiteX2" fmla="*/ 1051440 w 4732491"/>
              <a:gd name="connsiteY2" fmla="*/ 998106 h 1548983"/>
              <a:gd name="connsiteX3" fmla="*/ 3363401 w 4732491"/>
              <a:gd name="connsiteY3" fmla="*/ 0 h 1548983"/>
              <a:gd name="connsiteX4" fmla="*/ 3716133 w 4732491"/>
              <a:gd name="connsiteY4" fmla="*/ 42277 h 1548983"/>
              <a:gd name="connsiteX5" fmla="*/ 3953828 w 4732491"/>
              <a:gd name="connsiteY5" fmla="*/ 58188 h 1548983"/>
              <a:gd name="connsiteX6" fmla="*/ 4237044 w 4732491"/>
              <a:gd name="connsiteY6" fmla="*/ 120124 h 1548983"/>
              <a:gd name="connsiteX7" fmla="*/ 4528769 w 4732491"/>
              <a:gd name="connsiteY7" fmla="*/ 216022 h 1548983"/>
              <a:gd name="connsiteX8" fmla="*/ 4732491 w 4732491"/>
              <a:gd name="connsiteY8" fmla="*/ 338696 h 1548983"/>
              <a:gd name="connsiteX9" fmla="*/ 4644946 w 4732491"/>
              <a:gd name="connsiteY9" fmla="*/ 584300 h 1548983"/>
              <a:gd name="connsiteX10" fmla="*/ 4477880 w 4732491"/>
              <a:gd name="connsiteY10" fmla="*/ 667169 h 1548983"/>
              <a:gd name="connsiteX11" fmla="*/ 912745 w 4732491"/>
              <a:gd name="connsiteY11" fmla="*/ 1252827 h 1548983"/>
              <a:gd name="connsiteX12" fmla="*/ 0 w 4732491"/>
              <a:gd name="connsiteY12" fmla="*/ 1548983 h 1548983"/>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644946 w 4732491"/>
              <a:gd name="connsiteY9" fmla="*/ 542023 h 1506706"/>
              <a:gd name="connsiteX10" fmla="*/ 4477880 w 4732491"/>
              <a:gd name="connsiteY10" fmla="*/ 624892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591640 w 4732491"/>
              <a:gd name="connsiteY9" fmla="*/ 477221 h 1506706"/>
              <a:gd name="connsiteX10" fmla="*/ 4477880 w 4732491"/>
              <a:gd name="connsiteY10" fmla="*/ 624892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591640 w 4732491"/>
              <a:gd name="connsiteY9" fmla="*/ 477221 h 1506706"/>
              <a:gd name="connsiteX10" fmla="*/ 4098082 w 4732491"/>
              <a:gd name="connsiteY10" fmla="*/ 594651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724903 w 4732491"/>
              <a:gd name="connsiteY9" fmla="*/ 377859 h 1506706"/>
              <a:gd name="connsiteX10" fmla="*/ 4098082 w 4732491"/>
              <a:gd name="connsiteY10" fmla="*/ 594651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724903 w 4732491"/>
              <a:gd name="connsiteY9" fmla="*/ 377859 h 1506706"/>
              <a:gd name="connsiteX10" fmla="*/ 4531185 w 4732491"/>
              <a:gd name="connsiteY10" fmla="*/ 460728 h 1506706"/>
              <a:gd name="connsiteX11" fmla="*/ 912745 w 4732491"/>
              <a:gd name="connsiteY11" fmla="*/ 1210550 h 1506706"/>
              <a:gd name="connsiteX12" fmla="*/ 0 w 4732491"/>
              <a:gd name="connsiteY12" fmla="*/ 1506706 h 150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32491" h="1506706">
                <a:moveTo>
                  <a:pt x="0" y="1506706"/>
                </a:moveTo>
                <a:lnTo>
                  <a:pt x="336396" y="1274120"/>
                </a:lnTo>
                <a:lnTo>
                  <a:pt x="1051440" y="955829"/>
                </a:lnTo>
                <a:lnTo>
                  <a:pt x="3376727" y="26844"/>
                </a:lnTo>
                <a:lnTo>
                  <a:pt x="3716133" y="0"/>
                </a:lnTo>
                <a:lnTo>
                  <a:pt x="3953828" y="15911"/>
                </a:lnTo>
                <a:lnTo>
                  <a:pt x="4237044" y="77847"/>
                </a:lnTo>
                <a:lnTo>
                  <a:pt x="4528769" y="173745"/>
                </a:lnTo>
                <a:lnTo>
                  <a:pt x="4732491" y="296419"/>
                </a:lnTo>
                <a:lnTo>
                  <a:pt x="4724903" y="377859"/>
                </a:lnTo>
                <a:lnTo>
                  <a:pt x="4531185" y="460728"/>
                </a:lnTo>
                <a:lnTo>
                  <a:pt x="912745" y="1210550"/>
                </a:lnTo>
                <a:lnTo>
                  <a:pt x="0" y="1506706"/>
                </a:lnTo>
                <a:close/>
              </a:path>
            </a:pathLst>
          </a:custGeom>
          <a:solidFill>
            <a:schemeClr val="bg1">
              <a:lumMod val="85000"/>
              <a:alpha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189B9D8-7E7C-4E95-8FDC-3E7292220330}"/>
              </a:ext>
            </a:extLst>
          </p:cNvPr>
          <p:cNvSpPr/>
          <p:nvPr/>
        </p:nvSpPr>
        <p:spPr>
          <a:xfrm>
            <a:off x="2335575" y="1246078"/>
            <a:ext cx="7396186" cy="3656428"/>
          </a:xfrm>
          <a:custGeom>
            <a:avLst/>
            <a:gdLst>
              <a:gd name="connsiteX0" fmla="*/ 0 w 7590690"/>
              <a:gd name="connsiteY0" fmla="*/ 3545676 h 3545676"/>
              <a:gd name="connsiteX1" fmla="*/ 980501 w 7590690"/>
              <a:gd name="connsiteY1" fmla="*/ 2796529 h 3545676"/>
              <a:gd name="connsiteX2" fmla="*/ 2434728 w 7590690"/>
              <a:gd name="connsiteY2" fmla="*/ 2113483 h 3545676"/>
              <a:gd name="connsiteX3" fmla="*/ 3877937 w 7590690"/>
              <a:gd name="connsiteY3" fmla="*/ 1562640 h 3545676"/>
              <a:gd name="connsiteX4" fmla="*/ 5783855 w 7590690"/>
              <a:gd name="connsiteY4" fmla="*/ 769425 h 3545676"/>
              <a:gd name="connsiteX5" fmla="*/ 7425369 w 7590690"/>
              <a:gd name="connsiteY5" fmla="*/ 64346 h 3545676"/>
              <a:gd name="connsiteX6" fmla="*/ 7447402 w 7590690"/>
              <a:gd name="connsiteY6" fmla="*/ 75363 h 3545676"/>
              <a:gd name="connsiteX0" fmla="*/ 0 w 7425369"/>
              <a:gd name="connsiteY0" fmla="*/ 3481330 h 3481330"/>
              <a:gd name="connsiteX1" fmla="*/ 980501 w 7425369"/>
              <a:gd name="connsiteY1" fmla="*/ 2732183 h 3481330"/>
              <a:gd name="connsiteX2" fmla="*/ 2434728 w 7425369"/>
              <a:gd name="connsiteY2" fmla="*/ 2049137 h 3481330"/>
              <a:gd name="connsiteX3" fmla="*/ 3877937 w 7425369"/>
              <a:gd name="connsiteY3" fmla="*/ 1498294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44945 w 7425369"/>
              <a:gd name="connsiteY4" fmla="*/ 607803 h 3481330"/>
              <a:gd name="connsiteX5" fmla="*/ 7425369 w 7425369"/>
              <a:gd name="connsiteY5" fmla="*/ 0 h 3481330"/>
              <a:gd name="connsiteX0" fmla="*/ 0 w 7396186"/>
              <a:gd name="connsiteY0" fmla="*/ 3656428 h 3656428"/>
              <a:gd name="connsiteX1" fmla="*/ 980501 w 7396186"/>
              <a:gd name="connsiteY1" fmla="*/ 2907281 h 3656428"/>
              <a:gd name="connsiteX2" fmla="*/ 2434728 w 7396186"/>
              <a:gd name="connsiteY2" fmla="*/ 2224235 h 3656428"/>
              <a:gd name="connsiteX3" fmla="*/ 3887664 w 7396186"/>
              <a:gd name="connsiteY3" fmla="*/ 1585843 h 3656428"/>
              <a:gd name="connsiteX4" fmla="*/ 5744945 w 7396186"/>
              <a:gd name="connsiteY4" fmla="*/ 782901 h 3656428"/>
              <a:gd name="connsiteX5" fmla="*/ 7396186 w 7396186"/>
              <a:gd name="connsiteY5" fmla="*/ 0 h 365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6186" h="3656428">
                <a:moveTo>
                  <a:pt x="0" y="3656428"/>
                </a:moveTo>
                <a:cubicBezTo>
                  <a:pt x="287356" y="3401204"/>
                  <a:pt x="574713" y="3145980"/>
                  <a:pt x="980501" y="2907281"/>
                </a:cubicBezTo>
                <a:cubicBezTo>
                  <a:pt x="1386289" y="2668582"/>
                  <a:pt x="1950201" y="2444475"/>
                  <a:pt x="2434728" y="2224235"/>
                </a:cubicBezTo>
                <a:cubicBezTo>
                  <a:pt x="2919255" y="2003995"/>
                  <a:pt x="3335961" y="1826065"/>
                  <a:pt x="3887664" y="1585843"/>
                </a:cubicBezTo>
                <a:lnTo>
                  <a:pt x="5744945" y="782901"/>
                </a:lnTo>
                <a:lnTo>
                  <a:pt x="7396186" y="0"/>
                </a:ln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C3075C10-664D-4257-92EC-0462C97F3E7C}"/>
              </a:ext>
            </a:extLst>
          </p:cNvPr>
          <p:cNvSpPr txBox="1"/>
          <p:nvPr/>
        </p:nvSpPr>
        <p:spPr>
          <a:xfrm>
            <a:off x="1974719" y="540994"/>
            <a:ext cx="276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61" name="TextBox 60">
            <a:extLst>
              <a:ext uri="{FF2B5EF4-FFF2-40B4-BE49-F238E27FC236}">
                <a16:creationId xmlns:a16="http://schemas.microsoft.com/office/drawing/2014/main" id="{504FD223-1F44-487A-AA11-A717958064DB}"/>
              </a:ext>
            </a:extLst>
          </p:cNvPr>
          <p:cNvSpPr txBox="1"/>
          <p:nvPr/>
        </p:nvSpPr>
        <p:spPr>
          <a:xfrm>
            <a:off x="570686" y="4127269"/>
            <a:ext cx="457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a:t>
            </a:r>
          </a:p>
        </p:txBody>
      </p:sp>
      <p:sp>
        <p:nvSpPr>
          <p:cNvPr id="62" name="TextBox 61">
            <a:extLst>
              <a:ext uri="{FF2B5EF4-FFF2-40B4-BE49-F238E27FC236}">
                <a16:creationId xmlns:a16="http://schemas.microsoft.com/office/drawing/2014/main" id="{D1772897-CDD2-4421-80DD-8FBACF29DE05}"/>
              </a:ext>
            </a:extLst>
          </p:cNvPr>
          <p:cNvSpPr txBox="1"/>
          <p:nvPr/>
        </p:nvSpPr>
        <p:spPr>
          <a:xfrm>
            <a:off x="3660848" y="6157112"/>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a:t>
            </a:r>
          </a:p>
        </p:txBody>
      </p:sp>
      <p:sp>
        <p:nvSpPr>
          <p:cNvPr id="63" name="TextBox 62">
            <a:extLst>
              <a:ext uri="{FF2B5EF4-FFF2-40B4-BE49-F238E27FC236}">
                <a16:creationId xmlns:a16="http://schemas.microsoft.com/office/drawing/2014/main" id="{08649235-D71C-436D-B1DC-0FE3628EA482}"/>
              </a:ext>
            </a:extLst>
          </p:cNvPr>
          <p:cNvSpPr txBox="1"/>
          <p:nvPr/>
        </p:nvSpPr>
        <p:spPr>
          <a:xfrm>
            <a:off x="9821722" y="3650613"/>
            <a:ext cx="2840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grpSp>
        <p:nvGrpSpPr>
          <p:cNvPr id="12" name="Group 11">
            <a:extLst>
              <a:ext uri="{FF2B5EF4-FFF2-40B4-BE49-F238E27FC236}">
                <a16:creationId xmlns:a16="http://schemas.microsoft.com/office/drawing/2014/main" id="{BEEE65D3-5E32-4CBF-9644-2C0EDEFAA974}"/>
              </a:ext>
            </a:extLst>
          </p:cNvPr>
          <p:cNvGrpSpPr/>
          <p:nvPr/>
        </p:nvGrpSpPr>
        <p:grpSpPr>
          <a:xfrm>
            <a:off x="5834047" y="2569829"/>
            <a:ext cx="695418" cy="731257"/>
            <a:chOff x="5834047" y="2569829"/>
            <a:chExt cx="695418" cy="731257"/>
          </a:xfrm>
        </p:grpSpPr>
        <p:sp>
          <p:nvSpPr>
            <p:cNvPr id="84" name="Oval 83">
              <a:extLst>
                <a:ext uri="{FF2B5EF4-FFF2-40B4-BE49-F238E27FC236}">
                  <a16:creationId xmlns:a16="http://schemas.microsoft.com/office/drawing/2014/main" id="{2A1281B1-5C71-47B9-B962-21BEF3727C20}"/>
                </a:ext>
              </a:extLst>
            </p:cNvPr>
            <p:cNvSpPr/>
            <p:nvPr/>
          </p:nvSpPr>
          <p:spPr>
            <a:xfrm>
              <a:off x="6054818" y="2616483"/>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DAE63FCB-A26F-4700-968A-71AB70324D30}"/>
                </a:ext>
              </a:extLst>
            </p:cNvPr>
            <p:cNvSpPr/>
            <p:nvPr/>
          </p:nvSpPr>
          <p:spPr>
            <a:xfrm>
              <a:off x="5834047" y="2569829"/>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9F5E0532-5275-4CAF-AFFC-EC0ADAD4246A}"/>
                </a:ext>
              </a:extLst>
            </p:cNvPr>
            <p:cNvSpPr/>
            <p:nvPr/>
          </p:nvSpPr>
          <p:spPr>
            <a:xfrm>
              <a:off x="6298582" y="2670453"/>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DC7A0353-F4C8-4C0B-B9AC-9143FB0B124C}"/>
                </a:ext>
              </a:extLst>
            </p:cNvPr>
            <p:cNvSpPr/>
            <p:nvPr/>
          </p:nvSpPr>
          <p:spPr>
            <a:xfrm>
              <a:off x="5873450" y="2929489"/>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4855284C-5A79-4B2C-8431-4A4634CAB592}"/>
                </a:ext>
              </a:extLst>
            </p:cNvPr>
            <p:cNvSpPr/>
            <p:nvPr/>
          </p:nvSpPr>
          <p:spPr>
            <a:xfrm>
              <a:off x="6346585" y="3118206"/>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275F2405-E83A-4ED0-BB3E-37DB50D30ECD}"/>
                </a:ext>
              </a:extLst>
            </p:cNvPr>
            <p:cNvSpPr/>
            <p:nvPr/>
          </p:nvSpPr>
          <p:spPr>
            <a:xfrm>
              <a:off x="6187315" y="2938328"/>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6CBC5B92-5635-47C3-B7A4-D8182515929F}"/>
              </a:ext>
            </a:extLst>
          </p:cNvPr>
          <p:cNvGrpSpPr/>
          <p:nvPr/>
        </p:nvGrpSpPr>
        <p:grpSpPr>
          <a:xfrm>
            <a:off x="2798574" y="4097986"/>
            <a:ext cx="507439" cy="435269"/>
            <a:chOff x="2798574" y="4097986"/>
            <a:chExt cx="507439" cy="435269"/>
          </a:xfrm>
        </p:grpSpPr>
        <p:sp>
          <p:nvSpPr>
            <p:cNvPr id="126" name="Oval 125">
              <a:extLst>
                <a:ext uri="{FF2B5EF4-FFF2-40B4-BE49-F238E27FC236}">
                  <a16:creationId xmlns:a16="http://schemas.microsoft.com/office/drawing/2014/main" id="{53A9E6C4-83C5-4528-8241-676946A5F16E}"/>
                </a:ext>
              </a:extLst>
            </p:cNvPr>
            <p:cNvSpPr/>
            <p:nvPr/>
          </p:nvSpPr>
          <p:spPr>
            <a:xfrm>
              <a:off x="2949046" y="4097986"/>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026FDC6D-D185-46F0-9A47-40A7620D63C0}"/>
                </a:ext>
              </a:extLst>
            </p:cNvPr>
            <p:cNvSpPr/>
            <p:nvPr/>
          </p:nvSpPr>
          <p:spPr>
            <a:xfrm>
              <a:off x="2798574" y="4170494"/>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F643DD12-629F-4FB5-958E-6EDDBCA831D8}"/>
                </a:ext>
              </a:extLst>
            </p:cNvPr>
            <p:cNvSpPr/>
            <p:nvPr/>
          </p:nvSpPr>
          <p:spPr>
            <a:xfrm>
              <a:off x="3123133" y="4115546"/>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421619E7-9151-42D7-ADEA-7B8765AE579C}"/>
                </a:ext>
              </a:extLst>
            </p:cNvPr>
            <p:cNvSpPr/>
            <p:nvPr/>
          </p:nvSpPr>
          <p:spPr>
            <a:xfrm>
              <a:off x="2838264" y="4350375"/>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DC5109E2-0E28-4CDE-9C4E-4709A0A3D82D}"/>
                </a:ext>
              </a:extLst>
            </p:cNvPr>
            <p:cNvSpPr/>
            <p:nvPr/>
          </p:nvSpPr>
          <p:spPr>
            <a:xfrm>
              <a:off x="3097626" y="4347869"/>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0A609732-A9C0-4902-B24E-452582390861}"/>
                </a:ext>
              </a:extLst>
            </p:cNvPr>
            <p:cNvSpPr/>
            <p:nvPr/>
          </p:nvSpPr>
          <p:spPr>
            <a:xfrm>
              <a:off x="2936320" y="4276411"/>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906094C9-15A1-4331-BDFC-7FE39353C7BD}"/>
              </a:ext>
            </a:extLst>
          </p:cNvPr>
          <p:cNvGrpSpPr/>
          <p:nvPr/>
        </p:nvGrpSpPr>
        <p:grpSpPr>
          <a:xfrm>
            <a:off x="2193426" y="4665881"/>
            <a:ext cx="346270" cy="340145"/>
            <a:chOff x="2193426" y="4665881"/>
            <a:chExt cx="346270" cy="340145"/>
          </a:xfrm>
        </p:grpSpPr>
        <p:sp>
          <p:nvSpPr>
            <p:cNvPr id="133" name="Oval 132">
              <a:extLst>
                <a:ext uri="{FF2B5EF4-FFF2-40B4-BE49-F238E27FC236}">
                  <a16:creationId xmlns:a16="http://schemas.microsoft.com/office/drawing/2014/main" id="{8B2E0596-8EA1-479D-9848-3F1E2786F93D}"/>
                </a:ext>
              </a:extLst>
            </p:cNvPr>
            <p:cNvSpPr/>
            <p:nvPr/>
          </p:nvSpPr>
          <p:spPr>
            <a:xfrm>
              <a:off x="2260849" y="4665881"/>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B708283A-02EC-4839-A04B-BAF0D7D8AABF}"/>
                </a:ext>
              </a:extLst>
            </p:cNvPr>
            <p:cNvSpPr/>
            <p:nvPr/>
          </p:nvSpPr>
          <p:spPr>
            <a:xfrm>
              <a:off x="2193426" y="4719624"/>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A45E92CA-998C-46D4-AE36-EBDB30B57D1B}"/>
                </a:ext>
              </a:extLst>
            </p:cNvPr>
            <p:cNvSpPr/>
            <p:nvPr/>
          </p:nvSpPr>
          <p:spPr>
            <a:xfrm>
              <a:off x="2356816" y="4727885"/>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2BEE7FE1-CCCF-4021-B593-4B2AF6F8F2DE}"/>
                </a:ext>
              </a:extLst>
            </p:cNvPr>
            <p:cNvSpPr/>
            <p:nvPr/>
          </p:nvSpPr>
          <p:spPr>
            <a:xfrm>
              <a:off x="2212874" y="4815027"/>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CEB4D845-2D75-45EB-BCB4-FC36B9C85A98}"/>
                </a:ext>
              </a:extLst>
            </p:cNvPr>
            <p:cNvSpPr/>
            <p:nvPr/>
          </p:nvSpPr>
          <p:spPr>
            <a:xfrm>
              <a:off x="2318977" y="4823146"/>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0AE076A8-3931-4CC5-BA82-98D7D9D037D6}"/>
                </a:ext>
              </a:extLst>
            </p:cNvPr>
            <p:cNvSpPr/>
            <p:nvPr/>
          </p:nvSpPr>
          <p:spPr>
            <a:xfrm>
              <a:off x="2269865" y="4749771"/>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8EC957AA-FBAE-4374-A164-A4ED41DF60E5}"/>
              </a:ext>
            </a:extLst>
          </p:cNvPr>
          <p:cNvGrpSpPr/>
          <p:nvPr/>
        </p:nvGrpSpPr>
        <p:grpSpPr>
          <a:xfrm>
            <a:off x="7113457" y="1634931"/>
            <a:ext cx="1610206" cy="883977"/>
            <a:chOff x="7113457" y="1634931"/>
            <a:chExt cx="1610206" cy="883977"/>
          </a:xfrm>
        </p:grpSpPr>
        <p:sp>
          <p:nvSpPr>
            <p:cNvPr id="98" name="Oval 97">
              <a:extLst>
                <a:ext uri="{FF2B5EF4-FFF2-40B4-BE49-F238E27FC236}">
                  <a16:creationId xmlns:a16="http://schemas.microsoft.com/office/drawing/2014/main" id="{B0AB71B6-6914-460B-87B5-F3106C723F59}"/>
                </a:ext>
              </a:extLst>
            </p:cNvPr>
            <p:cNvSpPr/>
            <p:nvPr/>
          </p:nvSpPr>
          <p:spPr>
            <a:xfrm>
              <a:off x="7947509" y="1761662"/>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4EEF3C14-06CE-4030-B5FD-453967F7A0BC}"/>
                </a:ext>
              </a:extLst>
            </p:cNvPr>
            <p:cNvSpPr/>
            <p:nvPr/>
          </p:nvSpPr>
          <p:spPr>
            <a:xfrm>
              <a:off x="7579289" y="1634931"/>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4049F8F2-2779-4948-96EB-4DB325D83553}"/>
                </a:ext>
              </a:extLst>
            </p:cNvPr>
            <p:cNvSpPr/>
            <p:nvPr/>
          </p:nvSpPr>
          <p:spPr>
            <a:xfrm>
              <a:off x="8540783" y="2060292"/>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Oval 100">
              <a:extLst>
                <a:ext uri="{FF2B5EF4-FFF2-40B4-BE49-F238E27FC236}">
                  <a16:creationId xmlns:a16="http://schemas.microsoft.com/office/drawing/2014/main" id="{691DE27B-BB9E-4645-BC74-D9DF006AFB9B}"/>
                </a:ext>
              </a:extLst>
            </p:cNvPr>
            <p:cNvSpPr/>
            <p:nvPr/>
          </p:nvSpPr>
          <p:spPr>
            <a:xfrm>
              <a:off x="7113457" y="1810548"/>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9B5AF435-20A4-4FA1-B1EE-69A25675BFD6}"/>
                </a:ext>
              </a:extLst>
            </p:cNvPr>
            <p:cNvSpPr/>
            <p:nvPr/>
          </p:nvSpPr>
          <p:spPr>
            <a:xfrm>
              <a:off x="8374609" y="2336028"/>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631F9544-9FB3-4103-A17F-7E005892606D}"/>
                </a:ext>
              </a:extLst>
            </p:cNvPr>
            <p:cNvSpPr/>
            <p:nvPr/>
          </p:nvSpPr>
          <p:spPr>
            <a:xfrm>
              <a:off x="7735943" y="2250628"/>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7E6584DF-AE94-4AD4-8239-F39472330C82}"/>
              </a:ext>
            </a:extLst>
          </p:cNvPr>
          <p:cNvGrpSpPr/>
          <p:nvPr/>
        </p:nvGrpSpPr>
        <p:grpSpPr>
          <a:xfrm>
            <a:off x="6380570" y="2123670"/>
            <a:ext cx="1016974" cy="855459"/>
            <a:chOff x="6380570" y="2123670"/>
            <a:chExt cx="1016974" cy="855459"/>
          </a:xfrm>
        </p:grpSpPr>
        <p:sp>
          <p:nvSpPr>
            <p:cNvPr id="91" name="Oval 90">
              <a:extLst>
                <a:ext uri="{FF2B5EF4-FFF2-40B4-BE49-F238E27FC236}">
                  <a16:creationId xmlns:a16="http://schemas.microsoft.com/office/drawing/2014/main" id="{B3EFA09C-B02D-4ED9-8FB6-9C88032558C8}"/>
                </a:ext>
              </a:extLst>
            </p:cNvPr>
            <p:cNvSpPr/>
            <p:nvPr/>
          </p:nvSpPr>
          <p:spPr>
            <a:xfrm>
              <a:off x="6886187" y="2125853"/>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64FB6A16-591C-429C-9F93-6D365B330828}"/>
                </a:ext>
              </a:extLst>
            </p:cNvPr>
            <p:cNvSpPr/>
            <p:nvPr/>
          </p:nvSpPr>
          <p:spPr>
            <a:xfrm>
              <a:off x="6380570" y="2123670"/>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73FD4D99-FEC5-4859-BF5F-71B92E0CBFD1}"/>
                </a:ext>
              </a:extLst>
            </p:cNvPr>
            <p:cNvSpPr/>
            <p:nvPr/>
          </p:nvSpPr>
          <p:spPr>
            <a:xfrm>
              <a:off x="7214664" y="2516920"/>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62E3D61D-CA8C-4C30-BC2A-E4E1F3155E23}"/>
                </a:ext>
              </a:extLst>
            </p:cNvPr>
            <p:cNvSpPr/>
            <p:nvPr/>
          </p:nvSpPr>
          <p:spPr>
            <a:xfrm>
              <a:off x="6652339" y="2305827"/>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Oval 94">
              <a:extLst>
                <a:ext uri="{FF2B5EF4-FFF2-40B4-BE49-F238E27FC236}">
                  <a16:creationId xmlns:a16="http://schemas.microsoft.com/office/drawing/2014/main" id="{299B0E7E-ACB0-484C-9DBF-1E51C1D0A12D}"/>
                </a:ext>
              </a:extLst>
            </p:cNvPr>
            <p:cNvSpPr/>
            <p:nvPr/>
          </p:nvSpPr>
          <p:spPr>
            <a:xfrm>
              <a:off x="7106053" y="2796249"/>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9159FCA0-D1B4-4204-9B3E-D1E1AE999235}"/>
                </a:ext>
              </a:extLst>
            </p:cNvPr>
            <p:cNvSpPr/>
            <p:nvPr/>
          </p:nvSpPr>
          <p:spPr>
            <a:xfrm>
              <a:off x="6816352" y="2615524"/>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 name="Group 103">
            <a:extLst>
              <a:ext uri="{FF2B5EF4-FFF2-40B4-BE49-F238E27FC236}">
                <a16:creationId xmlns:a16="http://schemas.microsoft.com/office/drawing/2014/main" id="{DF503960-3405-4A25-9D9E-37D7D014E149}"/>
              </a:ext>
            </a:extLst>
          </p:cNvPr>
          <p:cNvGrpSpPr/>
          <p:nvPr/>
        </p:nvGrpSpPr>
        <p:grpSpPr>
          <a:xfrm>
            <a:off x="4982217" y="2841067"/>
            <a:ext cx="611533" cy="724900"/>
            <a:chOff x="5818414" y="2476613"/>
            <a:chExt cx="611533" cy="724900"/>
          </a:xfrm>
        </p:grpSpPr>
        <p:sp>
          <p:nvSpPr>
            <p:cNvPr id="105" name="Oval 104">
              <a:extLst>
                <a:ext uri="{FF2B5EF4-FFF2-40B4-BE49-F238E27FC236}">
                  <a16:creationId xmlns:a16="http://schemas.microsoft.com/office/drawing/2014/main" id="{F1B45BE0-148A-4C74-9561-36BA9469A192}"/>
                </a:ext>
              </a:extLst>
            </p:cNvPr>
            <p:cNvSpPr/>
            <p:nvPr/>
          </p:nvSpPr>
          <p:spPr>
            <a:xfrm>
              <a:off x="5986533" y="2476613"/>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71886734-9E07-4B4E-B80E-E8C35AE58963}"/>
                </a:ext>
              </a:extLst>
            </p:cNvPr>
            <p:cNvSpPr/>
            <p:nvPr/>
          </p:nvSpPr>
          <p:spPr>
            <a:xfrm>
              <a:off x="5818414" y="2673941"/>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Oval 106">
              <a:extLst>
                <a:ext uri="{FF2B5EF4-FFF2-40B4-BE49-F238E27FC236}">
                  <a16:creationId xmlns:a16="http://schemas.microsoft.com/office/drawing/2014/main" id="{54CFD2BD-1A51-4895-8B97-3B7EDF46F100}"/>
                </a:ext>
              </a:extLst>
            </p:cNvPr>
            <p:cNvSpPr/>
            <p:nvPr/>
          </p:nvSpPr>
          <p:spPr>
            <a:xfrm>
              <a:off x="6230614" y="2493256"/>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3A2A7EA4-514D-4293-A8A9-A191DE5D28F9}"/>
                </a:ext>
              </a:extLst>
            </p:cNvPr>
            <p:cNvSpPr/>
            <p:nvPr/>
          </p:nvSpPr>
          <p:spPr>
            <a:xfrm>
              <a:off x="6030890" y="3018633"/>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CF278586-A997-4A85-998A-3CF8CCD0720C}"/>
                </a:ext>
              </a:extLst>
            </p:cNvPr>
            <p:cNvSpPr/>
            <p:nvPr/>
          </p:nvSpPr>
          <p:spPr>
            <a:xfrm>
              <a:off x="6247067" y="3011326"/>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2FF3E906-1AEC-4EBF-8AC9-30FC88913AAD}"/>
                </a:ext>
              </a:extLst>
            </p:cNvPr>
            <p:cNvSpPr/>
            <p:nvPr/>
          </p:nvSpPr>
          <p:spPr>
            <a:xfrm>
              <a:off x="6196214" y="2721389"/>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Oval 21">
            <a:extLst>
              <a:ext uri="{FF2B5EF4-FFF2-40B4-BE49-F238E27FC236}">
                <a16:creationId xmlns:a16="http://schemas.microsoft.com/office/drawing/2014/main" id="{5A64F83C-D0B8-4541-85A3-350F493A30BA}"/>
              </a:ext>
            </a:extLst>
          </p:cNvPr>
          <p:cNvSpPr/>
          <p:nvPr/>
        </p:nvSpPr>
        <p:spPr>
          <a:xfrm rot="811797">
            <a:off x="6997454" y="1545178"/>
            <a:ext cx="2276421" cy="923517"/>
          </a:xfrm>
          <a:prstGeom prst="ellipse">
            <a:avLst/>
          </a:prstGeom>
          <a:solidFill>
            <a:schemeClr val="bg1">
              <a:lumMod val="85000"/>
              <a:alpha val="0"/>
            </a:schemeClr>
          </a:solidFill>
          <a:ln w="127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FDC5B7DC-4918-47C0-8B00-19CDC4AF5823}"/>
              </a:ext>
            </a:extLst>
          </p:cNvPr>
          <p:cNvCxnSpPr>
            <a:cxnSpLocks/>
            <a:stCxn id="22" idx="2"/>
          </p:cNvCxnSpPr>
          <p:nvPr/>
        </p:nvCxnSpPr>
        <p:spPr>
          <a:xfrm>
            <a:off x="7029042" y="1740649"/>
            <a:ext cx="2105230" cy="632900"/>
          </a:xfrm>
          <a:prstGeom prst="line">
            <a:avLst/>
          </a:prstGeom>
          <a:ln w="127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2F60DE-6D28-468B-9C7B-0BEA693A656D}"/>
              </a:ext>
            </a:extLst>
          </p:cNvPr>
          <p:cNvCxnSpPr>
            <a:cxnSpLocks/>
          </p:cNvCxnSpPr>
          <p:nvPr/>
        </p:nvCxnSpPr>
        <p:spPr>
          <a:xfrm flipV="1">
            <a:off x="8032732" y="1495173"/>
            <a:ext cx="0" cy="96012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3601A06-2329-4DA8-9AC9-9B18F614914D}"/>
              </a:ext>
            </a:extLst>
          </p:cNvPr>
          <p:cNvGrpSpPr/>
          <p:nvPr/>
        </p:nvGrpSpPr>
        <p:grpSpPr>
          <a:xfrm>
            <a:off x="4174626" y="3254161"/>
            <a:ext cx="636337" cy="712894"/>
            <a:chOff x="4174626" y="3254161"/>
            <a:chExt cx="636337" cy="712894"/>
          </a:xfrm>
        </p:grpSpPr>
        <p:cxnSp>
          <p:nvCxnSpPr>
            <p:cNvPr id="59" name="Straight Connector 58">
              <a:extLst>
                <a:ext uri="{FF2B5EF4-FFF2-40B4-BE49-F238E27FC236}">
                  <a16:creationId xmlns:a16="http://schemas.microsoft.com/office/drawing/2014/main" id="{55C114DC-4D0D-4C72-A2A1-D042711A9E9A}"/>
                </a:ext>
              </a:extLst>
            </p:cNvPr>
            <p:cNvCxnSpPr>
              <a:cxnSpLocks/>
            </p:cNvCxnSpPr>
            <p:nvPr/>
          </p:nvCxnSpPr>
          <p:spPr>
            <a:xfrm flipV="1">
              <a:off x="4719523" y="3283272"/>
              <a:ext cx="0" cy="431989"/>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09CB94E5-B3E6-4191-A2C4-54DD395DEFFD}"/>
                </a:ext>
              </a:extLst>
            </p:cNvPr>
            <p:cNvSpPr/>
            <p:nvPr/>
          </p:nvSpPr>
          <p:spPr>
            <a:xfrm>
              <a:off x="4386435" y="3254161"/>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25F70043-A24F-4ED4-9F7F-6A5D8533B6BE}"/>
                </a:ext>
              </a:extLst>
            </p:cNvPr>
            <p:cNvSpPr/>
            <p:nvPr/>
          </p:nvSpPr>
          <p:spPr>
            <a:xfrm>
              <a:off x="4174626" y="3376086"/>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57F11D57-39DC-4C0B-99BE-D4DE423D8CEA}"/>
                </a:ext>
              </a:extLst>
            </p:cNvPr>
            <p:cNvSpPr/>
            <p:nvPr/>
          </p:nvSpPr>
          <p:spPr>
            <a:xfrm>
              <a:off x="4610742" y="3324186"/>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D7233AD8-2AF7-4A6A-8A8B-6A82837CF20E}"/>
                </a:ext>
              </a:extLst>
            </p:cNvPr>
            <p:cNvSpPr/>
            <p:nvPr/>
          </p:nvSpPr>
          <p:spPr>
            <a:xfrm>
              <a:off x="4260406" y="3784175"/>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8644CB76-1357-4291-8550-81D0824AFAA3}"/>
                </a:ext>
              </a:extLst>
            </p:cNvPr>
            <p:cNvSpPr/>
            <p:nvPr/>
          </p:nvSpPr>
          <p:spPr>
            <a:xfrm>
              <a:off x="4628083" y="3628611"/>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D6EEF472-5A87-45EF-9E45-ADB3E3A483DB}"/>
                </a:ext>
              </a:extLst>
            </p:cNvPr>
            <p:cNvSpPr/>
            <p:nvPr/>
          </p:nvSpPr>
          <p:spPr>
            <a:xfrm>
              <a:off x="4418762" y="3605845"/>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74FAB160-2695-48DC-8C70-E6EFE809D8F4}"/>
              </a:ext>
            </a:extLst>
          </p:cNvPr>
          <p:cNvGrpSpPr/>
          <p:nvPr/>
        </p:nvGrpSpPr>
        <p:grpSpPr>
          <a:xfrm>
            <a:off x="3423853" y="3552185"/>
            <a:ext cx="604732" cy="644826"/>
            <a:chOff x="3423853" y="3552185"/>
            <a:chExt cx="604732" cy="644826"/>
          </a:xfrm>
        </p:grpSpPr>
        <p:sp>
          <p:nvSpPr>
            <p:cNvPr id="119" name="Oval 118">
              <a:extLst>
                <a:ext uri="{FF2B5EF4-FFF2-40B4-BE49-F238E27FC236}">
                  <a16:creationId xmlns:a16="http://schemas.microsoft.com/office/drawing/2014/main" id="{AD7243B3-33A0-4700-B001-69762138DC63}"/>
                </a:ext>
              </a:extLst>
            </p:cNvPr>
            <p:cNvSpPr/>
            <p:nvPr/>
          </p:nvSpPr>
          <p:spPr>
            <a:xfrm>
              <a:off x="3618461" y="3771632"/>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E3F5C3CD-3689-4790-A6C9-D79291FF1602}"/>
                </a:ext>
              </a:extLst>
            </p:cNvPr>
            <p:cNvSpPr/>
            <p:nvPr/>
          </p:nvSpPr>
          <p:spPr>
            <a:xfrm>
              <a:off x="3423853" y="3780837"/>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EB0E39B8-93E8-4359-B74E-48FA3172A76A}"/>
                </a:ext>
              </a:extLst>
            </p:cNvPr>
            <p:cNvSpPr/>
            <p:nvPr/>
          </p:nvSpPr>
          <p:spPr>
            <a:xfrm>
              <a:off x="3744902" y="3552185"/>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EBCF7217-2796-40E9-A0B8-1FC761DFB106}"/>
                </a:ext>
              </a:extLst>
            </p:cNvPr>
            <p:cNvSpPr/>
            <p:nvPr/>
          </p:nvSpPr>
          <p:spPr>
            <a:xfrm>
              <a:off x="3438699" y="4000284"/>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F1ED99D1-E31E-4F32-BE1C-21FF316272B9}"/>
                </a:ext>
              </a:extLst>
            </p:cNvPr>
            <p:cNvSpPr/>
            <p:nvPr/>
          </p:nvSpPr>
          <p:spPr>
            <a:xfrm>
              <a:off x="3746934" y="4014131"/>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71BDE23D-E8F2-4C12-BB16-5DB8A458FADA}"/>
                </a:ext>
              </a:extLst>
            </p:cNvPr>
            <p:cNvSpPr/>
            <p:nvPr/>
          </p:nvSpPr>
          <p:spPr>
            <a:xfrm>
              <a:off x="3845705" y="3863255"/>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Oval 34">
            <a:extLst>
              <a:ext uri="{FF2B5EF4-FFF2-40B4-BE49-F238E27FC236}">
                <a16:creationId xmlns:a16="http://schemas.microsoft.com/office/drawing/2014/main" id="{1027C26F-DA29-4694-89DD-47A8F9350CFC}"/>
              </a:ext>
            </a:extLst>
          </p:cNvPr>
          <p:cNvSpPr/>
          <p:nvPr/>
        </p:nvSpPr>
        <p:spPr>
          <a:xfrm rot="821336">
            <a:off x="4297174" y="3285217"/>
            <a:ext cx="931028" cy="443861"/>
          </a:xfrm>
          <a:prstGeom prst="ellipse">
            <a:avLst/>
          </a:prstGeom>
          <a:solidFill>
            <a:schemeClr val="bg1">
              <a:lumMod val="85000"/>
              <a:alpha val="72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4" name="Straight Connector 53">
            <a:extLst>
              <a:ext uri="{FF2B5EF4-FFF2-40B4-BE49-F238E27FC236}">
                <a16:creationId xmlns:a16="http://schemas.microsoft.com/office/drawing/2014/main" id="{E42D123E-D31E-4245-93BF-FD167E6DABE2}"/>
              </a:ext>
            </a:extLst>
          </p:cNvPr>
          <p:cNvCxnSpPr>
            <a:cxnSpLocks/>
          </p:cNvCxnSpPr>
          <p:nvPr/>
        </p:nvCxnSpPr>
        <p:spPr>
          <a:xfrm>
            <a:off x="4362515" y="3302224"/>
            <a:ext cx="741608" cy="431989"/>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2E5217F3-9A87-452F-8E1F-878F7DF055AC}"/>
              </a:ext>
            </a:extLst>
          </p:cNvPr>
          <p:cNvCxnSpPr>
            <a:cxnSpLocks/>
          </p:cNvCxnSpPr>
          <p:nvPr/>
        </p:nvCxnSpPr>
        <p:spPr>
          <a:xfrm flipV="1">
            <a:off x="4799110" y="1667135"/>
            <a:ext cx="4265625" cy="745595"/>
          </a:xfrm>
          <a:prstGeom prst="line">
            <a:avLst/>
          </a:prstGeom>
          <a:ln w="3175">
            <a:solidFill>
              <a:schemeClr val="tx1"/>
            </a:solidFill>
          </a:ln>
          <a:scene3d>
            <a:camera prst="orthographicFront">
              <a:rot lat="240000" lon="1800000" rev="0"/>
            </a:camera>
            <a:lightRig rig="threePt" dir="t"/>
          </a:scene3d>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FEF4699-1051-4A71-B6D0-65DEA1CA8886}"/>
              </a:ext>
            </a:extLst>
          </p:cNvPr>
          <p:cNvGrpSpPr/>
          <p:nvPr/>
        </p:nvGrpSpPr>
        <p:grpSpPr>
          <a:xfrm>
            <a:off x="73390" y="2209533"/>
            <a:ext cx="4209653" cy="1701011"/>
            <a:chOff x="73390" y="2209533"/>
            <a:chExt cx="4209653" cy="1701011"/>
          </a:xfrm>
        </p:grpSpPr>
        <p:grpSp>
          <p:nvGrpSpPr>
            <p:cNvPr id="349" name="Met Data Grid">
              <a:extLst>
                <a:ext uri="{FF2B5EF4-FFF2-40B4-BE49-F238E27FC236}">
                  <a16:creationId xmlns:a16="http://schemas.microsoft.com/office/drawing/2014/main" id="{B62FECF2-2162-4ED6-85BD-8694C2285737}"/>
                </a:ext>
              </a:extLst>
            </p:cNvPr>
            <p:cNvGrpSpPr>
              <a:grpSpLocks noChangeAspect="1"/>
            </p:cNvGrpSpPr>
            <p:nvPr/>
          </p:nvGrpSpPr>
          <p:grpSpPr>
            <a:xfrm>
              <a:off x="2096190" y="2209533"/>
              <a:ext cx="2186853" cy="1368489"/>
              <a:chOff x="846348" y="-876012"/>
              <a:chExt cx="8879840" cy="6786880"/>
            </a:xfrm>
            <a:scene3d>
              <a:camera prst="orthographicFront">
                <a:rot lat="240000" lon="1800000" rev="0"/>
              </a:camera>
              <a:lightRig rig="threePt" dir="t"/>
            </a:scene3d>
          </p:grpSpPr>
          <p:sp>
            <p:nvSpPr>
              <p:cNvPr id="350" name="Rectangle 349">
                <a:extLst>
                  <a:ext uri="{FF2B5EF4-FFF2-40B4-BE49-F238E27FC236}">
                    <a16:creationId xmlns:a16="http://schemas.microsoft.com/office/drawing/2014/main" id="{0C28338E-7E0A-43E3-9662-8E67866814A3}"/>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1" name="Rectangle 350">
                <a:extLst>
                  <a:ext uri="{FF2B5EF4-FFF2-40B4-BE49-F238E27FC236}">
                    <a16:creationId xmlns:a16="http://schemas.microsoft.com/office/drawing/2014/main" id="{56B35B18-4D55-4F53-A010-36767357C9A0}"/>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 name="Rectangle 351">
                <a:extLst>
                  <a:ext uri="{FF2B5EF4-FFF2-40B4-BE49-F238E27FC236}">
                    <a16:creationId xmlns:a16="http://schemas.microsoft.com/office/drawing/2014/main" id="{30FD623D-FAAA-47C6-802E-C37166C044ED}"/>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 name="Rectangle 352">
                <a:extLst>
                  <a:ext uri="{FF2B5EF4-FFF2-40B4-BE49-F238E27FC236}">
                    <a16:creationId xmlns:a16="http://schemas.microsoft.com/office/drawing/2014/main" id="{3DC23D9F-5193-4970-9366-3BEAE14E1611}"/>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 name="Rectangle 353">
                <a:extLst>
                  <a:ext uri="{FF2B5EF4-FFF2-40B4-BE49-F238E27FC236}">
                    <a16:creationId xmlns:a16="http://schemas.microsoft.com/office/drawing/2014/main" id="{AD25AE1C-C8BD-407D-97A6-C5E3BFD8C131}"/>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5" name="Rectangle 354">
                <a:extLst>
                  <a:ext uri="{FF2B5EF4-FFF2-40B4-BE49-F238E27FC236}">
                    <a16:creationId xmlns:a16="http://schemas.microsoft.com/office/drawing/2014/main" id="{71A57A26-DA47-4951-8300-54218CADF818}"/>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6" name="Straight Connector 355">
                <a:extLst>
                  <a:ext uri="{FF2B5EF4-FFF2-40B4-BE49-F238E27FC236}">
                    <a16:creationId xmlns:a16="http://schemas.microsoft.com/office/drawing/2014/main" id="{1B3EE1F6-7F1C-46BD-8726-F45E216952EA}"/>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B36725FF-6E21-4FFA-8377-E23FE9AA4DB4}"/>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58" name="Rectangle 357">
                <a:extLst>
                  <a:ext uri="{FF2B5EF4-FFF2-40B4-BE49-F238E27FC236}">
                    <a16:creationId xmlns:a16="http://schemas.microsoft.com/office/drawing/2014/main" id="{A35F36FE-0D42-48C4-BE4D-8C6E136E2E3D}"/>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9" name="Rectangle 358">
                <a:extLst>
                  <a:ext uri="{FF2B5EF4-FFF2-40B4-BE49-F238E27FC236}">
                    <a16:creationId xmlns:a16="http://schemas.microsoft.com/office/drawing/2014/main" id="{2AAD86AC-BB8C-4DBF-A7A3-FB331177E7F6}"/>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0" name="Rectangle 359">
                <a:extLst>
                  <a:ext uri="{FF2B5EF4-FFF2-40B4-BE49-F238E27FC236}">
                    <a16:creationId xmlns:a16="http://schemas.microsoft.com/office/drawing/2014/main" id="{F86AFD0E-3560-44E4-B1A5-1E564A6460C0}"/>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 name="Rectangle 360">
                <a:extLst>
                  <a:ext uri="{FF2B5EF4-FFF2-40B4-BE49-F238E27FC236}">
                    <a16:creationId xmlns:a16="http://schemas.microsoft.com/office/drawing/2014/main" id="{6B609283-2FF2-401A-93A5-F460CF40E968}"/>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 name="Rectangle 361">
                <a:extLst>
                  <a:ext uri="{FF2B5EF4-FFF2-40B4-BE49-F238E27FC236}">
                    <a16:creationId xmlns:a16="http://schemas.microsoft.com/office/drawing/2014/main" id="{A46A2415-7755-416C-8310-C24638279A9B}"/>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 name="Rectangle 362">
                <a:extLst>
                  <a:ext uri="{FF2B5EF4-FFF2-40B4-BE49-F238E27FC236}">
                    <a16:creationId xmlns:a16="http://schemas.microsoft.com/office/drawing/2014/main" id="{D6F9047C-919D-4CC8-B51E-E2E475D74E43}"/>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4" name="Straight Connector 363">
                <a:extLst>
                  <a:ext uri="{FF2B5EF4-FFF2-40B4-BE49-F238E27FC236}">
                    <a16:creationId xmlns:a16="http://schemas.microsoft.com/office/drawing/2014/main" id="{B812B2A3-6C6C-4DB7-A2FE-E71612540D2D}"/>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E140E80F-0025-40AA-AABD-9CF2E73F6102}"/>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5C32B3E2-D151-4002-BB2E-B0E48978707F}"/>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41B42A52-54C8-4907-A00E-65C459BBDAE1}"/>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B0CE3E23-78AE-4A8E-B6AF-0C3E639FE340}"/>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B7224235-069F-44C6-8B01-6A35145E79E9}"/>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00D4888E-1F52-407C-A0E7-497BE6436DD0}"/>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3F89E792-CF4D-416D-8713-551B572F4901}"/>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4D682EA1-BFCD-42BC-8951-380E1169A14A}"/>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4EAE5E62-F0AF-4AE3-B98F-AD6556725C53}"/>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A139F728-C9BA-4F17-9255-6246188C29D0}"/>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7E9B265E-11B0-4271-8123-FD7FDBA05762}"/>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6" name="Freeform: Shape 375">
                <a:extLst>
                  <a:ext uri="{FF2B5EF4-FFF2-40B4-BE49-F238E27FC236}">
                    <a16:creationId xmlns:a16="http://schemas.microsoft.com/office/drawing/2014/main" id="{74408B20-65A5-4A3A-810D-5300C0D3C2D0}"/>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8C5B8AE9-4068-4A96-B787-10C691360D99}"/>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FF51D9EC-7E92-4249-8D19-61003CFDFD5B}"/>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 name="Rectangle 378">
                <a:extLst>
                  <a:ext uri="{FF2B5EF4-FFF2-40B4-BE49-F238E27FC236}">
                    <a16:creationId xmlns:a16="http://schemas.microsoft.com/office/drawing/2014/main" id="{01B5C376-6B5B-4AE4-9EE0-D9B29C3FC703}"/>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 name="Rectangle 379">
                <a:extLst>
                  <a:ext uri="{FF2B5EF4-FFF2-40B4-BE49-F238E27FC236}">
                    <a16:creationId xmlns:a16="http://schemas.microsoft.com/office/drawing/2014/main" id="{EDC7411E-7B4C-4425-B0B3-720ED730E56F}"/>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 name="Rectangle 380">
                <a:extLst>
                  <a:ext uri="{FF2B5EF4-FFF2-40B4-BE49-F238E27FC236}">
                    <a16:creationId xmlns:a16="http://schemas.microsoft.com/office/drawing/2014/main" id="{D2E68951-37D5-4B91-9AA9-0309580DC251}"/>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2" name="Rectangle 381">
                <a:extLst>
                  <a:ext uri="{FF2B5EF4-FFF2-40B4-BE49-F238E27FC236}">
                    <a16:creationId xmlns:a16="http://schemas.microsoft.com/office/drawing/2014/main" id="{97A471E3-FF2B-4091-9C99-E0B23E1EF7BF}"/>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3" name="Rectangle 382">
                <a:extLst>
                  <a:ext uri="{FF2B5EF4-FFF2-40B4-BE49-F238E27FC236}">
                    <a16:creationId xmlns:a16="http://schemas.microsoft.com/office/drawing/2014/main" id="{28AEF19A-E712-4441-974D-5FD7988DC594}"/>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 name="Rectangle 383">
                <a:extLst>
                  <a:ext uri="{FF2B5EF4-FFF2-40B4-BE49-F238E27FC236}">
                    <a16:creationId xmlns:a16="http://schemas.microsoft.com/office/drawing/2014/main" id="{DF5366F7-30D9-4373-9F47-F1094DC49F31}"/>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 name="Rectangle 384">
                <a:extLst>
                  <a:ext uri="{FF2B5EF4-FFF2-40B4-BE49-F238E27FC236}">
                    <a16:creationId xmlns:a16="http://schemas.microsoft.com/office/drawing/2014/main" id="{4CA016DB-9471-49E9-9909-C0FBFFF16067}"/>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6" name="Rectangle 385">
                <a:extLst>
                  <a:ext uri="{FF2B5EF4-FFF2-40B4-BE49-F238E27FC236}">
                    <a16:creationId xmlns:a16="http://schemas.microsoft.com/office/drawing/2014/main" id="{2A14E57D-CBA7-4BF1-B7A2-975C96006442}"/>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7" name="Rectangle 386">
                <a:extLst>
                  <a:ext uri="{FF2B5EF4-FFF2-40B4-BE49-F238E27FC236}">
                    <a16:creationId xmlns:a16="http://schemas.microsoft.com/office/drawing/2014/main" id="{80299E90-3D9E-458E-BE35-17D76DC424D7}"/>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 name="Rectangle 387">
                <a:extLst>
                  <a:ext uri="{FF2B5EF4-FFF2-40B4-BE49-F238E27FC236}">
                    <a16:creationId xmlns:a16="http://schemas.microsoft.com/office/drawing/2014/main" id="{794DB086-0DA2-4E13-A45F-22421301C666}"/>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 name="Rectangle 388">
                <a:extLst>
                  <a:ext uri="{FF2B5EF4-FFF2-40B4-BE49-F238E27FC236}">
                    <a16:creationId xmlns:a16="http://schemas.microsoft.com/office/drawing/2014/main" id="{2FD43E92-005E-41EB-82F6-78B6CC71B572}"/>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0" name="Rectangle 389">
                <a:extLst>
                  <a:ext uri="{FF2B5EF4-FFF2-40B4-BE49-F238E27FC236}">
                    <a16:creationId xmlns:a16="http://schemas.microsoft.com/office/drawing/2014/main" id="{B265EF66-1FBA-4A50-8188-0B98F652A21A}"/>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1" name="Rectangle 390">
                <a:extLst>
                  <a:ext uri="{FF2B5EF4-FFF2-40B4-BE49-F238E27FC236}">
                    <a16:creationId xmlns:a16="http://schemas.microsoft.com/office/drawing/2014/main" id="{9CEC04FD-2FD6-46E5-8F82-CCB2E18C1564}"/>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2" name="Rectangle 391">
                <a:extLst>
                  <a:ext uri="{FF2B5EF4-FFF2-40B4-BE49-F238E27FC236}">
                    <a16:creationId xmlns:a16="http://schemas.microsoft.com/office/drawing/2014/main" id="{6AE981EF-BE5C-4A63-A92D-493FD6C5B04B}"/>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3" name="Rectangle 392">
                <a:extLst>
                  <a:ext uri="{FF2B5EF4-FFF2-40B4-BE49-F238E27FC236}">
                    <a16:creationId xmlns:a16="http://schemas.microsoft.com/office/drawing/2014/main" id="{6CE465CF-B8B2-4C04-B9F8-3ADAF21C669F}"/>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4" name="Rectangle 393">
                <a:extLst>
                  <a:ext uri="{FF2B5EF4-FFF2-40B4-BE49-F238E27FC236}">
                    <a16:creationId xmlns:a16="http://schemas.microsoft.com/office/drawing/2014/main" id="{8885EEAA-C880-4F5A-89D6-FF64F5909E77}"/>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5" name="Rectangle 394">
                <a:extLst>
                  <a:ext uri="{FF2B5EF4-FFF2-40B4-BE49-F238E27FC236}">
                    <a16:creationId xmlns:a16="http://schemas.microsoft.com/office/drawing/2014/main" id="{9C246DD2-7F49-4EE4-AE6F-DC05C5C606FD}"/>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6" name="Rectangle 395">
                <a:extLst>
                  <a:ext uri="{FF2B5EF4-FFF2-40B4-BE49-F238E27FC236}">
                    <a16:creationId xmlns:a16="http://schemas.microsoft.com/office/drawing/2014/main" id="{B6E48861-DF4C-4904-86C6-A69590770832}"/>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 name="Rectangle 396">
                <a:extLst>
                  <a:ext uri="{FF2B5EF4-FFF2-40B4-BE49-F238E27FC236}">
                    <a16:creationId xmlns:a16="http://schemas.microsoft.com/office/drawing/2014/main" id="{2C55843E-2C22-4ABC-A41E-7C84342771F1}"/>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8" name="Rectangle 397">
                <a:extLst>
                  <a:ext uri="{FF2B5EF4-FFF2-40B4-BE49-F238E27FC236}">
                    <a16:creationId xmlns:a16="http://schemas.microsoft.com/office/drawing/2014/main" id="{62AA2149-25D2-42FB-9531-5DD04D1D9530}"/>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99" name="Straight Connector 398">
                <a:extLst>
                  <a:ext uri="{FF2B5EF4-FFF2-40B4-BE49-F238E27FC236}">
                    <a16:creationId xmlns:a16="http://schemas.microsoft.com/office/drawing/2014/main" id="{A547860E-2DAB-42A6-9A59-5EE8538526BF}"/>
                  </a:ext>
                </a:extLst>
              </p:cNvPr>
              <p:cNvCxnSpPr>
                <a:cxnSpLocks/>
                <a:stCxn id="384" idx="3"/>
                <a:endCxn id="379"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00" name="Rectangle 399">
                <a:extLst>
                  <a:ext uri="{FF2B5EF4-FFF2-40B4-BE49-F238E27FC236}">
                    <a16:creationId xmlns:a16="http://schemas.microsoft.com/office/drawing/2014/main" id="{249A000E-5ACC-4E8D-AD27-8424C101E7FF}"/>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1" name="Rectangle 400">
                <a:extLst>
                  <a:ext uri="{FF2B5EF4-FFF2-40B4-BE49-F238E27FC236}">
                    <a16:creationId xmlns:a16="http://schemas.microsoft.com/office/drawing/2014/main" id="{26A12DCC-082C-4AF4-8801-30BC98F92EEC}"/>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2" name="Rectangle 401">
                <a:extLst>
                  <a:ext uri="{FF2B5EF4-FFF2-40B4-BE49-F238E27FC236}">
                    <a16:creationId xmlns:a16="http://schemas.microsoft.com/office/drawing/2014/main" id="{C9880AFC-A4F4-48B7-B0EE-BF4D64A3EF0D}"/>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3" name="Rectangle 402">
                <a:extLst>
                  <a:ext uri="{FF2B5EF4-FFF2-40B4-BE49-F238E27FC236}">
                    <a16:creationId xmlns:a16="http://schemas.microsoft.com/office/drawing/2014/main" id="{92DC443E-CEFB-4416-A283-3FC5AA5B7C3A}"/>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4" name="Straight Connector 403">
                <a:extLst>
                  <a:ext uri="{FF2B5EF4-FFF2-40B4-BE49-F238E27FC236}">
                    <a16:creationId xmlns:a16="http://schemas.microsoft.com/office/drawing/2014/main" id="{D7389504-269D-4D6C-8DBF-8BD89C5437AB}"/>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2CC6F889-88F5-4B5C-BD1E-08A7F360E643}"/>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35C14EC8-0A2E-4DEF-ABF0-3A8AE59656C1}"/>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ECC9A05A-0715-4C7F-846E-6397EDCCEFF4}"/>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17D69380-E9FA-4E02-9995-2034563E8B8E}"/>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474BCCAE-AFCB-4CD7-965B-549FAF94F49B}"/>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B5426E2A-03ED-4470-8811-28B0BC3F544B}"/>
                  </a:ext>
                </a:extLst>
              </p:cNvPr>
              <p:cNvCxnSpPr>
                <a:cxnSpLocks/>
                <a:endCxn id="390"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75AAB3A8-ADA4-4907-BF61-9F28908B71A2}"/>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DDF2AA44-A90F-4520-97AE-2A95078237DC}"/>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0725745B-0F74-4635-9619-2FE96CB24303}"/>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422037C-0C7F-4F62-80F0-B7369B4F644F}"/>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F170459A-3E63-4176-A22E-58E648C92A0C}"/>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359A8E5B-0866-45FA-958C-2E26902448E3}"/>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EA3ED807-6560-48C6-983B-E247912A5463}"/>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3CA01B76-524A-4820-95E2-C8FD04AB96A9}"/>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8B907BEA-D4A2-45D3-ADFE-CB9CDDD4F7D0}"/>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 name="Met Data Grid">
              <a:extLst>
                <a:ext uri="{FF2B5EF4-FFF2-40B4-BE49-F238E27FC236}">
                  <a16:creationId xmlns:a16="http://schemas.microsoft.com/office/drawing/2014/main" id="{9CAD35DC-7C1D-4D57-8B57-664882D231F7}"/>
                </a:ext>
              </a:extLst>
            </p:cNvPr>
            <p:cNvGrpSpPr>
              <a:grpSpLocks noChangeAspect="1"/>
            </p:cNvGrpSpPr>
            <p:nvPr/>
          </p:nvGrpSpPr>
          <p:grpSpPr>
            <a:xfrm>
              <a:off x="1112498" y="2375798"/>
              <a:ext cx="2186853" cy="1368489"/>
              <a:chOff x="846348" y="-876012"/>
              <a:chExt cx="8879840" cy="6786880"/>
            </a:xfrm>
            <a:scene3d>
              <a:camera prst="orthographicFront">
                <a:rot lat="240000" lon="1800000" rev="0"/>
              </a:camera>
              <a:lightRig rig="threePt" dir="t"/>
            </a:scene3d>
          </p:grpSpPr>
          <p:sp>
            <p:nvSpPr>
              <p:cNvPr id="279" name="Rectangle 278">
                <a:extLst>
                  <a:ext uri="{FF2B5EF4-FFF2-40B4-BE49-F238E27FC236}">
                    <a16:creationId xmlns:a16="http://schemas.microsoft.com/office/drawing/2014/main" id="{43AD8895-F992-49CD-8084-E5A4ECCEF016}"/>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0" name="Rectangle 279">
                <a:extLst>
                  <a:ext uri="{FF2B5EF4-FFF2-40B4-BE49-F238E27FC236}">
                    <a16:creationId xmlns:a16="http://schemas.microsoft.com/office/drawing/2014/main" id="{6EFF1862-5AE6-4A38-9AA4-8334F269DCAD}"/>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1" name="Rectangle 280">
                <a:extLst>
                  <a:ext uri="{FF2B5EF4-FFF2-40B4-BE49-F238E27FC236}">
                    <a16:creationId xmlns:a16="http://schemas.microsoft.com/office/drawing/2014/main" id="{F28E0C2C-A091-4B2D-834F-715D8B0469FD}"/>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2" name="Rectangle 281">
                <a:extLst>
                  <a:ext uri="{FF2B5EF4-FFF2-40B4-BE49-F238E27FC236}">
                    <a16:creationId xmlns:a16="http://schemas.microsoft.com/office/drawing/2014/main" id="{B55B2787-3D45-4306-93F9-9B493FC3B93B}"/>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3" name="Rectangle 282">
                <a:extLst>
                  <a:ext uri="{FF2B5EF4-FFF2-40B4-BE49-F238E27FC236}">
                    <a16:creationId xmlns:a16="http://schemas.microsoft.com/office/drawing/2014/main" id="{B1EDB0B2-1455-4A47-81BE-ABFF7BFEC90E}"/>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4" name="Rectangle 283">
                <a:extLst>
                  <a:ext uri="{FF2B5EF4-FFF2-40B4-BE49-F238E27FC236}">
                    <a16:creationId xmlns:a16="http://schemas.microsoft.com/office/drawing/2014/main" id="{E4E2724D-6BCD-4DED-9DA2-B9CC2EC2C611}"/>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5" name="Straight Connector 284">
                <a:extLst>
                  <a:ext uri="{FF2B5EF4-FFF2-40B4-BE49-F238E27FC236}">
                    <a16:creationId xmlns:a16="http://schemas.microsoft.com/office/drawing/2014/main" id="{2354E09C-5545-4A31-961C-E3BB34AE31A7}"/>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83143ECC-A785-4BF3-847F-A38649EEE11E}"/>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Rectangle 286">
                <a:extLst>
                  <a:ext uri="{FF2B5EF4-FFF2-40B4-BE49-F238E27FC236}">
                    <a16:creationId xmlns:a16="http://schemas.microsoft.com/office/drawing/2014/main" id="{FA2BF380-425C-4D83-A89D-7534BDEBD932}"/>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8" name="Rectangle 287">
                <a:extLst>
                  <a:ext uri="{FF2B5EF4-FFF2-40B4-BE49-F238E27FC236}">
                    <a16:creationId xmlns:a16="http://schemas.microsoft.com/office/drawing/2014/main" id="{ED95CFC7-4840-4400-A406-B26ED28A4C51}"/>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9" name="Rectangle 288">
                <a:extLst>
                  <a:ext uri="{FF2B5EF4-FFF2-40B4-BE49-F238E27FC236}">
                    <a16:creationId xmlns:a16="http://schemas.microsoft.com/office/drawing/2014/main" id="{5125B909-8512-43C0-88C4-30EF3C2E4BEF}"/>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0" name="Rectangle 289">
                <a:extLst>
                  <a:ext uri="{FF2B5EF4-FFF2-40B4-BE49-F238E27FC236}">
                    <a16:creationId xmlns:a16="http://schemas.microsoft.com/office/drawing/2014/main" id="{0FD044AA-CF12-452A-89C1-44D6745E894B}"/>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Rectangle 290">
                <a:extLst>
                  <a:ext uri="{FF2B5EF4-FFF2-40B4-BE49-F238E27FC236}">
                    <a16:creationId xmlns:a16="http://schemas.microsoft.com/office/drawing/2014/main" id="{88DEE829-4EAD-40B1-803A-34381972602B}"/>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Rectangle 291">
                <a:extLst>
                  <a:ext uri="{FF2B5EF4-FFF2-40B4-BE49-F238E27FC236}">
                    <a16:creationId xmlns:a16="http://schemas.microsoft.com/office/drawing/2014/main" id="{9B0977C3-1C46-4C63-A32F-CFBAA328C952}"/>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3" name="Straight Connector 292">
                <a:extLst>
                  <a:ext uri="{FF2B5EF4-FFF2-40B4-BE49-F238E27FC236}">
                    <a16:creationId xmlns:a16="http://schemas.microsoft.com/office/drawing/2014/main" id="{14F0D920-838C-4B2E-98E6-477B23F958A0}"/>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8CE159E5-DDD5-4B25-A1AE-45041913E683}"/>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55200B5-2E8E-48F9-994B-138C0A5294B3}"/>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D583A8AA-69EA-4333-8D75-EB5B304D09E4}"/>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ED215DC8-5E68-4EC3-A320-5296ED50DFB0}"/>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82A29DDA-EA76-43A3-A72A-CE9FF0B71059}"/>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D9671E9-425A-4656-BF5E-E8A31A48947C}"/>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3FDDEF04-0BAD-4367-9DFF-B70BE3A9BCD4}"/>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45EA5B80-BFAF-4EA9-9480-5C0D8759F48A}"/>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D5E19883-4FBA-4727-8F6B-C72A29F6F2EC}"/>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BE769828-ED63-49BA-9458-43254ADFC9B7}"/>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B6C6C4E7-AB47-48A4-A9A3-FB54C463C5BB}"/>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5" name="Freeform: Shape 304">
                <a:extLst>
                  <a:ext uri="{FF2B5EF4-FFF2-40B4-BE49-F238E27FC236}">
                    <a16:creationId xmlns:a16="http://schemas.microsoft.com/office/drawing/2014/main" id="{AECF4ACE-F889-46F3-90A0-79EF07FAEE6A}"/>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FEFA2494-2AE5-46DD-9076-AA5EC5ABAF19}"/>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2C047E77-C848-4891-918D-C30DE01F0D05}"/>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 name="Rectangle 307">
                <a:extLst>
                  <a:ext uri="{FF2B5EF4-FFF2-40B4-BE49-F238E27FC236}">
                    <a16:creationId xmlns:a16="http://schemas.microsoft.com/office/drawing/2014/main" id="{6DE48340-4C0F-44BB-9DF0-D2704C77DEEE}"/>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B94C0BEF-A0C4-4104-BF26-E3CA9BEBE2C8}"/>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0" name="Rectangle 309">
                <a:extLst>
                  <a:ext uri="{FF2B5EF4-FFF2-40B4-BE49-F238E27FC236}">
                    <a16:creationId xmlns:a16="http://schemas.microsoft.com/office/drawing/2014/main" id="{4A713C50-493A-4D05-8540-98EA46E8E3D2}"/>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 name="Rectangle 310">
                <a:extLst>
                  <a:ext uri="{FF2B5EF4-FFF2-40B4-BE49-F238E27FC236}">
                    <a16:creationId xmlns:a16="http://schemas.microsoft.com/office/drawing/2014/main" id="{A7394FA7-A5F5-4476-A8AB-1E8D8212645E}"/>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 name="Rectangle 311">
                <a:extLst>
                  <a:ext uri="{FF2B5EF4-FFF2-40B4-BE49-F238E27FC236}">
                    <a16:creationId xmlns:a16="http://schemas.microsoft.com/office/drawing/2014/main" id="{6E45FF83-AA15-4CC3-A62A-7B92E0D68F4C}"/>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 name="Rectangle 312">
                <a:extLst>
                  <a:ext uri="{FF2B5EF4-FFF2-40B4-BE49-F238E27FC236}">
                    <a16:creationId xmlns:a16="http://schemas.microsoft.com/office/drawing/2014/main" id="{C93A2A01-2DAF-4DD8-9DE2-F573865D93EC}"/>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4" name="Rectangle 313">
                <a:extLst>
                  <a:ext uri="{FF2B5EF4-FFF2-40B4-BE49-F238E27FC236}">
                    <a16:creationId xmlns:a16="http://schemas.microsoft.com/office/drawing/2014/main" id="{1E941021-7770-4E8C-BBEA-8A7D635678E9}"/>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 name="Rectangle 314">
                <a:extLst>
                  <a:ext uri="{FF2B5EF4-FFF2-40B4-BE49-F238E27FC236}">
                    <a16:creationId xmlns:a16="http://schemas.microsoft.com/office/drawing/2014/main" id="{52821D4A-8BA1-402F-98A1-11C6A7683F7F}"/>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 name="Rectangle 315">
                <a:extLst>
                  <a:ext uri="{FF2B5EF4-FFF2-40B4-BE49-F238E27FC236}">
                    <a16:creationId xmlns:a16="http://schemas.microsoft.com/office/drawing/2014/main" id="{504AA984-3F99-4BBE-8E91-D2BFC48AEDDA}"/>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 name="Rectangle 316">
                <a:extLst>
                  <a:ext uri="{FF2B5EF4-FFF2-40B4-BE49-F238E27FC236}">
                    <a16:creationId xmlns:a16="http://schemas.microsoft.com/office/drawing/2014/main" id="{6611E959-F0AB-4922-8AF2-7A69BF4952C2}"/>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8" name="Rectangle 317">
                <a:extLst>
                  <a:ext uri="{FF2B5EF4-FFF2-40B4-BE49-F238E27FC236}">
                    <a16:creationId xmlns:a16="http://schemas.microsoft.com/office/drawing/2014/main" id="{919B707B-4828-494B-A067-88C2EDE802CE}"/>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9" name="Rectangle 318">
                <a:extLst>
                  <a:ext uri="{FF2B5EF4-FFF2-40B4-BE49-F238E27FC236}">
                    <a16:creationId xmlns:a16="http://schemas.microsoft.com/office/drawing/2014/main" id="{B5F40550-30C0-4BAA-AD46-9F871B161C14}"/>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 name="Rectangle 319">
                <a:extLst>
                  <a:ext uri="{FF2B5EF4-FFF2-40B4-BE49-F238E27FC236}">
                    <a16:creationId xmlns:a16="http://schemas.microsoft.com/office/drawing/2014/main" id="{DC03DF1C-7C28-4795-9963-54B8F7D26E32}"/>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 name="Rectangle 320">
                <a:extLst>
                  <a:ext uri="{FF2B5EF4-FFF2-40B4-BE49-F238E27FC236}">
                    <a16:creationId xmlns:a16="http://schemas.microsoft.com/office/drawing/2014/main" id="{0E4CD4C9-F88A-4195-B367-F64CEEFB2D91}"/>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2" name="Rectangle 321">
                <a:extLst>
                  <a:ext uri="{FF2B5EF4-FFF2-40B4-BE49-F238E27FC236}">
                    <a16:creationId xmlns:a16="http://schemas.microsoft.com/office/drawing/2014/main" id="{46CC66B2-56F0-4EFB-8735-DE740358A079}"/>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3" name="Rectangle 322">
                <a:extLst>
                  <a:ext uri="{FF2B5EF4-FFF2-40B4-BE49-F238E27FC236}">
                    <a16:creationId xmlns:a16="http://schemas.microsoft.com/office/drawing/2014/main" id="{7ED24543-9461-41B3-9B03-7CEEA9CC874E}"/>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 name="Rectangle 323">
                <a:extLst>
                  <a:ext uri="{FF2B5EF4-FFF2-40B4-BE49-F238E27FC236}">
                    <a16:creationId xmlns:a16="http://schemas.microsoft.com/office/drawing/2014/main" id="{D6E65070-BD05-46D9-BEAB-54CD3B427617}"/>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 name="Rectangle 324">
                <a:extLst>
                  <a:ext uri="{FF2B5EF4-FFF2-40B4-BE49-F238E27FC236}">
                    <a16:creationId xmlns:a16="http://schemas.microsoft.com/office/drawing/2014/main" id="{6E8C1EB8-2725-4095-9833-5B7CDD7D47B2}"/>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 name="Rectangle 325">
                <a:extLst>
                  <a:ext uri="{FF2B5EF4-FFF2-40B4-BE49-F238E27FC236}">
                    <a16:creationId xmlns:a16="http://schemas.microsoft.com/office/drawing/2014/main" id="{FAEC7807-211F-4DEF-AD28-620D5EE32B06}"/>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 name="Rectangle 326">
                <a:extLst>
                  <a:ext uri="{FF2B5EF4-FFF2-40B4-BE49-F238E27FC236}">
                    <a16:creationId xmlns:a16="http://schemas.microsoft.com/office/drawing/2014/main" id="{45E2EC4C-9912-4701-AB6F-334258D0DAC4}"/>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8" name="Straight Connector 327">
                <a:extLst>
                  <a:ext uri="{FF2B5EF4-FFF2-40B4-BE49-F238E27FC236}">
                    <a16:creationId xmlns:a16="http://schemas.microsoft.com/office/drawing/2014/main" id="{4CB26228-B3CB-43B3-96D8-09AC04D72696}"/>
                  </a:ext>
                </a:extLst>
              </p:cNvPr>
              <p:cNvCxnSpPr>
                <a:cxnSpLocks/>
                <a:stCxn id="313" idx="3"/>
                <a:endCxn id="308"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Rectangle 328">
                <a:extLst>
                  <a:ext uri="{FF2B5EF4-FFF2-40B4-BE49-F238E27FC236}">
                    <a16:creationId xmlns:a16="http://schemas.microsoft.com/office/drawing/2014/main" id="{16D7D0F9-B660-41CC-991D-B8A468A85DD5}"/>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 name="Rectangle 329">
                <a:extLst>
                  <a:ext uri="{FF2B5EF4-FFF2-40B4-BE49-F238E27FC236}">
                    <a16:creationId xmlns:a16="http://schemas.microsoft.com/office/drawing/2014/main" id="{682597C8-B14A-464F-9E8B-1BAA93FEA9D4}"/>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 name="Rectangle 330">
                <a:extLst>
                  <a:ext uri="{FF2B5EF4-FFF2-40B4-BE49-F238E27FC236}">
                    <a16:creationId xmlns:a16="http://schemas.microsoft.com/office/drawing/2014/main" id="{DFF1402F-A16A-4C71-AAD9-9778438CC881}"/>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2" name="Rectangle 331">
                <a:extLst>
                  <a:ext uri="{FF2B5EF4-FFF2-40B4-BE49-F238E27FC236}">
                    <a16:creationId xmlns:a16="http://schemas.microsoft.com/office/drawing/2014/main" id="{5293339E-7E78-40CD-B349-BE37EB20BBAB}"/>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3" name="Straight Connector 332">
                <a:extLst>
                  <a:ext uri="{FF2B5EF4-FFF2-40B4-BE49-F238E27FC236}">
                    <a16:creationId xmlns:a16="http://schemas.microsoft.com/office/drawing/2014/main" id="{D86604DD-BF1A-48A1-A447-D9F3B9D8D785}"/>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1EB20B9E-00B1-4E8D-AB0B-AF3D58816CBA}"/>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B64C126C-E26D-46EC-AEB1-85FD493D8018}"/>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4C2CE069-ABDD-46DF-AEAF-85598D1EF3BB}"/>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03BD7E8A-641C-400D-A530-B580F1DDC97E}"/>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A3A146CA-6FA5-400E-B9EC-35C4E8A5C9E4}"/>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7DE12627-288F-4EE9-8F81-564ED5B01D5A}"/>
                  </a:ext>
                </a:extLst>
              </p:cNvPr>
              <p:cNvCxnSpPr>
                <a:cxnSpLocks/>
                <a:endCxn id="319"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500E8414-4E93-4155-A669-FF109BD0B229}"/>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4CAF5CE4-0D8E-455F-A593-56C8B47E77D6}"/>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38AF66E-6204-4AB2-9F6E-8FB9AF2903E2}"/>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6413A8BE-EB13-4C32-BA45-F9E8F88A8692}"/>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C6950175-F987-42B7-9082-DBBF0B45CEFF}"/>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D34F18FD-021E-4E76-8CAF-761D6C27772F}"/>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BB0DFEA3-99DB-4E59-ABA2-80C4F1C4CC9A}"/>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3201706C-6803-4061-8E72-2392BE6C9931}"/>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3BD557B0-9243-492A-8E31-50DE10D37984}"/>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7" name="Met Data Grid">
              <a:extLst>
                <a:ext uri="{FF2B5EF4-FFF2-40B4-BE49-F238E27FC236}">
                  <a16:creationId xmlns:a16="http://schemas.microsoft.com/office/drawing/2014/main" id="{BB065EC7-0817-4C19-B51B-C9537601AA0E}"/>
                </a:ext>
              </a:extLst>
            </p:cNvPr>
            <p:cNvGrpSpPr>
              <a:grpSpLocks noChangeAspect="1"/>
            </p:cNvGrpSpPr>
            <p:nvPr/>
          </p:nvGrpSpPr>
          <p:grpSpPr>
            <a:xfrm>
              <a:off x="73390" y="2542055"/>
              <a:ext cx="2186853" cy="1368489"/>
              <a:chOff x="846348" y="-876012"/>
              <a:chExt cx="8879840" cy="6786880"/>
            </a:xfrm>
            <a:scene3d>
              <a:camera prst="orthographicFront">
                <a:rot lat="240000" lon="1800000" rev="0"/>
              </a:camera>
              <a:lightRig rig="threePt" dir="t"/>
            </a:scene3d>
          </p:grpSpPr>
          <p:sp>
            <p:nvSpPr>
              <p:cNvPr id="208" name="Rectangle 207">
                <a:extLst>
                  <a:ext uri="{FF2B5EF4-FFF2-40B4-BE49-F238E27FC236}">
                    <a16:creationId xmlns:a16="http://schemas.microsoft.com/office/drawing/2014/main" id="{E60AC7B2-EACC-46B5-A63D-336D16CFF429}"/>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 name="Rectangle 208">
                <a:extLst>
                  <a:ext uri="{FF2B5EF4-FFF2-40B4-BE49-F238E27FC236}">
                    <a16:creationId xmlns:a16="http://schemas.microsoft.com/office/drawing/2014/main" id="{9D3F8CCA-C462-428B-A105-7C6464E6D76D}"/>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Rectangle 209">
                <a:extLst>
                  <a:ext uri="{FF2B5EF4-FFF2-40B4-BE49-F238E27FC236}">
                    <a16:creationId xmlns:a16="http://schemas.microsoft.com/office/drawing/2014/main" id="{D0E159B5-7821-4E30-B1DE-8FA7A3B32CCB}"/>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Rectangle 210">
                <a:extLst>
                  <a:ext uri="{FF2B5EF4-FFF2-40B4-BE49-F238E27FC236}">
                    <a16:creationId xmlns:a16="http://schemas.microsoft.com/office/drawing/2014/main" id="{48F5DFCF-EAD4-4B04-A181-D97C465D1893}"/>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Rectangle 211">
                <a:extLst>
                  <a:ext uri="{FF2B5EF4-FFF2-40B4-BE49-F238E27FC236}">
                    <a16:creationId xmlns:a16="http://schemas.microsoft.com/office/drawing/2014/main" id="{74344126-577E-4211-B4C3-33ABFA3DEFBD}"/>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3" name="Rectangle 212">
                <a:extLst>
                  <a:ext uri="{FF2B5EF4-FFF2-40B4-BE49-F238E27FC236}">
                    <a16:creationId xmlns:a16="http://schemas.microsoft.com/office/drawing/2014/main" id="{2B492824-82EA-431E-8C55-92F37539E945}"/>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4" name="Straight Connector 213">
                <a:extLst>
                  <a:ext uri="{FF2B5EF4-FFF2-40B4-BE49-F238E27FC236}">
                    <a16:creationId xmlns:a16="http://schemas.microsoft.com/office/drawing/2014/main" id="{601FD28A-27AB-45ED-81C2-D47FDEBD5A00}"/>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BD086425-151D-4D0E-8F42-E0A30BD4B41B}"/>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Rectangle 215">
                <a:extLst>
                  <a:ext uri="{FF2B5EF4-FFF2-40B4-BE49-F238E27FC236}">
                    <a16:creationId xmlns:a16="http://schemas.microsoft.com/office/drawing/2014/main" id="{B50871D8-68F6-4E85-A4BB-7FEB1E33032A}"/>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7" name="Rectangle 216">
                <a:extLst>
                  <a:ext uri="{FF2B5EF4-FFF2-40B4-BE49-F238E27FC236}">
                    <a16:creationId xmlns:a16="http://schemas.microsoft.com/office/drawing/2014/main" id="{A1BDEE68-2E99-4725-B371-A1DB758467A4}"/>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 name="Rectangle 217">
                <a:extLst>
                  <a:ext uri="{FF2B5EF4-FFF2-40B4-BE49-F238E27FC236}">
                    <a16:creationId xmlns:a16="http://schemas.microsoft.com/office/drawing/2014/main" id="{BF82885F-550A-4AAF-9330-0580AD9418FB}"/>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 name="Rectangle 218">
                <a:extLst>
                  <a:ext uri="{FF2B5EF4-FFF2-40B4-BE49-F238E27FC236}">
                    <a16:creationId xmlns:a16="http://schemas.microsoft.com/office/drawing/2014/main" id="{56DE7C46-BD3B-4F9B-B406-3B500B462C8E}"/>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Rectangle 219">
                <a:extLst>
                  <a:ext uri="{FF2B5EF4-FFF2-40B4-BE49-F238E27FC236}">
                    <a16:creationId xmlns:a16="http://schemas.microsoft.com/office/drawing/2014/main" id="{B243F536-40A6-4B12-B6BF-CB47D8F385DA}"/>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 name="Rectangle 220">
                <a:extLst>
                  <a:ext uri="{FF2B5EF4-FFF2-40B4-BE49-F238E27FC236}">
                    <a16:creationId xmlns:a16="http://schemas.microsoft.com/office/drawing/2014/main" id="{B48CC024-98FA-4782-96DF-4C27622B80FA}"/>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2" name="Straight Connector 221">
                <a:extLst>
                  <a:ext uri="{FF2B5EF4-FFF2-40B4-BE49-F238E27FC236}">
                    <a16:creationId xmlns:a16="http://schemas.microsoft.com/office/drawing/2014/main" id="{4BC49F36-C9A7-4217-AB27-3CE1D1574D80}"/>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015EA0D-CE5C-4C88-9965-1389F8AFEA1F}"/>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50B8BB1C-1012-40D6-BE27-A93FB9F4EFF2}"/>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A0828AD-C4D2-448B-8500-91E03131E5F2}"/>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B3C2CA74-0D15-4991-A39C-339573833EAE}"/>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DBCEB2D-2840-4E2B-903D-7C7D75BA65DA}"/>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4AF9763-EAC3-4C74-A678-7F28183E5A30}"/>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01C8D9AC-71D7-4C17-9381-400C2E12A2BA}"/>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3A7EA91-1B7D-4C47-9470-741245D27D15}"/>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8B073AC0-4248-41FB-B19C-B7D9EFB8ABA8}"/>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39ED4867-0426-4565-BE0C-D2A062E0FBE8}"/>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4CDA9DE-0AC6-49B7-8218-FF9C46350B90}"/>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4" name="Freeform: Shape 233">
                <a:extLst>
                  <a:ext uri="{FF2B5EF4-FFF2-40B4-BE49-F238E27FC236}">
                    <a16:creationId xmlns:a16="http://schemas.microsoft.com/office/drawing/2014/main" id="{0952BB10-5C34-46E5-846D-7E59E3FFE833}"/>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293CBE8D-CC9E-454D-975E-D6D068ED0E7F}"/>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9284BBD3-222C-4AEF-931B-DCF1E668B86E}"/>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Rectangle 236">
                <a:extLst>
                  <a:ext uri="{FF2B5EF4-FFF2-40B4-BE49-F238E27FC236}">
                    <a16:creationId xmlns:a16="http://schemas.microsoft.com/office/drawing/2014/main" id="{E3D817E5-7879-4284-90BF-56841CC346D2}"/>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Rectangle 237">
                <a:extLst>
                  <a:ext uri="{FF2B5EF4-FFF2-40B4-BE49-F238E27FC236}">
                    <a16:creationId xmlns:a16="http://schemas.microsoft.com/office/drawing/2014/main" id="{2CF92939-A963-4BED-AD1C-6B256B8650A3}"/>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Rectangle 238">
                <a:extLst>
                  <a:ext uri="{FF2B5EF4-FFF2-40B4-BE49-F238E27FC236}">
                    <a16:creationId xmlns:a16="http://schemas.microsoft.com/office/drawing/2014/main" id="{1C3CB7AC-2908-411B-8B2C-F492B307519A}"/>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 name="Rectangle 239">
                <a:extLst>
                  <a:ext uri="{FF2B5EF4-FFF2-40B4-BE49-F238E27FC236}">
                    <a16:creationId xmlns:a16="http://schemas.microsoft.com/office/drawing/2014/main" id="{AFFB0F75-361C-4AB3-8FB4-46C266726BD0}"/>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Rectangle 240">
                <a:extLst>
                  <a:ext uri="{FF2B5EF4-FFF2-40B4-BE49-F238E27FC236}">
                    <a16:creationId xmlns:a16="http://schemas.microsoft.com/office/drawing/2014/main" id="{51D37CF4-34E0-4915-B29A-4C410F7593F1}"/>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2" name="Rectangle 241">
                <a:extLst>
                  <a:ext uri="{FF2B5EF4-FFF2-40B4-BE49-F238E27FC236}">
                    <a16:creationId xmlns:a16="http://schemas.microsoft.com/office/drawing/2014/main" id="{5FCB3D3E-EAE0-47D0-BF55-713CCE694376}"/>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3" name="Rectangle 242">
                <a:extLst>
                  <a:ext uri="{FF2B5EF4-FFF2-40B4-BE49-F238E27FC236}">
                    <a16:creationId xmlns:a16="http://schemas.microsoft.com/office/drawing/2014/main" id="{1D8D949E-F211-4B33-88FD-7F255FAFD9DC}"/>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4" name="Rectangle 243">
                <a:extLst>
                  <a:ext uri="{FF2B5EF4-FFF2-40B4-BE49-F238E27FC236}">
                    <a16:creationId xmlns:a16="http://schemas.microsoft.com/office/drawing/2014/main" id="{CE1C229C-BA42-4BE1-8EC2-115B2C9137DB}"/>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5" name="Rectangle 244">
                <a:extLst>
                  <a:ext uri="{FF2B5EF4-FFF2-40B4-BE49-F238E27FC236}">
                    <a16:creationId xmlns:a16="http://schemas.microsoft.com/office/drawing/2014/main" id="{9821A9B8-7747-4AE3-9EE8-15F3169E5B89}"/>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Rectangle 245">
                <a:extLst>
                  <a:ext uri="{FF2B5EF4-FFF2-40B4-BE49-F238E27FC236}">
                    <a16:creationId xmlns:a16="http://schemas.microsoft.com/office/drawing/2014/main" id="{B5B520FF-5081-4589-A853-86F2BDE35A09}"/>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Rectangle 246">
                <a:extLst>
                  <a:ext uri="{FF2B5EF4-FFF2-40B4-BE49-F238E27FC236}">
                    <a16:creationId xmlns:a16="http://schemas.microsoft.com/office/drawing/2014/main" id="{C91327E8-B4A2-4F81-A4CF-DC49EF0FEACF}"/>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 name="Rectangle 247">
                <a:extLst>
                  <a:ext uri="{FF2B5EF4-FFF2-40B4-BE49-F238E27FC236}">
                    <a16:creationId xmlns:a16="http://schemas.microsoft.com/office/drawing/2014/main" id="{1916EEF9-1F2C-4C27-9072-CEE1AB3C877F}"/>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9" name="Rectangle 248">
                <a:extLst>
                  <a:ext uri="{FF2B5EF4-FFF2-40B4-BE49-F238E27FC236}">
                    <a16:creationId xmlns:a16="http://schemas.microsoft.com/office/drawing/2014/main" id="{8D17AB59-8728-4B75-8486-EB1810A38C39}"/>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0" name="Rectangle 249">
                <a:extLst>
                  <a:ext uri="{FF2B5EF4-FFF2-40B4-BE49-F238E27FC236}">
                    <a16:creationId xmlns:a16="http://schemas.microsoft.com/office/drawing/2014/main" id="{73B350FA-41CD-4A19-94B5-1D5EC92F2E25}"/>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Rectangle 250">
                <a:extLst>
                  <a:ext uri="{FF2B5EF4-FFF2-40B4-BE49-F238E27FC236}">
                    <a16:creationId xmlns:a16="http://schemas.microsoft.com/office/drawing/2014/main" id="{A2160AEF-8657-42D5-9CFB-8556BDD1D986}"/>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2" name="Rectangle 251">
                <a:extLst>
                  <a:ext uri="{FF2B5EF4-FFF2-40B4-BE49-F238E27FC236}">
                    <a16:creationId xmlns:a16="http://schemas.microsoft.com/office/drawing/2014/main" id="{F2D817D5-002B-407C-8C37-436F9304B482}"/>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Rectangle 252">
                <a:extLst>
                  <a:ext uri="{FF2B5EF4-FFF2-40B4-BE49-F238E27FC236}">
                    <a16:creationId xmlns:a16="http://schemas.microsoft.com/office/drawing/2014/main" id="{F16AE379-F2D0-4232-9991-63A1083FFB9F}"/>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4" name="Rectangle 253">
                <a:extLst>
                  <a:ext uri="{FF2B5EF4-FFF2-40B4-BE49-F238E27FC236}">
                    <a16:creationId xmlns:a16="http://schemas.microsoft.com/office/drawing/2014/main" id="{2ACADA8C-9F7D-4222-B72D-7550EEDA9AAF}"/>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Rectangle 254">
                <a:extLst>
                  <a:ext uri="{FF2B5EF4-FFF2-40B4-BE49-F238E27FC236}">
                    <a16:creationId xmlns:a16="http://schemas.microsoft.com/office/drawing/2014/main" id="{79FA816C-90E8-4162-B0B7-CE2DB5803FA0}"/>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 name="Rectangle 255">
                <a:extLst>
                  <a:ext uri="{FF2B5EF4-FFF2-40B4-BE49-F238E27FC236}">
                    <a16:creationId xmlns:a16="http://schemas.microsoft.com/office/drawing/2014/main" id="{7136ABB6-F89C-47D3-9EF0-377BCF5FA4A8}"/>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7" name="Straight Connector 256">
                <a:extLst>
                  <a:ext uri="{FF2B5EF4-FFF2-40B4-BE49-F238E27FC236}">
                    <a16:creationId xmlns:a16="http://schemas.microsoft.com/office/drawing/2014/main" id="{0891BF09-DE96-4900-9004-2D95FC7BF805}"/>
                  </a:ext>
                </a:extLst>
              </p:cNvPr>
              <p:cNvCxnSpPr>
                <a:cxnSpLocks/>
                <a:stCxn id="242" idx="3"/>
                <a:endCxn id="237"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Rectangle 257">
                <a:extLst>
                  <a:ext uri="{FF2B5EF4-FFF2-40B4-BE49-F238E27FC236}">
                    <a16:creationId xmlns:a16="http://schemas.microsoft.com/office/drawing/2014/main" id="{70F0F77A-3E33-417F-B0A6-E38525C24946}"/>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Rectangle 258">
                <a:extLst>
                  <a:ext uri="{FF2B5EF4-FFF2-40B4-BE49-F238E27FC236}">
                    <a16:creationId xmlns:a16="http://schemas.microsoft.com/office/drawing/2014/main" id="{C0DC933C-1E0E-4282-A604-D7EE09EFA161}"/>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0" name="Rectangle 259">
                <a:extLst>
                  <a:ext uri="{FF2B5EF4-FFF2-40B4-BE49-F238E27FC236}">
                    <a16:creationId xmlns:a16="http://schemas.microsoft.com/office/drawing/2014/main" id="{310AA049-C81D-4E4A-B564-50D51E1CB87C}"/>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1" name="Rectangle 260">
                <a:extLst>
                  <a:ext uri="{FF2B5EF4-FFF2-40B4-BE49-F238E27FC236}">
                    <a16:creationId xmlns:a16="http://schemas.microsoft.com/office/drawing/2014/main" id="{07C7FDB6-F24E-4D61-B4BD-1CECD5DFCDBE}"/>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2" name="Straight Connector 261">
                <a:extLst>
                  <a:ext uri="{FF2B5EF4-FFF2-40B4-BE49-F238E27FC236}">
                    <a16:creationId xmlns:a16="http://schemas.microsoft.com/office/drawing/2014/main" id="{C0300171-EEAD-482C-9AEF-8AC73529C5D8}"/>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B6AEA9CF-34A8-4158-93C5-6DECC29794B9}"/>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A2BA2F8-78CC-491B-86F9-2986B0378343}"/>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394D9BF-2D53-4BFC-BA12-F8D89E936E3C}"/>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74FB502D-0FDC-4095-B619-FADD8131998D}"/>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B07144D7-7F3C-4E50-894C-E769E928ABA1}"/>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0180899-F5B8-4323-8F75-67600BAB0206}"/>
                  </a:ext>
                </a:extLst>
              </p:cNvPr>
              <p:cNvCxnSpPr>
                <a:cxnSpLocks/>
                <a:endCxn id="248"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46D3F8A-5A99-4E00-8BC2-324EC091C50B}"/>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BE977338-3B0A-4150-92A9-40E04B8094BD}"/>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3B05282-217D-4F76-BF8F-E4723DE2BF84}"/>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2520586E-194C-4530-ABF0-F46D3469CC7C}"/>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697A95A5-56B9-41B0-81ED-EA623A07F17C}"/>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4DC95EED-3DD4-4489-BAA1-9916FD4F9B46}"/>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3698BBEB-5F35-44FA-A209-3D94EF1A5575}"/>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F9B86999-E238-44B8-9619-F035FBE28089}"/>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E2C4E381-38EA-4DD9-A583-517593CDBCEF}"/>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TextBox 2">
            <a:extLst>
              <a:ext uri="{FF2B5EF4-FFF2-40B4-BE49-F238E27FC236}">
                <a16:creationId xmlns:a16="http://schemas.microsoft.com/office/drawing/2014/main" id="{04FA64C9-6EC3-4A87-8FC4-5C468F084D15}"/>
              </a:ext>
            </a:extLst>
          </p:cNvPr>
          <p:cNvSpPr txBox="1"/>
          <p:nvPr/>
        </p:nvSpPr>
        <p:spPr>
          <a:xfrm>
            <a:off x="5671521" y="563666"/>
            <a:ext cx="10470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grid #1</a:t>
            </a:r>
          </a:p>
        </p:txBody>
      </p:sp>
      <p:sp>
        <p:nvSpPr>
          <p:cNvPr id="4" name="TextBox 3">
            <a:extLst>
              <a:ext uri="{FF2B5EF4-FFF2-40B4-BE49-F238E27FC236}">
                <a16:creationId xmlns:a16="http://schemas.microsoft.com/office/drawing/2014/main" id="{CD5F7FD9-49A9-4D8D-9CB2-E928BA736CDD}"/>
              </a:ext>
            </a:extLst>
          </p:cNvPr>
          <p:cNvSpPr txBox="1"/>
          <p:nvPr/>
        </p:nvSpPr>
        <p:spPr>
          <a:xfrm>
            <a:off x="780290" y="1201236"/>
            <a:ext cx="10470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grid #2</a:t>
            </a:r>
          </a:p>
        </p:txBody>
      </p:sp>
      <p:sp>
        <p:nvSpPr>
          <p:cNvPr id="17" name="Slide Number Placeholder 16">
            <a:extLst>
              <a:ext uri="{FF2B5EF4-FFF2-40B4-BE49-F238E27FC236}">
                <a16:creationId xmlns:a16="http://schemas.microsoft.com/office/drawing/2014/main" id="{C909539A-A76B-4516-9EC2-C2524C5250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D64FDA-96D4-4057-802F-365E206D1D78}" type="slidenum">
              <a:rPr kumimoji="0" lang="en-US" sz="16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22" name="Group 421">
            <a:extLst>
              <a:ext uri="{FF2B5EF4-FFF2-40B4-BE49-F238E27FC236}">
                <a16:creationId xmlns:a16="http://schemas.microsoft.com/office/drawing/2014/main" id="{D3BB8A90-A2C2-4BEA-AEE9-EF681DCB4ACF}"/>
              </a:ext>
            </a:extLst>
          </p:cNvPr>
          <p:cNvGrpSpPr/>
          <p:nvPr/>
        </p:nvGrpSpPr>
        <p:grpSpPr>
          <a:xfrm>
            <a:off x="73385" y="1627623"/>
            <a:ext cx="4209653" cy="1701011"/>
            <a:chOff x="73390" y="2209533"/>
            <a:chExt cx="4209653" cy="1701011"/>
          </a:xfrm>
        </p:grpSpPr>
        <p:grpSp>
          <p:nvGrpSpPr>
            <p:cNvPr id="423" name="Met Data Grid">
              <a:extLst>
                <a:ext uri="{FF2B5EF4-FFF2-40B4-BE49-F238E27FC236}">
                  <a16:creationId xmlns:a16="http://schemas.microsoft.com/office/drawing/2014/main" id="{BA9BD602-B074-4B69-BD08-E3A0681C3385}"/>
                </a:ext>
              </a:extLst>
            </p:cNvPr>
            <p:cNvGrpSpPr>
              <a:grpSpLocks noChangeAspect="1"/>
            </p:cNvGrpSpPr>
            <p:nvPr/>
          </p:nvGrpSpPr>
          <p:grpSpPr>
            <a:xfrm>
              <a:off x="2096190" y="2209533"/>
              <a:ext cx="2186853" cy="1368489"/>
              <a:chOff x="846348" y="-876012"/>
              <a:chExt cx="8879840" cy="6786880"/>
            </a:xfrm>
            <a:scene3d>
              <a:camera prst="orthographicFront">
                <a:rot lat="240000" lon="1800000" rev="0"/>
              </a:camera>
              <a:lightRig rig="threePt" dir="t"/>
            </a:scene3d>
          </p:grpSpPr>
          <p:sp>
            <p:nvSpPr>
              <p:cNvPr id="566" name="Rectangle 565">
                <a:extLst>
                  <a:ext uri="{FF2B5EF4-FFF2-40B4-BE49-F238E27FC236}">
                    <a16:creationId xmlns:a16="http://schemas.microsoft.com/office/drawing/2014/main" id="{FCAABA3A-DFF9-43F9-B434-FA00CEE560CB}"/>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7" name="Rectangle 566">
                <a:extLst>
                  <a:ext uri="{FF2B5EF4-FFF2-40B4-BE49-F238E27FC236}">
                    <a16:creationId xmlns:a16="http://schemas.microsoft.com/office/drawing/2014/main" id="{3CDFFDCB-75FA-48FF-B81E-FF4444ABC7F2}"/>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8" name="Rectangle 567">
                <a:extLst>
                  <a:ext uri="{FF2B5EF4-FFF2-40B4-BE49-F238E27FC236}">
                    <a16:creationId xmlns:a16="http://schemas.microsoft.com/office/drawing/2014/main" id="{06C37DE3-60C9-4317-B6B1-4D146E1D6786}"/>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9" name="Rectangle 568">
                <a:extLst>
                  <a:ext uri="{FF2B5EF4-FFF2-40B4-BE49-F238E27FC236}">
                    <a16:creationId xmlns:a16="http://schemas.microsoft.com/office/drawing/2014/main" id="{5ADD3955-8160-4051-9114-E670BF1BD1B8}"/>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0" name="Rectangle 569">
                <a:extLst>
                  <a:ext uri="{FF2B5EF4-FFF2-40B4-BE49-F238E27FC236}">
                    <a16:creationId xmlns:a16="http://schemas.microsoft.com/office/drawing/2014/main" id="{11835F1F-5E56-4C1E-8BEE-3988B0C2A472}"/>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1" name="Rectangle 570">
                <a:extLst>
                  <a:ext uri="{FF2B5EF4-FFF2-40B4-BE49-F238E27FC236}">
                    <a16:creationId xmlns:a16="http://schemas.microsoft.com/office/drawing/2014/main" id="{0EFAA5C4-56AA-427C-A180-DC555F4A6602}"/>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72" name="Straight Connector 571">
                <a:extLst>
                  <a:ext uri="{FF2B5EF4-FFF2-40B4-BE49-F238E27FC236}">
                    <a16:creationId xmlns:a16="http://schemas.microsoft.com/office/drawing/2014/main" id="{CA4D5894-2FAC-48D7-85F7-5EC5A2FE115B}"/>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121E456E-56F1-4A0B-909C-1B631F724410}"/>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74" name="Rectangle 573">
                <a:extLst>
                  <a:ext uri="{FF2B5EF4-FFF2-40B4-BE49-F238E27FC236}">
                    <a16:creationId xmlns:a16="http://schemas.microsoft.com/office/drawing/2014/main" id="{2A727796-67DA-4E63-BE56-FAD6EF29DC56}"/>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5" name="Rectangle 574">
                <a:extLst>
                  <a:ext uri="{FF2B5EF4-FFF2-40B4-BE49-F238E27FC236}">
                    <a16:creationId xmlns:a16="http://schemas.microsoft.com/office/drawing/2014/main" id="{2BB9B307-F13D-4281-838C-33A255F0A2AD}"/>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6" name="Rectangle 575">
                <a:extLst>
                  <a:ext uri="{FF2B5EF4-FFF2-40B4-BE49-F238E27FC236}">
                    <a16:creationId xmlns:a16="http://schemas.microsoft.com/office/drawing/2014/main" id="{6C70C143-951F-4755-9226-05960413B558}"/>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7" name="Rectangle 576">
                <a:extLst>
                  <a:ext uri="{FF2B5EF4-FFF2-40B4-BE49-F238E27FC236}">
                    <a16:creationId xmlns:a16="http://schemas.microsoft.com/office/drawing/2014/main" id="{1F5D1A41-5A13-4704-9934-416848CADE5B}"/>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8" name="Rectangle 577">
                <a:extLst>
                  <a:ext uri="{FF2B5EF4-FFF2-40B4-BE49-F238E27FC236}">
                    <a16:creationId xmlns:a16="http://schemas.microsoft.com/office/drawing/2014/main" id="{CDE0B14A-6C59-46D3-BD05-BB989843D692}"/>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9" name="Rectangle 578">
                <a:extLst>
                  <a:ext uri="{FF2B5EF4-FFF2-40B4-BE49-F238E27FC236}">
                    <a16:creationId xmlns:a16="http://schemas.microsoft.com/office/drawing/2014/main" id="{D81574E7-91BE-48E5-839C-931BBEE3E1DD}"/>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80" name="Straight Connector 579">
                <a:extLst>
                  <a:ext uri="{FF2B5EF4-FFF2-40B4-BE49-F238E27FC236}">
                    <a16:creationId xmlns:a16="http://schemas.microsoft.com/office/drawing/2014/main" id="{4D870FA5-6758-41A4-B713-6EC1B316F2EC}"/>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7D5F2949-8669-4905-A66F-63722B8C39EC}"/>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6B64B919-A3C9-4D18-BAAB-C120D7A36490}"/>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55CBF28A-34A2-423E-82A5-FA7081CB782C}"/>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1CCD5856-6C95-408E-95C0-CB7806043662}"/>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48BFEDF9-3B14-4E5F-9E25-C291EFB15B58}"/>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9D333942-0B8D-47F8-9AAC-F881E9DEB3C5}"/>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8520899A-AF58-4D37-962F-10B082C0832A}"/>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58D7F873-8EFF-4D1A-BE21-201285D00D7D}"/>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E77E256F-EB32-4791-9F78-70410F8A8565}"/>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00996131-687B-4F29-BF6E-7F879FF1F39B}"/>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907F6EF9-AF84-4E0F-9251-ADFD6B046351}"/>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2" name="Freeform: Shape 591">
                <a:extLst>
                  <a:ext uri="{FF2B5EF4-FFF2-40B4-BE49-F238E27FC236}">
                    <a16:creationId xmlns:a16="http://schemas.microsoft.com/office/drawing/2014/main" id="{454AB0D7-B645-4FCC-B447-E8E78CA1492E}"/>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EE4DF9A-AD45-495C-AEF9-80E7BD2AA810}"/>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9ED1B416-1527-410C-B821-B0385FDEFE9B}"/>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5" name="Rectangle 594">
                <a:extLst>
                  <a:ext uri="{FF2B5EF4-FFF2-40B4-BE49-F238E27FC236}">
                    <a16:creationId xmlns:a16="http://schemas.microsoft.com/office/drawing/2014/main" id="{71F532C2-FF98-4009-88D6-7EE2557897BC}"/>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6" name="Rectangle 595">
                <a:extLst>
                  <a:ext uri="{FF2B5EF4-FFF2-40B4-BE49-F238E27FC236}">
                    <a16:creationId xmlns:a16="http://schemas.microsoft.com/office/drawing/2014/main" id="{F1FF5E23-E311-4E61-8CD3-D3E9B9EA38D6}"/>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7" name="Rectangle 596">
                <a:extLst>
                  <a:ext uri="{FF2B5EF4-FFF2-40B4-BE49-F238E27FC236}">
                    <a16:creationId xmlns:a16="http://schemas.microsoft.com/office/drawing/2014/main" id="{FC731B84-17FB-4E62-A23E-3786B02994F8}"/>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8" name="Rectangle 597">
                <a:extLst>
                  <a:ext uri="{FF2B5EF4-FFF2-40B4-BE49-F238E27FC236}">
                    <a16:creationId xmlns:a16="http://schemas.microsoft.com/office/drawing/2014/main" id="{04C405E9-35CB-4184-8741-D0609F1618F3}"/>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9" name="Rectangle 598">
                <a:extLst>
                  <a:ext uri="{FF2B5EF4-FFF2-40B4-BE49-F238E27FC236}">
                    <a16:creationId xmlns:a16="http://schemas.microsoft.com/office/drawing/2014/main" id="{F849D773-4E3D-4B5D-8A68-61D040BE2AE5}"/>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0" name="Rectangle 599">
                <a:extLst>
                  <a:ext uri="{FF2B5EF4-FFF2-40B4-BE49-F238E27FC236}">
                    <a16:creationId xmlns:a16="http://schemas.microsoft.com/office/drawing/2014/main" id="{46D979E6-6AA6-4053-9BEA-B88161932912}"/>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1" name="Rectangle 600">
                <a:extLst>
                  <a:ext uri="{FF2B5EF4-FFF2-40B4-BE49-F238E27FC236}">
                    <a16:creationId xmlns:a16="http://schemas.microsoft.com/office/drawing/2014/main" id="{A944D5BB-0864-472A-BF9A-7D6F298FB079}"/>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2" name="Rectangle 601">
                <a:extLst>
                  <a:ext uri="{FF2B5EF4-FFF2-40B4-BE49-F238E27FC236}">
                    <a16:creationId xmlns:a16="http://schemas.microsoft.com/office/drawing/2014/main" id="{79BF494A-38D3-4032-A462-0BABD00184C5}"/>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3" name="Rectangle 602">
                <a:extLst>
                  <a:ext uri="{FF2B5EF4-FFF2-40B4-BE49-F238E27FC236}">
                    <a16:creationId xmlns:a16="http://schemas.microsoft.com/office/drawing/2014/main" id="{3347CEA1-9D17-46E8-BE1A-69511333DE1C}"/>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4" name="Rectangle 603">
                <a:extLst>
                  <a:ext uri="{FF2B5EF4-FFF2-40B4-BE49-F238E27FC236}">
                    <a16:creationId xmlns:a16="http://schemas.microsoft.com/office/drawing/2014/main" id="{F94B673A-F01A-48DD-883D-7B489375B430}"/>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5" name="Rectangle 604">
                <a:extLst>
                  <a:ext uri="{FF2B5EF4-FFF2-40B4-BE49-F238E27FC236}">
                    <a16:creationId xmlns:a16="http://schemas.microsoft.com/office/drawing/2014/main" id="{0F5D1E61-4C29-492A-9AF0-EA0BD70CC097}"/>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6" name="Rectangle 605">
                <a:extLst>
                  <a:ext uri="{FF2B5EF4-FFF2-40B4-BE49-F238E27FC236}">
                    <a16:creationId xmlns:a16="http://schemas.microsoft.com/office/drawing/2014/main" id="{07CFE39A-6326-409C-8EF9-D8A47A9FD19A}"/>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7" name="Rectangle 606">
                <a:extLst>
                  <a:ext uri="{FF2B5EF4-FFF2-40B4-BE49-F238E27FC236}">
                    <a16:creationId xmlns:a16="http://schemas.microsoft.com/office/drawing/2014/main" id="{8268D3D4-9E0B-402A-8A70-3B9D46EE89DE}"/>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8" name="Rectangle 607">
                <a:extLst>
                  <a:ext uri="{FF2B5EF4-FFF2-40B4-BE49-F238E27FC236}">
                    <a16:creationId xmlns:a16="http://schemas.microsoft.com/office/drawing/2014/main" id="{38559688-AC82-484D-81D1-093D7D9B55A4}"/>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9" name="Rectangle 608">
                <a:extLst>
                  <a:ext uri="{FF2B5EF4-FFF2-40B4-BE49-F238E27FC236}">
                    <a16:creationId xmlns:a16="http://schemas.microsoft.com/office/drawing/2014/main" id="{C42327A5-7625-419A-82B5-C43ED51DA333}"/>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0" name="Rectangle 609">
                <a:extLst>
                  <a:ext uri="{FF2B5EF4-FFF2-40B4-BE49-F238E27FC236}">
                    <a16:creationId xmlns:a16="http://schemas.microsoft.com/office/drawing/2014/main" id="{E2921DE8-A822-45A2-A24A-16737433ECF5}"/>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1" name="Rectangle 610">
                <a:extLst>
                  <a:ext uri="{FF2B5EF4-FFF2-40B4-BE49-F238E27FC236}">
                    <a16:creationId xmlns:a16="http://schemas.microsoft.com/office/drawing/2014/main" id="{517B1CF9-966F-456B-802B-A0A57A2C1028}"/>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2" name="Rectangle 611">
                <a:extLst>
                  <a:ext uri="{FF2B5EF4-FFF2-40B4-BE49-F238E27FC236}">
                    <a16:creationId xmlns:a16="http://schemas.microsoft.com/office/drawing/2014/main" id="{1773DD35-01B9-46B1-B3FB-8A2F5A76DBF4}"/>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3" name="Rectangle 612">
                <a:extLst>
                  <a:ext uri="{FF2B5EF4-FFF2-40B4-BE49-F238E27FC236}">
                    <a16:creationId xmlns:a16="http://schemas.microsoft.com/office/drawing/2014/main" id="{72C0B1F0-E152-4ED6-838B-FE4503D7D056}"/>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4" name="Rectangle 613">
                <a:extLst>
                  <a:ext uri="{FF2B5EF4-FFF2-40B4-BE49-F238E27FC236}">
                    <a16:creationId xmlns:a16="http://schemas.microsoft.com/office/drawing/2014/main" id="{E1C3DEF4-705D-4EF6-A965-497B5FDE97A2}"/>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15" name="Straight Connector 614">
                <a:extLst>
                  <a:ext uri="{FF2B5EF4-FFF2-40B4-BE49-F238E27FC236}">
                    <a16:creationId xmlns:a16="http://schemas.microsoft.com/office/drawing/2014/main" id="{50B394D5-15E6-446E-BB7E-7E7F26405A7C}"/>
                  </a:ext>
                </a:extLst>
              </p:cNvPr>
              <p:cNvCxnSpPr>
                <a:cxnSpLocks/>
                <a:stCxn id="600" idx="3"/>
                <a:endCxn id="595"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16" name="Rectangle 615">
                <a:extLst>
                  <a:ext uri="{FF2B5EF4-FFF2-40B4-BE49-F238E27FC236}">
                    <a16:creationId xmlns:a16="http://schemas.microsoft.com/office/drawing/2014/main" id="{FE12B2A0-8E1B-4007-B364-3D0090A5B6BE}"/>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7" name="Rectangle 616">
                <a:extLst>
                  <a:ext uri="{FF2B5EF4-FFF2-40B4-BE49-F238E27FC236}">
                    <a16:creationId xmlns:a16="http://schemas.microsoft.com/office/drawing/2014/main" id="{C17AB3DA-0281-4097-BB28-50EFD67EDCEB}"/>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8" name="Rectangle 617">
                <a:extLst>
                  <a:ext uri="{FF2B5EF4-FFF2-40B4-BE49-F238E27FC236}">
                    <a16:creationId xmlns:a16="http://schemas.microsoft.com/office/drawing/2014/main" id="{DF7241E8-6953-40CE-9C1F-A883CC6976C1}"/>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9" name="Rectangle 618">
                <a:extLst>
                  <a:ext uri="{FF2B5EF4-FFF2-40B4-BE49-F238E27FC236}">
                    <a16:creationId xmlns:a16="http://schemas.microsoft.com/office/drawing/2014/main" id="{0CF19AB8-3E19-4E02-96D6-1BAF383ADE35}"/>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20" name="Straight Connector 619">
                <a:extLst>
                  <a:ext uri="{FF2B5EF4-FFF2-40B4-BE49-F238E27FC236}">
                    <a16:creationId xmlns:a16="http://schemas.microsoft.com/office/drawing/2014/main" id="{23AE4A39-4293-4AFC-AABC-DF95D705FC6B}"/>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780CD92E-65CE-4BC4-BF45-FCCEF9A94BD1}"/>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578EEA34-D0CE-43A6-A83D-1144CFDC08B2}"/>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095A52B0-480B-4B25-A509-6C7B2FAC984A}"/>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122B8899-708E-4A5E-A45D-9E4464A8BAFA}"/>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AA273D8B-FA27-4212-A1C8-02CEF8483C53}"/>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215BF08F-4F66-471F-94DB-D362299FE8C6}"/>
                  </a:ext>
                </a:extLst>
              </p:cNvPr>
              <p:cNvCxnSpPr>
                <a:cxnSpLocks/>
                <a:endCxn id="606"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636CEFF1-4549-43ED-A25F-44A64C8BCE4E}"/>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297943C9-F55A-46A7-BE7D-0668F3C3428F}"/>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F19C76C2-B1D3-4C91-A0CC-2650195C065C}"/>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6BC619FB-156A-4DDA-B029-53BA7742C961}"/>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F2C052CD-9851-4278-ACD4-F783F79DAB64}"/>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a:extLst>
                  <a:ext uri="{FF2B5EF4-FFF2-40B4-BE49-F238E27FC236}">
                    <a16:creationId xmlns:a16="http://schemas.microsoft.com/office/drawing/2014/main" id="{B20753E4-85CC-48D6-8BB8-FA6223789B53}"/>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E75B330A-2EA9-49B0-81F0-80233BFBF0B5}"/>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BB84FC8D-CD00-4956-A046-E7C83FB0AB5C}"/>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4CFF6E91-3ACA-4CFB-9C6C-62B980226003}"/>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4" name="Met Data Grid">
              <a:extLst>
                <a:ext uri="{FF2B5EF4-FFF2-40B4-BE49-F238E27FC236}">
                  <a16:creationId xmlns:a16="http://schemas.microsoft.com/office/drawing/2014/main" id="{DD814CE5-8405-4B87-81F3-2927826F5B75}"/>
                </a:ext>
              </a:extLst>
            </p:cNvPr>
            <p:cNvGrpSpPr>
              <a:grpSpLocks noChangeAspect="1"/>
            </p:cNvGrpSpPr>
            <p:nvPr/>
          </p:nvGrpSpPr>
          <p:grpSpPr>
            <a:xfrm>
              <a:off x="1112498" y="2375798"/>
              <a:ext cx="2186853" cy="1368489"/>
              <a:chOff x="846348" y="-876012"/>
              <a:chExt cx="8879840" cy="6786880"/>
            </a:xfrm>
            <a:scene3d>
              <a:camera prst="orthographicFront">
                <a:rot lat="240000" lon="1800000" rev="0"/>
              </a:camera>
              <a:lightRig rig="threePt" dir="t"/>
            </a:scene3d>
          </p:grpSpPr>
          <p:sp>
            <p:nvSpPr>
              <p:cNvPr id="496" name="Rectangle 495">
                <a:extLst>
                  <a:ext uri="{FF2B5EF4-FFF2-40B4-BE49-F238E27FC236}">
                    <a16:creationId xmlns:a16="http://schemas.microsoft.com/office/drawing/2014/main" id="{911FBFB0-7B46-466C-A0A9-82EB2C3FF3C0}"/>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7" name="Rectangle 496">
                <a:extLst>
                  <a:ext uri="{FF2B5EF4-FFF2-40B4-BE49-F238E27FC236}">
                    <a16:creationId xmlns:a16="http://schemas.microsoft.com/office/drawing/2014/main" id="{3BD457F4-5089-41F1-AFCF-B709CC4F3B45}"/>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8" name="Rectangle 497">
                <a:extLst>
                  <a:ext uri="{FF2B5EF4-FFF2-40B4-BE49-F238E27FC236}">
                    <a16:creationId xmlns:a16="http://schemas.microsoft.com/office/drawing/2014/main" id="{2207F19F-0042-43F6-9642-89DE13460368}"/>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9" name="Rectangle 498">
                <a:extLst>
                  <a:ext uri="{FF2B5EF4-FFF2-40B4-BE49-F238E27FC236}">
                    <a16:creationId xmlns:a16="http://schemas.microsoft.com/office/drawing/2014/main" id="{1CBCE200-5E96-4E08-BBA8-E40B5FB3EDCB}"/>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0" name="Rectangle 499">
                <a:extLst>
                  <a:ext uri="{FF2B5EF4-FFF2-40B4-BE49-F238E27FC236}">
                    <a16:creationId xmlns:a16="http://schemas.microsoft.com/office/drawing/2014/main" id="{7CC3A527-E444-4236-B27D-DD9E588FBF63}"/>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 name="Rectangle 500">
                <a:extLst>
                  <a:ext uri="{FF2B5EF4-FFF2-40B4-BE49-F238E27FC236}">
                    <a16:creationId xmlns:a16="http://schemas.microsoft.com/office/drawing/2014/main" id="{6F49F317-2771-485B-8074-60CC61C682EE}"/>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02" name="Straight Connector 501">
                <a:extLst>
                  <a:ext uri="{FF2B5EF4-FFF2-40B4-BE49-F238E27FC236}">
                    <a16:creationId xmlns:a16="http://schemas.microsoft.com/office/drawing/2014/main" id="{1CD6FC99-C9FA-42A6-AC66-D3258F1607A4}"/>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683DF75E-6751-4E94-8FEE-B1504DD8E8EC}"/>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04" name="Rectangle 503">
                <a:extLst>
                  <a:ext uri="{FF2B5EF4-FFF2-40B4-BE49-F238E27FC236}">
                    <a16:creationId xmlns:a16="http://schemas.microsoft.com/office/drawing/2014/main" id="{CC35AE93-CD07-4AD6-8403-D3A58CA0FC79}"/>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5" name="Rectangle 504">
                <a:extLst>
                  <a:ext uri="{FF2B5EF4-FFF2-40B4-BE49-F238E27FC236}">
                    <a16:creationId xmlns:a16="http://schemas.microsoft.com/office/drawing/2014/main" id="{6E0DEC58-B5C0-4087-A95E-577E397680C1}"/>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6" name="Rectangle 505">
                <a:extLst>
                  <a:ext uri="{FF2B5EF4-FFF2-40B4-BE49-F238E27FC236}">
                    <a16:creationId xmlns:a16="http://schemas.microsoft.com/office/drawing/2014/main" id="{42710868-C0F9-4561-9F7C-E047AF3C5C4B}"/>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7" name="Rectangle 506">
                <a:extLst>
                  <a:ext uri="{FF2B5EF4-FFF2-40B4-BE49-F238E27FC236}">
                    <a16:creationId xmlns:a16="http://schemas.microsoft.com/office/drawing/2014/main" id="{DFD8E552-4D1C-47AC-AE39-479118CCA4D9}"/>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8" name="Rectangle 507">
                <a:extLst>
                  <a:ext uri="{FF2B5EF4-FFF2-40B4-BE49-F238E27FC236}">
                    <a16:creationId xmlns:a16="http://schemas.microsoft.com/office/drawing/2014/main" id="{9815B74D-6E2B-42BB-AD57-D6D54233A55A}"/>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9" name="Rectangle 508">
                <a:extLst>
                  <a:ext uri="{FF2B5EF4-FFF2-40B4-BE49-F238E27FC236}">
                    <a16:creationId xmlns:a16="http://schemas.microsoft.com/office/drawing/2014/main" id="{CE3305C0-7EAD-4232-B7EB-81BE4C986CAE}"/>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10" name="Straight Connector 509">
                <a:extLst>
                  <a:ext uri="{FF2B5EF4-FFF2-40B4-BE49-F238E27FC236}">
                    <a16:creationId xmlns:a16="http://schemas.microsoft.com/office/drawing/2014/main" id="{5822F3E7-0713-46C0-B4DA-EB56086AFBCC}"/>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97AC2926-4E04-43BA-8A41-151BFAEC4DFB}"/>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966D8446-6889-4CC4-AEA5-A6C18735B849}"/>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FB0C6D77-03E2-4B56-B589-DA53AD87B9A2}"/>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266FD455-BB48-4303-807F-2C056856225C}"/>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1FA987E9-8C3D-473F-9937-4148F4B6DAF5}"/>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57935962-B3D7-4ADE-B7A3-4B66D1A6E662}"/>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A00F75A4-FEA1-4995-BBAE-AE6233DDDA6F}"/>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B990EF68-2F63-4F8B-BA84-AD6A7DA91F93}"/>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620D2CDD-B647-498A-8752-F0373F469CC4}"/>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8FE5C4DC-EEA3-4A32-BE67-0A8E56558A1A}"/>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5320CE7F-E28A-4D51-ACEE-8FE940F0493D}"/>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2" name="Freeform: Shape 521">
                <a:extLst>
                  <a:ext uri="{FF2B5EF4-FFF2-40B4-BE49-F238E27FC236}">
                    <a16:creationId xmlns:a16="http://schemas.microsoft.com/office/drawing/2014/main" id="{99EFDFD0-8A7F-44CE-A8DE-D7390DE7802A}"/>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ED229BB4-CF44-4571-B568-AFF1085A213B}"/>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022F6440-BB5A-4CB1-8DE4-4B9B5BCB0813}"/>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5" name="Rectangle 524">
                <a:extLst>
                  <a:ext uri="{FF2B5EF4-FFF2-40B4-BE49-F238E27FC236}">
                    <a16:creationId xmlns:a16="http://schemas.microsoft.com/office/drawing/2014/main" id="{8B93943B-A06E-4099-986E-9210E459DA5C}"/>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6" name="Rectangle 525">
                <a:extLst>
                  <a:ext uri="{FF2B5EF4-FFF2-40B4-BE49-F238E27FC236}">
                    <a16:creationId xmlns:a16="http://schemas.microsoft.com/office/drawing/2014/main" id="{9F504287-F8CE-4238-999F-C8EC010E4500}"/>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7" name="Rectangle 526">
                <a:extLst>
                  <a:ext uri="{FF2B5EF4-FFF2-40B4-BE49-F238E27FC236}">
                    <a16:creationId xmlns:a16="http://schemas.microsoft.com/office/drawing/2014/main" id="{2D7C3212-28B8-4A12-92E6-DD5EF411EF8F}"/>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8" name="Rectangle 527">
                <a:extLst>
                  <a:ext uri="{FF2B5EF4-FFF2-40B4-BE49-F238E27FC236}">
                    <a16:creationId xmlns:a16="http://schemas.microsoft.com/office/drawing/2014/main" id="{16094F45-C016-4EA9-AE1A-CB40DF593567}"/>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9" name="Rectangle 528">
                <a:extLst>
                  <a:ext uri="{FF2B5EF4-FFF2-40B4-BE49-F238E27FC236}">
                    <a16:creationId xmlns:a16="http://schemas.microsoft.com/office/drawing/2014/main" id="{737F8701-533A-4AF5-8E9C-A49FCD26A404}"/>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0" name="Rectangle 529">
                <a:extLst>
                  <a:ext uri="{FF2B5EF4-FFF2-40B4-BE49-F238E27FC236}">
                    <a16:creationId xmlns:a16="http://schemas.microsoft.com/office/drawing/2014/main" id="{757311C4-90BC-41B1-B239-8191CBF8C9E7}"/>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1" name="Rectangle 530">
                <a:extLst>
                  <a:ext uri="{FF2B5EF4-FFF2-40B4-BE49-F238E27FC236}">
                    <a16:creationId xmlns:a16="http://schemas.microsoft.com/office/drawing/2014/main" id="{933F3031-7B40-47E6-8520-BBA94280E1E3}"/>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2" name="Rectangle 531">
                <a:extLst>
                  <a:ext uri="{FF2B5EF4-FFF2-40B4-BE49-F238E27FC236}">
                    <a16:creationId xmlns:a16="http://schemas.microsoft.com/office/drawing/2014/main" id="{6004FCC1-6AA8-463C-84F0-18BFE502D3C2}"/>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3" name="Rectangle 532">
                <a:extLst>
                  <a:ext uri="{FF2B5EF4-FFF2-40B4-BE49-F238E27FC236}">
                    <a16:creationId xmlns:a16="http://schemas.microsoft.com/office/drawing/2014/main" id="{AA5E5B02-BB7E-4717-BFA4-FBB8FE9A076F}"/>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4" name="Rectangle 533">
                <a:extLst>
                  <a:ext uri="{FF2B5EF4-FFF2-40B4-BE49-F238E27FC236}">
                    <a16:creationId xmlns:a16="http://schemas.microsoft.com/office/drawing/2014/main" id="{99EA61A0-6B87-4973-9035-2419B2331BF6}"/>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5" name="Rectangle 534">
                <a:extLst>
                  <a:ext uri="{FF2B5EF4-FFF2-40B4-BE49-F238E27FC236}">
                    <a16:creationId xmlns:a16="http://schemas.microsoft.com/office/drawing/2014/main" id="{762D101E-9FD9-4024-9C0E-56E1558AD935}"/>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6" name="Rectangle 535">
                <a:extLst>
                  <a:ext uri="{FF2B5EF4-FFF2-40B4-BE49-F238E27FC236}">
                    <a16:creationId xmlns:a16="http://schemas.microsoft.com/office/drawing/2014/main" id="{E07E5953-67E5-4CE8-89B9-090A7FD6D1D4}"/>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7" name="Rectangle 536">
                <a:extLst>
                  <a:ext uri="{FF2B5EF4-FFF2-40B4-BE49-F238E27FC236}">
                    <a16:creationId xmlns:a16="http://schemas.microsoft.com/office/drawing/2014/main" id="{87BB21CA-A8F8-4ABA-B024-26457BB72193}"/>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8" name="Rectangle 537">
                <a:extLst>
                  <a:ext uri="{FF2B5EF4-FFF2-40B4-BE49-F238E27FC236}">
                    <a16:creationId xmlns:a16="http://schemas.microsoft.com/office/drawing/2014/main" id="{543F6A5F-8BE7-4C41-A262-056A94338C7C}"/>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9" name="Rectangle 538">
                <a:extLst>
                  <a:ext uri="{FF2B5EF4-FFF2-40B4-BE49-F238E27FC236}">
                    <a16:creationId xmlns:a16="http://schemas.microsoft.com/office/drawing/2014/main" id="{CCCF09A1-B802-4F29-BD49-117FE68C0112}"/>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0" name="Rectangle 539">
                <a:extLst>
                  <a:ext uri="{FF2B5EF4-FFF2-40B4-BE49-F238E27FC236}">
                    <a16:creationId xmlns:a16="http://schemas.microsoft.com/office/drawing/2014/main" id="{47DC35FA-2AF5-4546-B212-2AF8FCB2E1E5}"/>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1" name="Rectangle 540">
                <a:extLst>
                  <a:ext uri="{FF2B5EF4-FFF2-40B4-BE49-F238E27FC236}">
                    <a16:creationId xmlns:a16="http://schemas.microsoft.com/office/drawing/2014/main" id="{7CDE8E61-1BCB-4309-A4E3-B6A9594D3F76}"/>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2" name="Rectangle 541">
                <a:extLst>
                  <a:ext uri="{FF2B5EF4-FFF2-40B4-BE49-F238E27FC236}">
                    <a16:creationId xmlns:a16="http://schemas.microsoft.com/office/drawing/2014/main" id="{A462C6BE-A460-470A-A8BA-35B5B60AF4AE}"/>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3" name="Rectangle 542">
                <a:extLst>
                  <a:ext uri="{FF2B5EF4-FFF2-40B4-BE49-F238E27FC236}">
                    <a16:creationId xmlns:a16="http://schemas.microsoft.com/office/drawing/2014/main" id="{8535F8B1-CD69-4E49-B867-18F6AD941775}"/>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4" name="Rectangle 543">
                <a:extLst>
                  <a:ext uri="{FF2B5EF4-FFF2-40B4-BE49-F238E27FC236}">
                    <a16:creationId xmlns:a16="http://schemas.microsoft.com/office/drawing/2014/main" id="{F1FD4238-0565-4F22-A5BE-3B75E56BC6C8}"/>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45" name="Straight Connector 544">
                <a:extLst>
                  <a:ext uri="{FF2B5EF4-FFF2-40B4-BE49-F238E27FC236}">
                    <a16:creationId xmlns:a16="http://schemas.microsoft.com/office/drawing/2014/main" id="{E8A72444-9248-4A12-B421-EE906A9D9C62}"/>
                  </a:ext>
                </a:extLst>
              </p:cNvPr>
              <p:cNvCxnSpPr>
                <a:cxnSpLocks/>
                <a:stCxn id="530" idx="3"/>
                <a:endCxn id="525"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46" name="Rectangle 545">
                <a:extLst>
                  <a:ext uri="{FF2B5EF4-FFF2-40B4-BE49-F238E27FC236}">
                    <a16:creationId xmlns:a16="http://schemas.microsoft.com/office/drawing/2014/main" id="{4F5BF94E-BC0C-49F6-8EEA-DBFD5EBFFEE9}"/>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7" name="Rectangle 546">
                <a:extLst>
                  <a:ext uri="{FF2B5EF4-FFF2-40B4-BE49-F238E27FC236}">
                    <a16:creationId xmlns:a16="http://schemas.microsoft.com/office/drawing/2014/main" id="{C6CB5055-127B-4022-B38D-095B137064A3}"/>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8" name="Rectangle 547">
                <a:extLst>
                  <a:ext uri="{FF2B5EF4-FFF2-40B4-BE49-F238E27FC236}">
                    <a16:creationId xmlns:a16="http://schemas.microsoft.com/office/drawing/2014/main" id="{6053073E-2E2F-412F-AA04-DCF128E8E8EA}"/>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9" name="Rectangle 548">
                <a:extLst>
                  <a:ext uri="{FF2B5EF4-FFF2-40B4-BE49-F238E27FC236}">
                    <a16:creationId xmlns:a16="http://schemas.microsoft.com/office/drawing/2014/main" id="{8BE164B9-4D62-4554-A882-314A4BC34D4B}"/>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50" name="Straight Connector 549">
                <a:extLst>
                  <a:ext uri="{FF2B5EF4-FFF2-40B4-BE49-F238E27FC236}">
                    <a16:creationId xmlns:a16="http://schemas.microsoft.com/office/drawing/2014/main" id="{5705B6B0-E2C2-48BB-80A2-730A555900AA}"/>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340861F2-CC04-4C08-9C14-A60651AE1D0C}"/>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3D1BDB7A-5A55-4F6C-BAEC-A3AA85EAE54C}"/>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3289AC37-7976-473F-ABA0-99CF02AEC210}"/>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9516D879-416A-4497-8DCD-84D980005CC3}"/>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B3FF9FEC-6540-4193-B8C0-E1119DC72FB2}"/>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90332100-CAA9-4A6D-8123-08BC9744436B}"/>
                  </a:ext>
                </a:extLst>
              </p:cNvPr>
              <p:cNvCxnSpPr>
                <a:cxnSpLocks/>
                <a:endCxn id="536"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D7121C29-EEF7-4F64-8B70-A16A91C69F33}"/>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263F3271-05AD-4FDE-B63B-E6A1DDB69A5E}"/>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E9649359-4174-4D38-9FD5-661B08E654D9}"/>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37C153E2-F025-4B4E-AA98-B14F75A54A44}"/>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C27C73D6-15BA-46FC-8CB8-9B47FC953FDD}"/>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31D1BBDF-139B-441D-B3A0-538BC6AC88EE}"/>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4927FE96-5ACF-4906-A2EE-D7497B882C34}"/>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A157524A-38E3-4722-815A-D7269BE7779F}"/>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69708ABE-07E4-43BF-9DBF-1DACFA0D4BD9}"/>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5" name="Met Data Grid">
              <a:extLst>
                <a:ext uri="{FF2B5EF4-FFF2-40B4-BE49-F238E27FC236}">
                  <a16:creationId xmlns:a16="http://schemas.microsoft.com/office/drawing/2014/main" id="{A3E2DB6A-CC96-4C3D-8334-14C8C3F61A1A}"/>
                </a:ext>
              </a:extLst>
            </p:cNvPr>
            <p:cNvGrpSpPr>
              <a:grpSpLocks noChangeAspect="1"/>
            </p:cNvGrpSpPr>
            <p:nvPr/>
          </p:nvGrpSpPr>
          <p:grpSpPr>
            <a:xfrm>
              <a:off x="73390" y="2542055"/>
              <a:ext cx="2186853" cy="1368489"/>
              <a:chOff x="846348" y="-876012"/>
              <a:chExt cx="8879840" cy="6786880"/>
            </a:xfrm>
            <a:scene3d>
              <a:camera prst="orthographicFront">
                <a:rot lat="240000" lon="1800000" rev="0"/>
              </a:camera>
              <a:lightRig rig="threePt" dir="t"/>
            </a:scene3d>
          </p:grpSpPr>
          <p:sp>
            <p:nvSpPr>
              <p:cNvPr id="426" name="Rectangle 425">
                <a:extLst>
                  <a:ext uri="{FF2B5EF4-FFF2-40B4-BE49-F238E27FC236}">
                    <a16:creationId xmlns:a16="http://schemas.microsoft.com/office/drawing/2014/main" id="{C2221EEA-CE2B-4DC7-9450-3F7EE0A91573}"/>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7" name="Rectangle 426">
                <a:extLst>
                  <a:ext uri="{FF2B5EF4-FFF2-40B4-BE49-F238E27FC236}">
                    <a16:creationId xmlns:a16="http://schemas.microsoft.com/office/drawing/2014/main" id="{B9D38EB7-15BA-4734-89E1-87C3B8EA2E58}"/>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8" name="Rectangle 427">
                <a:extLst>
                  <a:ext uri="{FF2B5EF4-FFF2-40B4-BE49-F238E27FC236}">
                    <a16:creationId xmlns:a16="http://schemas.microsoft.com/office/drawing/2014/main" id="{97DB5ACF-E909-4955-B283-789FCE610703}"/>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9" name="Rectangle 428">
                <a:extLst>
                  <a:ext uri="{FF2B5EF4-FFF2-40B4-BE49-F238E27FC236}">
                    <a16:creationId xmlns:a16="http://schemas.microsoft.com/office/drawing/2014/main" id="{A21A0703-DB7D-4A1F-83A6-32BD9C05A722}"/>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 name="Rectangle 429">
                <a:extLst>
                  <a:ext uri="{FF2B5EF4-FFF2-40B4-BE49-F238E27FC236}">
                    <a16:creationId xmlns:a16="http://schemas.microsoft.com/office/drawing/2014/main" id="{3A4D8EE9-1915-4866-A8AE-2299A1A7E51F}"/>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1" name="Rectangle 430">
                <a:extLst>
                  <a:ext uri="{FF2B5EF4-FFF2-40B4-BE49-F238E27FC236}">
                    <a16:creationId xmlns:a16="http://schemas.microsoft.com/office/drawing/2014/main" id="{1CEA0A0C-4C5B-45EC-81CE-8B1539197732}"/>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2" name="Straight Connector 431">
                <a:extLst>
                  <a:ext uri="{FF2B5EF4-FFF2-40B4-BE49-F238E27FC236}">
                    <a16:creationId xmlns:a16="http://schemas.microsoft.com/office/drawing/2014/main" id="{2FAA6521-6179-4203-B902-75509107EC8A}"/>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4EDEDE8E-C065-4007-B982-A1EE446D60F1}"/>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4" name="Rectangle 433">
                <a:extLst>
                  <a:ext uri="{FF2B5EF4-FFF2-40B4-BE49-F238E27FC236}">
                    <a16:creationId xmlns:a16="http://schemas.microsoft.com/office/drawing/2014/main" id="{6F86FD42-F687-42D9-B445-347763EF0E3D}"/>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5" name="Rectangle 434">
                <a:extLst>
                  <a:ext uri="{FF2B5EF4-FFF2-40B4-BE49-F238E27FC236}">
                    <a16:creationId xmlns:a16="http://schemas.microsoft.com/office/drawing/2014/main" id="{BF90FE47-36B2-4489-A05F-77AAE4CAB822}"/>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6" name="Rectangle 435">
                <a:extLst>
                  <a:ext uri="{FF2B5EF4-FFF2-40B4-BE49-F238E27FC236}">
                    <a16:creationId xmlns:a16="http://schemas.microsoft.com/office/drawing/2014/main" id="{9C4AE9DD-8B1D-4058-8072-AD12CB9B3CC6}"/>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7" name="Rectangle 436">
                <a:extLst>
                  <a:ext uri="{FF2B5EF4-FFF2-40B4-BE49-F238E27FC236}">
                    <a16:creationId xmlns:a16="http://schemas.microsoft.com/office/drawing/2014/main" id="{EB339D2C-F89B-427E-8AF2-B20AD64DF6A7}"/>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8" name="Rectangle 437">
                <a:extLst>
                  <a:ext uri="{FF2B5EF4-FFF2-40B4-BE49-F238E27FC236}">
                    <a16:creationId xmlns:a16="http://schemas.microsoft.com/office/drawing/2014/main" id="{BC633905-3508-45E3-B2C2-975F06D34B7B}"/>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9" name="Rectangle 438">
                <a:extLst>
                  <a:ext uri="{FF2B5EF4-FFF2-40B4-BE49-F238E27FC236}">
                    <a16:creationId xmlns:a16="http://schemas.microsoft.com/office/drawing/2014/main" id="{6F8DB902-4155-4124-9FE9-AD954EBE1A27}"/>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40" name="Straight Connector 439">
                <a:extLst>
                  <a:ext uri="{FF2B5EF4-FFF2-40B4-BE49-F238E27FC236}">
                    <a16:creationId xmlns:a16="http://schemas.microsoft.com/office/drawing/2014/main" id="{BFD37BD5-4310-4AE9-8F99-A13A086B681B}"/>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AAE1115C-DC0B-448C-85BE-E2D5ADE8E7A3}"/>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F0029765-2958-481D-99FF-66373D6B0D0C}"/>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3A8C5BBC-1727-4351-850A-8696BE4EECD9}"/>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84F69A5D-346E-4AB0-89E5-C8E7DA11FC46}"/>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2E9A63C7-37C4-4BEF-AB52-FD04A317FC80}"/>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4E492EA1-B878-4D19-91A7-ABC564FF4DDA}"/>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66E65A42-E01B-43B2-A966-825292AE238D}"/>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262A5CF4-3BC4-409F-B1EB-75C03D0D7B3B}"/>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D826E745-5BCD-45EE-9EEE-F99FFEDC5CBF}"/>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20B2294C-2262-4383-927A-136B7143B228}"/>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E9082832-C856-4480-9732-C31FA8A5FAD5}"/>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2" name="Freeform: Shape 451">
                <a:extLst>
                  <a:ext uri="{FF2B5EF4-FFF2-40B4-BE49-F238E27FC236}">
                    <a16:creationId xmlns:a16="http://schemas.microsoft.com/office/drawing/2014/main" id="{5E1F97D4-6A86-4A94-A60C-E9CB77DDF148}"/>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FCBA9777-627E-4F8B-B2F3-89F301D6002A}"/>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C9CA53D6-CB96-4E0A-A47C-F56425920AC3}"/>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5" name="Rectangle 454">
                <a:extLst>
                  <a:ext uri="{FF2B5EF4-FFF2-40B4-BE49-F238E27FC236}">
                    <a16:creationId xmlns:a16="http://schemas.microsoft.com/office/drawing/2014/main" id="{5927DA45-606B-460F-9A54-3CD6BA8CB856}"/>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6" name="Rectangle 455">
                <a:extLst>
                  <a:ext uri="{FF2B5EF4-FFF2-40B4-BE49-F238E27FC236}">
                    <a16:creationId xmlns:a16="http://schemas.microsoft.com/office/drawing/2014/main" id="{417FB886-8E1A-4C8D-B1CC-7460633DE202}"/>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 name="Rectangle 456">
                <a:extLst>
                  <a:ext uri="{FF2B5EF4-FFF2-40B4-BE49-F238E27FC236}">
                    <a16:creationId xmlns:a16="http://schemas.microsoft.com/office/drawing/2014/main" id="{86E569A9-9C79-4F97-B744-527CC4B6AB90}"/>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 name="Rectangle 457">
                <a:extLst>
                  <a:ext uri="{FF2B5EF4-FFF2-40B4-BE49-F238E27FC236}">
                    <a16:creationId xmlns:a16="http://schemas.microsoft.com/office/drawing/2014/main" id="{5319AFF1-10BB-43B7-BE90-77D5E5D0C4AB}"/>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9" name="Rectangle 458">
                <a:extLst>
                  <a:ext uri="{FF2B5EF4-FFF2-40B4-BE49-F238E27FC236}">
                    <a16:creationId xmlns:a16="http://schemas.microsoft.com/office/drawing/2014/main" id="{938498D9-7DA9-408A-907F-A84995E39636}"/>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0" name="Rectangle 459">
                <a:extLst>
                  <a:ext uri="{FF2B5EF4-FFF2-40B4-BE49-F238E27FC236}">
                    <a16:creationId xmlns:a16="http://schemas.microsoft.com/office/drawing/2014/main" id="{A068C5BB-927E-4361-8E23-3D1C63FDCAFA}"/>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 name="Rectangle 460">
                <a:extLst>
                  <a:ext uri="{FF2B5EF4-FFF2-40B4-BE49-F238E27FC236}">
                    <a16:creationId xmlns:a16="http://schemas.microsoft.com/office/drawing/2014/main" id="{5E1F456D-2878-4984-B73C-452E672EA03A}"/>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2" name="Rectangle 461">
                <a:extLst>
                  <a:ext uri="{FF2B5EF4-FFF2-40B4-BE49-F238E27FC236}">
                    <a16:creationId xmlns:a16="http://schemas.microsoft.com/office/drawing/2014/main" id="{D5CAFAE0-590F-4A2B-9F8D-DB3D5E87781C}"/>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3" name="Rectangle 462">
                <a:extLst>
                  <a:ext uri="{FF2B5EF4-FFF2-40B4-BE49-F238E27FC236}">
                    <a16:creationId xmlns:a16="http://schemas.microsoft.com/office/drawing/2014/main" id="{AA908241-2A44-4B45-AEA7-BC733D365E5D}"/>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4" name="Rectangle 463">
                <a:extLst>
                  <a:ext uri="{FF2B5EF4-FFF2-40B4-BE49-F238E27FC236}">
                    <a16:creationId xmlns:a16="http://schemas.microsoft.com/office/drawing/2014/main" id="{7687DADE-F7AB-455F-814D-B1F87F20432A}"/>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5" name="Rectangle 464">
                <a:extLst>
                  <a:ext uri="{FF2B5EF4-FFF2-40B4-BE49-F238E27FC236}">
                    <a16:creationId xmlns:a16="http://schemas.microsoft.com/office/drawing/2014/main" id="{5863BE89-210C-4D28-8EB7-6982C9B9CA48}"/>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6" name="Rectangle 465">
                <a:extLst>
                  <a:ext uri="{FF2B5EF4-FFF2-40B4-BE49-F238E27FC236}">
                    <a16:creationId xmlns:a16="http://schemas.microsoft.com/office/drawing/2014/main" id="{18D1838B-8958-4819-8A29-326C7666C753}"/>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7" name="Rectangle 466">
                <a:extLst>
                  <a:ext uri="{FF2B5EF4-FFF2-40B4-BE49-F238E27FC236}">
                    <a16:creationId xmlns:a16="http://schemas.microsoft.com/office/drawing/2014/main" id="{4D2C4B8B-625B-4F01-A260-D41D4C361F55}"/>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8" name="Rectangle 467">
                <a:extLst>
                  <a:ext uri="{FF2B5EF4-FFF2-40B4-BE49-F238E27FC236}">
                    <a16:creationId xmlns:a16="http://schemas.microsoft.com/office/drawing/2014/main" id="{EE95D78C-546B-4F76-B7C4-9C055EA51FC0}"/>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9" name="Rectangle 468">
                <a:extLst>
                  <a:ext uri="{FF2B5EF4-FFF2-40B4-BE49-F238E27FC236}">
                    <a16:creationId xmlns:a16="http://schemas.microsoft.com/office/drawing/2014/main" id="{EDBE62E2-E7E5-4000-9E10-D1952A12CD6D}"/>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 name="Rectangle 469">
                <a:extLst>
                  <a:ext uri="{FF2B5EF4-FFF2-40B4-BE49-F238E27FC236}">
                    <a16:creationId xmlns:a16="http://schemas.microsoft.com/office/drawing/2014/main" id="{872A57CB-6EEB-4E95-B5C1-983BA43AEB65}"/>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1" name="Rectangle 470">
                <a:extLst>
                  <a:ext uri="{FF2B5EF4-FFF2-40B4-BE49-F238E27FC236}">
                    <a16:creationId xmlns:a16="http://schemas.microsoft.com/office/drawing/2014/main" id="{E273CCF9-0653-409D-8891-C28D9201788C}"/>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 name="Rectangle 471">
                <a:extLst>
                  <a:ext uri="{FF2B5EF4-FFF2-40B4-BE49-F238E27FC236}">
                    <a16:creationId xmlns:a16="http://schemas.microsoft.com/office/drawing/2014/main" id="{7DCFF095-4007-4715-8C3E-FBACC0B1A17E}"/>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3" name="Rectangle 472">
                <a:extLst>
                  <a:ext uri="{FF2B5EF4-FFF2-40B4-BE49-F238E27FC236}">
                    <a16:creationId xmlns:a16="http://schemas.microsoft.com/office/drawing/2014/main" id="{A8F308C1-1D57-43F5-B291-9D735E09E152}"/>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4" name="Rectangle 473">
                <a:extLst>
                  <a:ext uri="{FF2B5EF4-FFF2-40B4-BE49-F238E27FC236}">
                    <a16:creationId xmlns:a16="http://schemas.microsoft.com/office/drawing/2014/main" id="{1A284DA5-7A4A-4CD3-8F7E-BC8FFD123035}"/>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5" name="Straight Connector 474">
                <a:extLst>
                  <a:ext uri="{FF2B5EF4-FFF2-40B4-BE49-F238E27FC236}">
                    <a16:creationId xmlns:a16="http://schemas.microsoft.com/office/drawing/2014/main" id="{5476270D-89C1-4226-872D-78DB85109E06}"/>
                  </a:ext>
                </a:extLst>
              </p:cNvPr>
              <p:cNvCxnSpPr>
                <a:cxnSpLocks/>
                <a:stCxn id="460" idx="3"/>
                <a:endCxn id="455"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76" name="Rectangle 475">
                <a:extLst>
                  <a:ext uri="{FF2B5EF4-FFF2-40B4-BE49-F238E27FC236}">
                    <a16:creationId xmlns:a16="http://schemas.microsoft.com/office/drawing/2014/main" id="{0BB01BA9-6552-49BA-9A36-35EF9DC2304C}"/>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7" name="Rectangle 476">
                <a:extLst>
                  <a:ext uri="{FF2B5EF4-FFF2-40B4-BE49-F238E27FC236}">
                    <a16:creationId xmlns:a16="http://schemas.microsoft.com/office/drawing/2014/main" id="{E5AED903-4AC7-4175-914A-2FF77B9EE765}"/>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8" name="Rectangle 477">
                <a:extLst>
                  <a:ext uri="{FF2B5EF4-FFF2-40B4-BE49-F238E27FC236}">
                    <a16:creationId xmlns:a16="http://schemas.microsoft.com/office/drawing/2014/main" id="{D2088194-5104-4679-9014-74AC128A3646}"/>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9" name="Rectangle 478">
                <a:extLst>
                  <a:ext uri="{FF2B5EF4-FFF2-40B4-BE49-F238E27FC236}">
                    <a16:creationId xmlns:a16="http://schemas.microsoft.com/office/drawing/2014/main" id="{E8A0104D-D33A-42D0-8119-81F28A6B699E}"/>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80" name="Straight Connector 479">
                <a:extLst>
                  <a:ext uri="{FF2B5EF4-FFF2-40B4-BE49-F238E27FC236}">
                    <a16:creationId xmlns:a16="http://schemas.microsoft.com/office/drawing/2014/main" id="{B7B60411-5E8F-45FA-A903-717F875CAF7C}"/>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2A28ADA4-5372-4344-A9D2-DDDA73262D1F}"/>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76015BF5-B24E-497B-B5B7-856795CB022C}"/>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BF1DFAB2-5E25-4E18-B264-AACDA6DB7AE0}"/>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C11BF282-11FB-4C46-BEA2-BCF298B7FDE7}"/>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8058ADC7-B6FD-4A30-8339-8D81BF3C7B92}"/>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691CFFF9-BC59-4E5C-8FFE-583D96BB9F94}"/>
                  </a:ext>
                </a:extLst>
              </p:cNvPr>
              <p:cNvCxnSpPr>
                <a:cxnSpLocks/>
                <a:endCxn id="466"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91946F66-2E8D-4567-9940-914232C84EB7}"/>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7B85D818-F348-4400-A5CC-0A701E1711AE}"/>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478CCAC9-22CC-4E39-9033-234FFDF11A5F}"/>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7026F41C-997A-4518-801C-B1C413E6B54A}"/>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7CFB9B49-BCF2-4F49-89E4-7EDD0B5F76C2}"/>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7CDD108C-E06D-4B29-9CAD-F3C77289A2EB}"/>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64D0CC5B-0F65-43C0-BF71-327112967079}"/>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93800F6D-4BCD-4ECB-848B-78765D29DC01}"/>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1EEBC138-6354-4365-93A9-DCCE14CFE212}"/>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7" name="Met Data Grid">
            <a:extLst>
              <a:ext uri="{FF2B5EF4-FFF2-40B4-BE49-F238E27FC236}">
                <a16:creationId xmlns:a16="http://schemas.microsoft.com/office/drawing/2014/main" id="{24E394D7-4341-404E-996C-090E179A94D9}"/>
              </a:ext>
            </a:extLst>
          </p:cNvPr>
          <p:cNvGrpSpPr>
            <a:grpSpLocks noChangeAspect="1"/>
          </p:cNvGrpSpPr>
          <p:nvPr/>
        </p:nvGrpSpPr>
        <p:grpSpPr>
          <a:xfrm>
            <a:off x="3343058" y="824079"/>
            <a:ext cx="8377879" cy="5242709"/>
            <a:chOff x="846348" y="-876012"/>
            <a:chExt cx="8879840" cy="6786880"/>
          </a:xfrm>
          <a:scene3d>
            <a:camera prst="orthographicFront">
              <a:rot lat="240000" lon="1800000" rev="0"/>
            </a:camera>
            <a:lightRig rig="threePt" dir="t"/>
          </a:scene3d>
        </p:grpSpPr>
        <p:sp>
          <p:nvSpPr>
            <p:cNvPr id="111" name="Rectangle 110">
              <a:extLst>
                <a:ext uri="{FF2B5EF4-FFF2-40B4-BE49-F238E27FC236}">
                  <a16:creationId xmlns:a16="http://schemas.microsoft.com/office/drawing/2014/main" id="{BCC70F8A-1729-49AC-A8F1-2EDE26C742A9}"/>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799E8564-B045-4505-A1DC-EFFD46D067A2}"/>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E100F90A-7C2D-4142-8ABE-0CBD800E3973}"/>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B43B60BD-0D69-4174-8B89-3B25CCDEF77C}"/>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C0A0F4EB-AAFB-4F9D-85E6-DC8755791650}"/>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846E3FBF-B2D8-40DB-9E55-928253A2FE25}"/>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1" name="Straight Connector 140">
              <a:extLst>
                <a:ext uri="{FF2B5EF4-FFF2-40B4-BE49-F238E27FC236}">
                  <a16:creationId xmlns:a16="http://schemas.microsoft.com/office/drawing/2014/main" id="{DE90D57F-9B07-4E35-A578-515BC2FBAB5A}"/>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D3E154D-16C9-4307-B848-ECDF5260FE99}"/>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6C32C571-DAC0-4A5B-9556-28776C5CA84B}"/>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67A5E001-9CAA-43DD-8C9C-1319BB137F79}"/>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6B8430BC-DE38-4BB2-8617-EE1C57DD2CF6}"/>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id="{7708003D-3DB7-43A7-B7B4-7620FBC52D83}"/>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683D7032-0178-4EF8-8734-5B61AF3850FA}"/>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B5C13F95-3DCB-40A3-99F1-EB1DCCF8FE3A}"/>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9" name="Straight Connector 148">
              <a:extLst>
                <a:ext uri="{FF2B5EF4-FFF2-40B4-BE49-F238E27FC236}">
                  <a16:creationId xmlns:a16="http://schemas.microsoft.com/office/drawing/2014/main" id="{CADEC50C-25D0-4BD7-835F-5EA71776BA8A}"/>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7F54A08-C280-430F-9F75-C374FDA9D7D3}"/>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41A62AB-EE38-484D-AD6C-64019D719810}"/>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50007A3-DABA-42DF-8ECA-4E18A0338412}"/>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4191973-D6E9-486B-8206-4D1CC0AFE3A4}"/>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EC55609-A1A5-441F-BE31-D97EF36A5CC2}"/>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5309B66-FC0E-44DF-B35C-1E8C5C1EDD34}"/>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00E7998-3DC3-4B75-8E65-DA5BC36832A8}"/>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E163D12-6AC0-4012-8A50-1B362D2ACE97}"/>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CA6A43C-B9AF-41E5-A2E5-BDBA0EA66EDE}"/>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DC68505-7F12-4DE3-A640-0CE3785F85B9}"/>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4069139-937C-4950-9C0A-4D3F76A23451}"/>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1" name="Freeform: Shape 160">
              <a:extLst>
                <a:ext uri="{FF2B5EF4-FFF2-40B4-BE49-F238E27FC236}">
                  <a16:creationId xmlns:a16="http://schemas.microsoft.com/office/drawing/2014/main" id="{E068222B-FF15-48CF-B423-CE6424155905}"/>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BB7EF34F-51D8-445F-8CFF-1EE1ECF1A889}"/>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E83704FB-F7FB-406F-9F3B-34AB90257E04}"/>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id="{5D1631C3-57A3-443D-A9EA-B9D96AD8D50D}"/>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Rectangle 164">
              <a:extLst>
                <a:ext uri="{FF2B5EF4-FFF2-40B4-BE49-F238E27FC236}">
                  <a16:creationId xmlns:a16="http://schemas.microsoft.com/office/drawing/2014/main" id="{29209B47-D35D-44B7-AD48-12766E979EA9}"/>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Rectangle 165">
              <a:extLst>
                <a:ext uri="{FF2B5EF4-FFF2-40B4-BE49-F238E27FC236}">
                  <a16:creationId xmlns:a16="http://schemas.microsoft.com/office/drawing/2014/main" id="{DE88ACCC-103A-4DB1-BEEA-AF6A6C6E6799}"/>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Rectangle 166">
              <a:extLst>
                <a:ext uri="{FF2B5EF4-FFF2-40B4-BE49-F238E27FC236}">
                  <a16:creationId xmlns:a16="http://schemas.microsoft.com/office/drawing/2014/main" id="{A1790725-932D-43CD-BB34-8EAEAEA3341F}"/>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7AC0D86A-C570-488D-9528-DAFE6155F41B}"/>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Rectangle 168">
              <a:extLst>
                <a:ext uri="{FF2B5EF4-FFF2-40B4-BE49-F238E27FC236}">
                  <a16:creationId xmlns:a16="http://schemas.microsoft.com/office/drawing/2014/main" id="{51D0275F-D37B-427E-808D-D15F99CC2E5C}"/>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Rectangle 169">
              <a:extLst>
                <a:ext uri="{FF2B5EF4-FFF2-40B4-BE49-F238E27FC236}">
                  <a16:creationId xmlns:a16="http://schemas.microsoft.com/office/drawing/2014/main" id="{31F591AD-6BDE-4925-BD59-EA54CCA7D30B}"/>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514DBF7B-B76E-496A-AD3E-DFF3DE5DD65C}"/>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Rectangle 171">
              <a:extLst>
                <a:ext uri="{FF2B5EF4-FFF2-40B4-BE49-F238E27FC236}">
                  <a16:creationId xmlns:a16="http://schemas.microsoft.com/office/drawing/2014/main" id="{B868B69C-EFDD-4304-AE3B-6CC429E125D9}"/>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 name="Rectangle 172">
              <a:extLst>
                <a:ext uri="{FF2B5EF4-FFF2-40B4-BE49-F238E27FC236}">
                  <a16:creationId xmlns:a16="http://schemas.microsoft.com/office/drawing/2014/main" id="{2228680D-E08F-47BB-8B46-982D46A3E372}"/>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Rectangle 173">
              <a:extLst>
                <a:ext uri="{FF2B5EF4-FFF2-40B4-BE49-F238E27FC236}">
                  <a16:creationId xmlns:a16="http://schemas.microsoft.com/office/drawing/2014/main" id="{4F4540EF-2581-40BB-9BB8-709C14F4BAAA}"/>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Rectangle 174">
              <a:extLst>
                <a:ext uri="{FF2B5EF4-FFF2-40B4-BE49-F238E27FC236}">
                  <a16:creationId xmlns:a16="http://schemas.microsoft.com/office/drawing/2014/main" id="{6D3A686C-9330-46BD-A8F4-D3A5E7F7BE44}"/>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EE712C2C-1E37-4EA1-B02A-308D9BDA25D0}"/>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25DF2DC1-A518-4FDD-80BF-3CC7BA66C886}"/>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Rectangle 177">
              <a:extLst>
                <a:ext uri="{FF2B5EF4-FFF2-40B4-BE49-F238E27FC236}">
                  <a16:creationId xmlns:a16="http://schemas.microsoft.com/office/drawing/2014/main" id="{81750E2D-77AE-4636-8303-C638C7EC51D1}"/>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BCF2329D-D233-42C1-A5A9-70B5A70CF3D1}"/>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9B2E9910-457E-4888-8D1B-EC6233E15992}"/>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Rectangle 180">
              <a:extLst>
                <a:ext uri="{FF2B5EF4-FFF2-40B4-BE49-F238E27FC236}">
                  <a16:creationId xmlns:a16="http://schemas.microsoft.com/office/drawing/2014/main" id="{4654A9EE-CD3F-4BDE-BA1F-980594A722AF}"/>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D5227891-CF11-44C3-AAC4-B15C6467EC90}"/>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Rectangle 182">
              <a:extLst>
                <a:ext uri="{FF2B5EF4-FFF2-40B4-BE49-F238E27FC236}">
                  <a16:creationId xmlns:a16="http://schemas.microsoft.com/office/drawing/2014/main" id="{44296604-2CDE-45D7-87D6-9EA38594317C}"/>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4" name="Straight Connector 183">
              <a:extLst>
                <a:ext uri="{FF2B5EF4-FFF2-40B4-BE49-F238E27FC236}">
                  <a16:creationId xmlns:a16="http://schemas.microsoft.com/office/drawing/2014/main" id="{B1C743BC-0097-404B-8195-BE92B6E81700}"/>
                </a:ext>
              </a:extLst>
            </p:cNvPr>
            <p:cNvCxnSpPr>
              <a:cxnSpLocks/>
              <a:stCxn id="169" idx="3"/>
              <a:endCxn id="164"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Rectangle 184">
              <a:extLst>
                <a:ext uri="{FF2B5EF4-FFF2-40B4-BE49-F238E27FC236}">
                  <a16:creationId xmlns:a16="http://schemas.microsoft.com/office/drawing/2014/main" id="{F0C5D868-8D98-4AA0-8C92-05E6CB268603}"/>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Rectangle 185">
              <a:extLst>
                <a:ext uri="{FF2B5EF4-FFF2-40B4-BE49-F238E27FC236}">
                  <a16:creationId xmlns:a16="http://schemas.microsoft.com/office/drawing/2014/main" id="{F24B352D-4C1C-4C68-85C7-A5E39404F042}"/>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 name="Rectangle 186">
              <a:extLst>
                <a:ext uri="{FF2B5EF4-FFF2-40B4-BE49-F238E27FC236}">
                  <a16:creationId xmlns:a16="http://schemas.microsoft.com/office/drawing/2014/main" id="{5F40AFA8-6B79-4CD3-9A97-5E2E5191FA0A}"/>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Rectangle 187">
              <a:extLst>
                <a:ext uri="{FF2B5EF4-FFF2-40B4-BE49-F238E27FC236}">
                  <a16:creationId xmlns:a16="http://schemas.microsoft.com/office/drawing/2014/main" id="{BA47E006-9968-45E0-BE7E-5A316B8F3951}"/>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9" name="Straight Connector 188">
              <a:extLst>
                <a:ext uri="{FF2B5EF4-FFF2-40B4-BE49-F238E27FC236}">
                  <a16:creationId xmlns:a16="http://schemas.microsoft.com/office/drawing/2014/main" id="{471C12BE-496D-445B-95C2-49BA96F2C8AA}"/>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0FFF1E6-3412-4A66-92D4-BAC6A4B86DA9}"/>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7880DF9-CF1B-445C-A79C-5B33B3819338}"/>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1795498-9B48-4003-9B6B-00CFC598F218}"/>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C85B0F7-FD46-4CDC-8B51-E6F34C34CE00}"/>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1B57555-96D0-4393-9E13-6AE20444B330}"/>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D272EC99-C16F-4753-A6FC-442FDD4B3CAE}"/>
                </a:ext>
              </a:extLst>
            </p:cNvPr>
            <p:cNvCxnSpPr>
              <a:cxnSpLocks/>
              <a:endCxn id="175"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4A22DA1-1D03-40F4-BB03-B44E65884679}"/>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05C6F086-D1E0-45EE-99C7-3263998B91A8}"/>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01C8F44A-7CF5-43E2-AE82-BE57FD6CFDF7}"/>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24548772-01A9-4B6D-B9AD-31F69E0878C3}"/>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A360C304-2E5C-4D51-9AAC-85CBCBCE2046}"/>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0A2505A-8BBF-49F2-9581-E8A59C7F48E8}"/>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08CEA6E0-873E-46D8-9DD9-9871E6136990}"/>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1A63E3A-32E8-438F-B2E4-43312C4CE8FF}"/>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38EB5485-CB0F-4F28-A1EF-49E1F27B4D17}"/>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C5017851-5458-4DB1-96F6-5516CCE0BF97}"/>
              </a:ext>
            </a:extLst>
          </p:cNvPr>
          <p:cNvSpPr txBox="1"/>
          <p:nvPr/>
        </p:nvSpPr>
        <p:spPr>
          <a:xfrm>
            <a:off x="8881966" y="182873"/>
            <a:ext cx="3152267" cy="6093976"/>
          </a:xfrm>
          <a:prstGeom prst="rect">
            <a:avLst/>
          </a:prstGeom>
          <a:solidFill>
            <a:srgbClr val="FFFFD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define more than one grid, each with its own specifications.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Depending on where the grid is and which way the wind is blowing during the simulation, you might not get any computational point particles in the grid, and all concentrations in the grid will be zero.</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a grid has very fine spacing, you might need to increase the number of computational point particles released in the simulation.</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particles are “discrete” and if there are too few of them, you aren’t really representing the continuous plume, and you can get very blotchy results.</a:t>
            </a:r>
          </a:p>
        </p:txBody>
      </p:sp>
      <p:sp>
        <p:nvSpPr>
          <p:cNvPr id="19" name="TextBox 18">
            <a:extLst>
              <a:ext uri="{FF2B5EF4-FFF2-40B4-BE49-F238E27FC236}">
                <a16:creationId xmlns:a16="http://schemas.microsoft.com/office/drawing/2014/main" id="{6A62C90C-8A88-4205-8161-9CA9F50BBDFC}"/>
              </a:ext>
            </a:extLst>
          </p:cNvPr>
          <p:cNvSpPr txBox="1"/>
          <p:nvPr/>
        </p:nvSpPr>
        <p:spPr>
          <a:xfrm>
            <a:off x="104718" y="105467"/>
            <a:ext cx="5604868" cy="461665"/>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 have more than one concentration grid</a:t>
            </a:r>
            <a:endParaRPr kumimoji="0" lang="en-US" sz="20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455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A0B671-02BE-3E6E-E657-E4B0B31F8B3C}"/>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3" name="Slide Number Placeholder 4">
            <a:extLst>
              <a:ext uri="{FF2B5EF4-FFF2-40B4-BE49-F238E27FC236}">
                <a16:creationId xmlns:a16="http://schemas.microsoft.com/office/drawing/2014/main" id="{474A2CFE-030D-7E89-D9D7-4F8E24B86E44}"/>
              </a:ext>
            </a:extLst>
          </p:cNvPr>
          <p:cNvSpPr>
            <a:spLocks noGrp="1"/>
          </p:cNvSpPr>
          <p:nvPr>
            <p:ph type="sldNum" sz="quarter" idx="12"/>
          </p:nvPr>
        </p:nvSpPr>
        <p:spPr>
          <a:xfrm>
            <a:off x="11199135" y="6460019"/>
            <a:ext cx="762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E6EB8-52AB-45EA-A660-3E1EBFA72987}" type="slidenum">
              <a:rPr kumimoji="0" lang="en-US" sz="1200" b="0" i="0" u="none" strike="noStrike" kern="1200" cap="none" spc="0" normalizeH="0" baseline="0" noProof="0">
                <a:ln>
                  <a:noFill/>
                </a:ln>
                <a:solidFill>
                  <a:srgbClr val="055357"/>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55357"/>
              </a:solidFill>
              <a:effectLst/>
              <a:uLnTx/>
              <a:uFillTx/>
              <a:latin typeface="Calibri"/>
              <a:ea typeface="+mn-ea"/>
              <a:cs typeface="+mn-cs"/>
            </a:endParaRPr>
          </a:p>
        </p:txBody>
      </p:sp>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2" name="Rectangle 1">
            <a:extLst>
              <a:ext uri="{FF2B5EF4-FFF2-40B4-BE49-F238E27FC236}">
                <a16:creationId xmlns:a16="http://schemas.microsoft.com/office/drawing/2014/main" id="{840289E8-E5F2-4E76-80D8-04A4E2C6E2D6}"/>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2" name="Table 12">
            <a:extLst>
              <a:ext uri="{FF2B5EF4-FFF2-40B4-BE49-F238E27FC236}">
                <a16:creationId xmlns:a16="http://schemas.microsoft.com/office/drawing/2014/main" id="{660AC939-4019-439D-B232-BF6F712E0214}"/>
              </a:ext>
            </a:extLst>
          </p:cNvPr>
          <p:cNvGraphicFramePr>
            <a:graphicFrameLocks noGrp="1"/>
          </p:cNvGraphicFramePr>
          <p:nvPr/>
        </p:nvGraphicFramePr>
        <p:xfrm>
          <a:off x="1805940" y="1220081"/>
          <a:ext cx="8580120" cy="4829990"/>
        </p:xfrm>
        <a:graphic>
          <a:graphicData uri="http://schemas.openxmlformats.org/drawingml/2006/table">
            <a:tbl>
              <a:tblPr firstRow="1" bandRow="1">
                <a:tableStyleId>{5C22544A-7EE6-4342-B048-85BDC9FD1C3A}</a:tableStyleId>
              </a:tblPr>
              <a:tblGrid>
                <a:gridCol w="1521237">
                  <a:extLst>
                    <a:ext uri="{9D8B030D-6E8A-4147-A177-3AD203B41FA5}">
                      <a16:colId xmlns:a16="http://schemas.microsoft.com/office/drawing/2014/main" val="3916271079"/>
                    </a:ext>
                  </a:extLst>
                </a:gridCol>
                <a:gridCol w="1838848">
                  <a:extLst>
                    <a:ext uri="{9D8B030D-6E8A-4147-A177-3AD203B41FA5}">
                      <a16:colId xmlns:a16="http://schemas.microsoft.com/office/drawing/2014/main" val="2618554738"/>
                    </a:ext>
                  </a:extLst>
                </a:gridCol>
                <a:gridCol w="5220035">
                  <a:extLst>
                    <a:ext uri="{9D8B030D-6E8A-4147-A177-3AD203B41FA5}">
                      <a16:colId xmlns:a16="http://schemas.microsoft.com/office/drawing/2014/main" val="3169142149"/>
                    </a:ext>
                  </a:extLst>
                </a:gridCol>
              </a:tblGrid>
              <a:tr h="422039">
                <a:tc>
                  <a:txBody>
                    <a:bodyPr/>
                    <a:lstStyle/>
                    <a:p>
                      <a:pPr algn="ctr"/>
                      <a:r>
                        <a:rPr lang="en-US" dirty="0">
                          <a:latin typeface="Calibri" panose="020F0502020204030204" pitchFamily="34" charset="0"/>
                          <a:cs typeface="Calibri" panose="020F0502020204030204" pitchFamily="34" charset="0"/>
                        </a:rPr>
                        <a:t>UTC</a:t>
                      </a:r>
                    </a:p>
                  </a:txBody>
                  <a:tcPr/>
                </a:tc>
                <a:tc>
                  <a:txBody>
                    <a:bodyPr/>
                    <a:lstStyle/>
                    <a:p>
                      <a:pPr algn="ctr"/>
                      <a:r>
                        <a:rPr lang="en-US" dirty="0">
                          <a:latin typeface="Calibri" panose="020F0502020204030204" pitchFamily="34" charset="0"/>
                          <a:cs typeface="Calibri" panose="020F0502020204030204" pitchFamily="34" charset="0"/>
                        </a:rPr>
                        <a:t>EDT</a:t>
                      </a:r>
                    </a:p>
                  </a:txBody>
                  <a:tcPr/>
                </a:tc>
                <a:tc>
                  <a:txBody>
                    <a:bodyPr/>
                    <a:lstStyle/>
                    <a:p>
                      <a:r>
                        <a:rPr lang="en-US" dirty="0">
                          <a:latin typeface="Calibri" panose="020F0502020204030204" pitchFamily="34" charset="0"/>
                          <a:cs typeface="Calibri" panose="020F0502020204030204" pitchFamily="34" charset="0"/>
                        </a:rPr>
                        <a:t>Agenda Item</a:t>
                      </a:r>
                    </a:p>
                  </a:txBody>
                  <a:tcPr/>
                </a:tc>
                <a:extLst>
                  <a:ext uri="{0D108BD9-81ED-4DB2-BD59-A6C34878D82A}">
                    <a16:rowId xmlns:a16="http://schemas.microsoft.com/office/drawing/2014/main" val="3267699524"/>
                  </a:ext>
                </a:extLst>
              </a:tr>
              <a:tr h="422039">
                <a:tc>
                  <a:txBody>
                    <a:bodyPr/>
                    <a:lstStyle/>
                    <a:p>
                      <a:r>
                        <a:rPr lang="en-US" dirty="0">
                          <a:latin typeface="+mj-lt"/>
                        </a:rPr>
                        <a:t>13:00 – 13:15</a:t>
                      </a:r>
                    </a:p>
                  </a:txBody>
                  <a:tcPr/>
                </a:tc>
                <a:tc>
                  <a:txBody>
                    <a:bodyPr/>
                    <a:lstStyle/>
                    <a:p>
                      <a:r>
                        <a:rPr lang="en-US" dirty="0">
                          <a:latin typeface="+mj-lt"/>
                        </a:rPr>
                        <a:t>09:00 – 09:15</a:t>
                      </a:r>
                    </a:p>
                  </a:txBody>
                  <a:tcPr/>
                </a:tc>
                <a:tc>
                  <a:txBody>
                    <a:bodyPr/>
                    <a:lstStyle/>
                    <a:p>
                      <a:r>
                        <a:rPr lang="en-US" dirty="0">
                          <a:latin typeface="+mj-lt"/>
                        </a:rPr>
                        <a:t>Introduction to Day 3</a:t>
                      </a:r>
                    </a:p>
                  </a:txBody>
                  <a:tcPr/>
                </a:tc>
                <a:extLst>
                  <a:ext uri="{0D108BD9-81ED-4DB2-BD59-A6C34878D82A}">
                    <a16:rowId xmlns:a16="http://schemas.microsoft.com/office/drawing/2014/main" val="3023087655"/>
                  </a:ext>
                </a:extLst>
              </a:tr>
              <a:tr h="606764">
                <a:tc>
                  <a:txBody>
                    <a:bodyPr/>
                    <a:lstStyle/>
                    <a:p>
                      <a:r>
                        <a:rPr lang="en-US" dirty="0">
                          <a:solidFill>
                            <a:srgbClr val="FF0000"/>
                          </a:solidFill>
                          <a:latin typeface="+mj-lt"/>
                        </a:rPr>
                        <a:t>13:15 – 14:15</a:t>
                      </a:r>
                    </a:p>
                  </a:txBody>
                  <a:tcPr/>
                </a:tc>
                <a:tc>
                  <a:txBody>
                    <a:bodyPr/>
                    <a:lstStyle/>
                    <a:p>
                      <a:r>
                        <a:rPr lang="en-US" dirty="0">
                          <a:solidFill>
                            <a:srgbClr val="FF0000"/>
                          </a:solidFill>
                          <a:latin typeface="+mj-lt"/>
                        </a:rPr>
                        <a:t>09:15 – 10:15</a:t>
                      </a:r>
                    </a:p>
                  </a:txBody>
                  <a:tcPr/>
                </a:tc>
                <a:tc>
                  <a:txBody>
                    <a:bodyPr/>
                    <a:lstStyle/>
                    <a:p>
                      <a:r>
                        <a:rPr kumimoji="0" lang="en-US" sz="1800" b="0" i="0" u="none" strike="noStrike" kern="1200" cap="none" spc="0" normalizeH="0" baseline="0" noProof="0" dirty="0">
                          <a:ln>
                            <a:noFill/>
                          </a:ln>
                          <a:solidFill>
                            <a:srgbClr val="FF0000"/>
                          </a:solidFill>
                          <a:effectLst/>
                          <a:uLnTx/>
                          <a:uFillTx/>
                          <a:latin typeface="Calibri"/>
                          <a:ea typeface="+mn-ea"/>
                          <a:cs typeface="+mn-cs"/>
                        </a:rPr>
                        <a:t>11. Pollutant Transformations and deposition</a:t>
                      </a:r>
                    </a:p>
                    <a:p>
                      <a:pPr lvl="1"/>
                      <a:r>
                        <a:rPr lang="en-US" sz="1600" i="1" dirty="0">
                          <a:solidFill>
                            <a:schemeClr val="bg1"/>
                          </a:solidFill>
                          <a:latin typeface="+mj-lt"/>
                        </a:rPr>
                        <a:t>(start today or continue from yesterday)</a:t>
                      </a:r>
                    </a:p>
                  </a:txBody>
                  <a:tcPr/>
                </a:tc>
                <a:extLst>
                  <a:ext uri="{0D108BD9-81ED-4DB2-BD59-A6C34878D82A}">
                    <a16:rowId xmlns:a16="http://schemas.microsoft.com/office/drawing/2014/main" val="2014072548"/>
                  </a:ext>
                </a:extLst>
              </a:tr>
              <a:tr h="422039">
                <a:tc>
                  <a:txBody>
                    <a:bodyPr/>
                    <a:lstStyle/>
                    <a:p>
                      <a:r>
                        <a:rPr lang="en-US" dirty="0">
                          <a:latin typeface="+mj-lt"/>
                        </a:rPr>
                        <a:t>14:15 – 14:30</a:t>
                      </a:r>
                    </a:p>
                  </a:txBody>
                  <a:tcPr/>
                </a:tc>
                <a:tc>
                  <a:txBody>
                    <a:bodyPr/>
                    <a:lstStyle/>
                    <a:p>
                      <a:r>
                        <a:rPr lang="en-US" dirty="0">
                          <a:latin typeface="+mj-lt"/>
                        </a:rPr>
                        <a:t>10:15 – 10:30</a:t>
                      </a:r>
                    </a:p>
                  </a:txBody>
                  <a:tcPr/>
                </a:tc>
                <a:tc>
                  <a:txBody>
                    <a:bodyPr/>
                    <a:lstStyle/>
                    <a:p>
                      <a:r>
                        <a:rPr lang="en-US" dirty="0">
                          <a:latin typeface="+mj-lt"/>
                        </a:rPr>
                        <a:t>Break</a:t>
                      </a:r>
                    </a:p>
                  </a:txBody>
                  <a:tcPr/>
                </a:tc>
                <a:extLst>
                  <a:ext uri="{0D108BD9-81ED-4DB2-BD59-A6C34878D82A}">
                    <a16:rowId xmlns:a16="http://schemas.microsoft.com/office/drawing/2014/main" val="2565368640"/>
                  </a:ext>
                </a:extLst>
              </a:tr>
              <a:tr h="422039">
                <a:tc>
                  <a:txBody>
                    <a:bodyPr/>
                    <a:lstStyle/>
                    <a:p>
                      <a:r>
                        <a:rPr lang="en-US" dirty="0">
                          <a:solidFill>
                            <a:srgbClr val="FF0000"/>
                          </a:solidFill>
                          <a:latin typeface="+mj-lt"/>
                        </a:rPr>
                        <a:t>14:30 – 16:00</a:t>
                      </a:r>
                    </a:p>
                  </a:txBody>
                  <a:tcPr/>
                </a:tc>
                <a:tc>
                  <a:txBody>
                    <a:bodyPr/>
                    <a:lstStyle/>
                    <a:p>
                      <a:r>
                        <a:rPr lang="en-US" dirty="0">
                          <a:solidFill>
                            <a:srgbClr val="FF0000"/>
                          </a:solidFill>
                          <a:latin typeface="+mj-lt"/>
                        </a:rPr>
                        <a:t>10:30 – 12:00</a:t>
                      </a:r>
                    </a:p>
                  </a:txBody>
                  <a:tcPr/>
                </a:tc>
                <a:tc>
                  <a:txBody>
                    <a:bodyPr/>
                    <a:lstStyle/>
                    <a:p>
                      <a:r>
                        <a:rPr lang="en-US" dirty="0">
                          <a:solidFill>
                            <a:srgbClr val="FF0000"/>
                          </a:solidFill>
                          <a:latin typeface="+mj-lt"/>
                        </a:rPr>
                        <a:t>12. Air Concentration Uncertainty</a:t>
                      </a:r>
                    </a:p>
                  </a:txBody>
                  <a:tcPr/>
                </a:tc>
                <a:extLst>
                  <a:ext uri="{0D108BD9-81ED-4DB2-BD59-A6C34878D82A}">
                    <a16:rowId xmlns:a16="http://schemas.microsoft.com/office/drawing/2014/main" val="2798009058"/>
                  </a:ext>
                </a:extLst>
              </a:tr>
              <a:tr h="422039">
                <a:tc>
                  <a:txBody>
                    <a:bodyPr/>
                    <a:lstStyle/>
                    <a:p>
                      <a:r>
                        <a:rPr lang="en-US" dirty="0">
                          <a:latin typeface="+mj-lt"/>
                        </a:rPr>
                        <a:t>16:00 – 17:00</a:t>
                      </a:r>
                    </a:p>
                  </a:txBody>
                  <a:tcPr/>
                </a:tc>
                <a:tc>
                  <a:txBody>
                    <a:bodyPr/>
                    <a:lstStyle/>
                    <a:p>
                      <a:r>
                        <a:rPr lang="en-US" dirty="0">
                          <a:latin typeface="+mj-lt"/>
                        </a:rPr>
                        <a:t>12:00 – 13:00</a:t>
                      </a:r>
                    </a:p>
                  </a:txBody>
                  <a:tcPr/>
                </a:tc>
                <a:tc>
                  <a:txBody>
                    <a:bodyPr/>
                    <a:lstStyle/>
                    <a:p>
                      <a:r>
                        <a:rPr lang="en-US" dirty="0">
                          <a:latin typeface="+mj-lt"/>
                        </a:rPr>
                        <a:t>Break</a:t>
                      </a:r>
                    </a:p>
                  </a:txBody>
                  <a:tcPr/>
                </a:tc>
                <a:extLst>
                  <a:ext uri="{0D108BD9-81ED-4DB2-BD59-A6C34878D82A}">
                    <a16:rowId xmlns:a16="http://schemas.microsoft.com/office/drawing/2014/main" val="2914155087"/>
                  </a:ext>
                </a:extLst>
              </a:tr>
              <a:tr h="422039">
                <a:tc>
                  <a:txBody>
                    <a:bodyPr/>
                    <a:lstStyle/>
                    <a:p>
                      <a:r>
                        <a:rPr lang="en-US" dirty="0">
                          <a:solidFill>
                            <a:srgbClr val="FF0000"/>
                          </a:solidFill>
                          <a:latin typeface="+mj-lt"/>
                        </a:rPr>
                        <a:t>17:00 – 18:45</a:t>
                      </a:r>
                    </a:p>
                  </a:txBody>
                  <a:tcPr/>
                </a:tc>
                <a:tc>
                  <a:txBody>
                    <a:bodyPr/>
                    <a:lstStyle/>
                    <a:p>
                      <a:r>
                        <a:rPr lang="en-US" dirty="0">
                          <a:solidFill>
                            <a:srgbClr val="FF0000"/>
                          </a:solidFill>
                          <a:latin typeface="+mj-lt"/>
                        </a:rPr>
                        <a:t>13:00 – 14:45</a:t>
                      </a:r>
                    </a:p>
                  </a:txBody>
                  <a:tcPr/>
                </a:tc>
                <a:tc>
                  <a:txBody>
                    <a:bodyPr/>
                    <a:lstStyle/>
                    <a:p>
                      <a:r>
                        <a:rPr lang="en-US" dirty="0">
                          <a:solidFill>
                            <a:srgbClr val="FF0000"/>
                          </a:solidFill>
                          <a:latin typeface="+mj-lt"/>
                        </a:rPr>
                        <a:t>13. Source Attribution Methods</a:t>
                      </a:r>
                    </a:p>
                  </a:txBody>
                  <a:tcPr/>
                </a:tc>
                <a:extLst>
                  <a:ext uri="{0D108BD9-81ED-4DB2-BD59-A6C34878D82A}">
                    <a16:rowId xmlns:a16="http://schemas.microsoft.com/office/drawing/2014/main" val="3961212665"/>
                  </a:ext>
                </a:extLst>
              </a:tr>
              <a:tr h="422039">
                <a:tc>
                  <a:txBody>
                    <a:bodyPr/>
                    <a:lstStyle/>
                    <a:p>
                      <a:r>
                        <a:rPr lang="en-US" dirty="0">
                          <a:latin typeface="+mj-lt"/>
                        </a:rPr>
                        <a:t>18:45 – 19:00</a:t>
                      </a:r>
                    </a:p>
                  </a:txBody>
                  <a:tcPr/>
                </a:tc>
                <a:tc>
                  <a:txBody>
                    <a:bodyPr/>
                    <a:lstStyle/>
                    <a:p>
                      <a:r>
                        <a:rPr lang="en-US" dirty="0">
                          <a:latin typeface="+mj-lt"/>
                        </a:rPr>
                        <a:t>14:45 – 15:00</a:t>
                      </a:r>
                    </a:p>
                  </a:txBody>
                  <a:tcPr/>
                </a:tc>
                <a:tc>
                  <a:txBody>
                    <a:bodyPr/>
                    <a:lstStyle/>
                    <a:p>
                      <a:r>
                        <a:rPr lang="en-US" dirty="0">
                          <a:latin typeface="+mj-lt"/>
                        </a:rPr>
                        <a:t>Break</a:t>
                      </a:r>
                    </a:p>
                  </a:txBody>
                  <a:tcPr/>
                </a:tc>
                <a:extLst>
                  <a:ext uri="{0D108BD9-81ED-4DB2-BD59-A6C34878D82A}">
                    <a16:rowId xmlns:a16="http://schemas.microsoft.com/office/drawing/2014/main" val="1978613265"/>
                  </a:ext>
                </a:extLst>
              </a:tr>
              <a:tr h="422039">
                <a:tc>
                  <a:txBody>
                    <a:bodyPr/>
                    <a:lstStyle/>
                    <a:p>
                      <a:r>
                        <a:rPr lang="en-US" dirty="0">
                          <a:solidFill>
                            <a:srgbClr val="FF0000"/>
                          </a:solidFill>
                          <a:latin typeface="+mj-lt"/>
                        </a:rPr>
                        <a:t>19:00 – 19:45</a:t>
                      </a:r>
                    </a:p>
                  </a:txBody>
                  <a:tcPr/>
                </a:tc>
                <a:tc>
                  <a:txBody>
                    <a:bodyPr/>
                    <a:lstStyle/>
                    <a:p>
                      <a:r>
                        <a:rPr lang="en-US" dirty="0">
                          <a:solidFill>
                            <a:srgbClr val="FF0000"/>
                          </a:solidFill>
                          <a:latin typeface="+mj-lt"/>
                        </a:rPr>
                        <a:t>15:00 – 15:45</a:t>
                      </a:r>
                    </a:p>
                  </a:txBody>
                  <a:tcPr/>
                </a:tc>
                <a:tc>
                  <a:txBody>
                    <a:bodyPr/>
                    <a:lstStyle/>
                    <a:p>
                      <a:r>
                        <a:rPr lang="en-US" dirty="0">
                          <a:solidFill>
                            <a:srgbClr val="FF0000"/>
                          </a:solidFill>
                          <a:latin typeface="+mj-lt"/>
                        </a:rPr>
                        <a:t>14a. Wildfire Smoke</a:t>
                      </a:r>
                    </a:p>
                  </a:txBody>
                  <a:tcPr/>
                </a:tc>
                <a:extLst>
                  <a:ext uri="{0D108BD9-81ED-4DB2-BD59-A6C34878D82A}">
                    <a16:rowId xmlns:a16="http://schemas.microsoft.com/office/drawing/2014/main" val="1598094761"/>
                  </a:ext>
                </a:extLst>
              </a:tr>
              <a:tr h="422039">
                <a:tc>
                  <a:txBody>
                    <a:bodyPr/>
                    <a:lstStyle/>
                    <a:p>
                      <a:r>
                        <a:rPr lang="en-US" dirty="0">
                          <a:solidFill>
                            <a:srgbClr val="FF0000"/>
                          </a:solidFill>
                          <a:latin typeface="+mj-lt"/>
                        </a:rPr>
                        <a:t>19:45 – 20:30</a:t>
                      </a:r>
                    </a:p>
                  </a:txBody>
                  <a:tcPr/>
                </a:tc>
                <a:tc>
                  <a:txBody>
                    <a:bodyPr/>
                    <a:lstStyle/>
                    <a:p>
                      <a:r>
                        <a:rPr lang="en-US" dirty="0">
                          <a:solidFill>
                            <a:srgbClr val="FF0000"/>
                          </a:solidFill>
                          <a:latin typeface="+mj-lt"/>
                        </a:rPr>
                        <a:t>15:45 – 16:30</a:t>
                      </a:r>
                    </a:p>
                  </a:txBody>
                  <a:tcPr/>
                </a:tc>
                <a:tc>
                  <a:txBody>
                    <a:bodyPr/>
                    <a:lstStyle/>
                    <a:p>
                      <a:r>
                        <a:rPr lang="en-US" dirty="0">
                          <a:solidFill>
                            <a:srgbClr val="FF0000"/>
                          </a:solidFill>
                          <a:latin typeface="+mj-lt"/>
                        </a:rPr>
                        <a:t>14b. Dust Storms</a:t>
                      </a:r>
                    </a:p>
                  </a:txBody>
                  <a:tcPr/>
                </a:tc>
                <a:extLst>
                  <a:ext uri="{0D108BD9-81ED-4DB2-BD59-A6C34878D82A}">
                    <a16:rowId xmlns:a16="http://schemas.microsoft.com/office/drawing/2014/main" val="2588236882"/>
                  </a:ext>
                </a:extLst>
              </a:tr>
              <a:tr h="422039">
                <a:tc>
                  <a:txBody>
                    <a:bodyPr/>
                    <a:lstStyle/>
                    <a:p>
                      <a:r>
                        <a:rPr lang="en-US" dirty="0">
                          <a:latin typeface="+mj-lt"/>
                        </a:rPr>
                        <a:t>20:30 – 20:45</a:t>
                      </a:r>
                    </a:p>
                  </a:txBody>
                  <a:tcPr/>
                </a:tc>
                <a:tc>
                  <a:txBody>
                    <a:bodyPr/>
                    <a:lstStyle/>
                    <a:p>
                      <a:r>
                        <a:rPr lang="en-US" dirty="0">
                          <a:latin typeface="+mj-lt"/>
                        </a:rPr>
                        <a:t>16:30 – 16:45</a:t>
                      </a:r>
                    </a:p>
                  </a:txBody>
                  <a:tcPr/>
                </a:tc>
                <a:tc>
                  <a:txBody>
                    <a:bodyPr/>
                    <a:lstStyle/>
                    <a:p>
                      <a:r>
                        <a:rPr lang="en-US" dirty="0">
                          <a:latin typeface="+mj-lt"/>
                        </a:rPr>
                        <a:t>Day 3 Wrap-up / questions</a:t>
                      </a:r>
                    </a:p>
                  </a:txBody>
                  <a:tcPr/>
                </a:tc>
                <a:extLst>
                  <a:ext uri="{0D108BD9-81ED-4DB2-BD59-A6C34878D82A}">
                    <a16:rowId xmlns:a16="http://schemas.microsoft.com/office/drawing/2014/main" val="1832724936"/>
                  </a:ext>
                </a:extLst>
              </a:tr>
            </a:tbl>
          </a:graphicData>
        </a:graphic>
      </p:graphicFrame>
      <p:sp>
        <p:nvSpPr>
          <p:cNvPr id="14" name="TextBox 13">
            <a:extLst>
              <a:ext uri="{FF2B5EF4-FFF2-40B4-BE49-F238E27FC236}">
                <a16:creationId xmlns:a16="http://schemas.microsoft.com/office/drawing/2014/main" id="{896BB701-0B6B-4BBB-AF8E-9DAED6C8C41D}"/>
              </a:ext>
            </a:extLst>
          </p:cNvPr>
          <p:cNvSpPr txBox="1"/>
          <p:nvPr/>
        </p:nvSpPr>
        <p:spPr>
          <a:xfrm>
            <a:off x="4463945" y="388723"/>
            <a:ext cx="314175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36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Agenda – Day 3</a:t>
            </a:r>
            <a:endParaRPr kumimoji="0" lang="en-US" sz="36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1" name="Rectangle 3">
            <a:extLst>
              <a:ext uri="{FF2B5EF4-FFF2-40B4-BE49-F238E27FC236}">
                <a16:creationId xmlns:a16="http://schemas.microsoft.com/office/drawing/2014/main" id="{DFEE5C0F-7369-40B1-A334-F4EEDD4D449F}"/>
              </a:ext>
            </a:extLst>
          </p:cNvPr>
          <p:cNvSpPr>
            <a:spLocks noChangeArrowheads="1"/>
          </p:cNvSpPr>
          <p:nvPr/>
        </p:nvSpPr>
        <p:spPr bwMode="auto">
          <a:xfrm>
            <a:off x="4753174" y="6569345"/>
            <a:ext cx="23086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Note: all times are approximate</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7635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D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05222-4CF9-4BA9-984B-76CAED517FF6}"/>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5" name="Slide Number Placeholder 4">
            <a:extLst>
              <a:ext uri="{FF2B5EF4-FFF2-40B4-BE49-F238E27FC236}">
                <a16:creationId xmlns:a16="http://schemas.microsoft.com/office/drawing/2014/main" id="{682704BE-8779-4B24-8EA2-9213E06B51E6}"/>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17</a:t>
            </a:fld>
            <a:endParaRPr lang="en-US" dirty="0">
              <a:solidFill>
                <a:srgbClr val="055357"/>
              </a:solidFill>
              <a:latin typeface="Calibri"/>
            </a:endParaRPr>
          </a:p>
        </p:txBody>
      </p:sp>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6" name="TextBox 5">
            <a:extLst>
              <a:ext uri="{FF2B5EF4-FFF2-40B4-BE49-F238E27FC236}">
                <a16:creationId xmlns:a16="http://schemas.microsoft.com/office/drawing/2014/main" id="{C435186C-46A4-2732-7598-E1AF566DFEAB}"/>
              </a:ext>
            </a:extLst>
          </p:cNvPr>
          <p:cNvSpPr txBox="1"/>
          <p:nvPr/>
        </p:nvSpPr>
        <p:spPr>
          <a:xfrm>
            <a:off x="4357818" y="2901346"/>
            <a:ext cx="3031984" cy="830997"/>
          </a:xfrm>
          <a:prstGeom prst="rect">
            <a:avLst/>
          </a:prstGeom>
          <a:noFill/>
        </p:spPr>
        <p:txBody>
          <a:bodyPr wrap="none" rtlCol="0">
            <a:spAutoFit/>
          </a:bodyPr>
          <a:lstStyle/>
          <a:p>
            <a:r>
              <a:rPr lang="en-US" sz="4800" dirty="0">
                <a:solidFill>
                  <a:schemeClr val="bg1"/>
                </a:solidFill>
                <a:latin typeface="+mj-lt"/>
              </a:rPr>
              <a:t>Extra Slides</a:t>
            </a:r>
          </a:p>
        </p:txBody>
      </p:sp>
    </p:spTree>
    <p:extLst>
      <p:ext uri="{BB962C8B-B14F-4D97-AF65-F5344CB8AC3E}">
        <p14:creationId xmlns:p14="http://schemas.microsoft.com/office/powerpoint/2010/main" val="3557694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0CF96E-9A73-4F3F-ADF0-2CAB76F2DA14}"/>
              </a:ext>
            </a:extLst>
          </p:cNvPr>
          <p:cNvSpPr>
            <a:spLocks noGrp="1"/>
          </p:cNvSpPr>
          <p:nvPr>
            <p:ph type="sldNum" sz="quarter" idx="12"/>
          </p:nvPr>
        </p:nvSpPr>
        <p:spPr/>
        <p:txBody>
          <a:bodyPr/>
          <a:lstStyle/>
          <a:p>
            <a:fld id="{8BD64FDA-96D4-4057-802F-365E206D1D78}" type="slidenum">
              <a:rPr lang="en-US" smtClean="0"/>
              <a:t>18</a:t>
            </a:fld>
            <a:endParaRPr lang="en-US"/>
          </a:p>
        </p:txBody>
      </p:sp>
      <p:sp>
        <p:nvSpPr>
          <p:cNvPr id="2" name="Google Shape;60;p14">
            <a:extLst>
              <a:ext uri="{FF2B5EF4-FFF2-40B4-BE49-F238E27FC236}">
                <a16:creationId xmlns:a16="http://schemas.microsoft.com/office/drawing/2014/main" id="{31706DF5-F556-43A5-8449-F20BF07F664B}"/>
              </a:ext>
            </a:extLst>
          </p:cNvPr>
          <p:cNvSpPr txBox="1"/>
          <p:nvPr/>
        </p:nvSpPr>
        <p:spPr>
          <a:xfrm>
            <a:off x="369300" y="226533"/>
            <a:ext cx="6253600" cy="510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667" b="1" kern="0" dirty="0">
                <a:solidFill>
                  <a:srgbClr val="000000"/>
                </a:solidFill>
                <a:highlight>
                  <a:srgbClr val="FFFF00"/>
                </a:highlight>
                <a:latin typeface="Arial"/>
                <a:cs typeface="Arial"/>
                <a:sym typeface="Arial"/>
              </a:rPr>
              <a:t>HYSPLIT</a:t>
            </a:r>
            <a:r>
              <a:rPr lang="en" sz="1867" kern="0" dirty="0">
                <a:solidFill>
                  <a:srgbClr val="000000"/>
                </a:solidFill>
                <a:latin typeface="Arial"/>
                <a:cs typeface="Arial"/>
                <a:sym typeface="Arial"/>
              </a:rPr>
              <a:t> </a:t>
            </a:r>
            <a:endParaRPr sz="1867" kern="0" dirty="0">
              <a:solidFill>
                <a:srgbClr val="000000"/>
              </a:solidFill>
              <a:latin typeface="Arial"/>
              <a:cs typeface="Arial"/>
              <a:sym typeface="Arial"/>
            </a:endParaRPr>
          </a:p>
        </p:txBody>
      </p:sp>
      <p:sp>
        <p:nvSpPr>
          <p:cNvPr id="3" name="Google Shape;61;p14">
            <a:extLst>
              <a:ext uri="{FF2B5EF4-FFF2-40B4-BE49-F238E27FC236}">
                <a16:creationId xmlns:a16="http://schemas.microsoft.com/office/drawing/2014/main" id="{FFC38C86-09AD-47AB-AE68-BB5F91A3A94C}"/>
              </a:ext>
            </a:extLst>
          </p:cNvPr>
          <p:cNvSpPr txBox="1"/>
          <p:nvPr/>
        </p:nvSpPr>
        <p:spPr>
          <a:xfrm>
            <a:off x="768100" y="597400"/>
            <a:ext cx="4496919" cy="3892221"/>
          </a:xfrm>
          <a:prstGeom prst="rect">
            <a:avLst/>
          </a:prstGeom>
          <a:noFill/>
          <a:ln>
            <a:noFill/>
          </a:ln>
        </p:spPr>
        <p:txBody>
          <a:bodyPr spcFirstLastPara="1" wrap="square" lIns="121900" tIns="121900" rIns="121900" bIns="121900" anchor="t" anchorCtr="0">
            <a:noAutofit/>
          </a:bodyPr>
          <a:lstStyle/>
          <a:p>
            <a:pPr marL="609585" indent="-423323" defTabSz="1219170">
              <a:spcBef>
                <a:spcPts val="1333"/>
              </a:spcBef>
              <a:buClr>
                <a:srgbClr val="000000"/>
              </a:buClr>
              <a:buSzPts val="1400"/>
              <a:buFont typeface="Arial"/>
              <a:buChar char="●"/>
            </a:pPr>
            <a:r>
              <a:rPr lang="en" kern="0" dirty="0">
                <a:solidFill>
                  <a:srgbClr val="000000"/>
                </a:solidFill>
                <a:latin typeface="Arial"/>
                <a:cs typeface="Arial"/>
                <a:sym typeface="Arial"/>
              </a:rPr>
              <a:t>An atmospheric transport and dispersion model</a:t>
            </a:r>
            <a:endParaRPr kern="0" dirty="0">
              <a:solidFill>
                <a:srgbClr val="000000"/>
              </a:solidFill>
              <a:latin typeface="Arial"/>
              <a:cs typeface="Arial"/>
              <a:sym typeface="Arial"/>
            </a:endParaRPr>
          </a:p>
          <a:p>
            <a:pPr marL="609585" indent="-423323" defTabSz="1219170">
              <a:spcBef>
                <a:spcPts val="1333"/>
              </a:spcBef>
              <a:buClr>
                <a:srgbClr val="000000"/>
              </a:buClr>
              <a:buSzPts val="1400"/>
              <a:buFont typeface="Arial"/>
              <a:buChar char="●"/>
            </a:pPr>
            <a:r>
              <a:rPr lang="en" kern="0" dirty="0">
                <a:solidFill>
                  <a:srgbClr val="000000"/>
                </a:solidFill>
                <a:latin typeface="Arial"/>
                <a:cs typeface="Arial"/>
                <a:sym typeface="Arial"/>
              </a:rPr>
              <a:t>Continuous development at the NOAA Air Resources Laboratory since 1949</a:t>
            </a:r>
            <a:endParaRPr kern="0" dirty="0">
              <a:solidFill>
                <a:srgbClr val="000000"/>
              </a:solidFill>
              <a:latin typeface="Arial"/>
              <a:cs typeface="Arial"/>
              <a:sym typeface="Arial"/>
            </a:endParaRPr>
          </a:p>
          <a:p>
            <a:pPr marL="609585" indent="-423323" defTabSz="1219170">
              <a:spcBef>
                <a:spcPts val="1333"/>
              </a:spcBef>
              <a:buClr>
                <a:srgbClr val="000000"/>
              </a:buClr>
              <a:buSzPts val="1400"/>
              <a:buFont typeface="Arial"/>
              <a:buChar char="●"/>
            </a:pPr>
            <a:r>
              <a:rPr lang="en" kern="0" dirty="0">
                <a:solidFill>
                  <a:srgbClr val="000000"/>
                </a:solidFill>
                <a:latin typeface="Arial"/>
                <a:cs typeface="Arial"/>
                <a:sym typeface="Arial"/>
              </a:rPr>
              <a:t>Uses meteorological data and emissions data as inputs</a:t>
            </a:r>
            <a:endParaRPr kern="0" dirty="0">
              <a:solidFill>
                <a:srgbClr val="000000"/>
              </a:solidFill>
              <a:latin typeface="Arial"/>
              <a:cs typeface="Arial"/>
              <a:sym typeface="Arial"/>
            </a:endParaRPr>
          </a:p>
          <a:p>
            <a:pPr marL="609585" indent="-423323" defTabSz="1219170">
              <a:spcBef>
                <a:spcPts val="1333"/>
              </a:spcBef>
              <a:buClr>
                <a:srgbClr val="000000"/>
              </a:buClr>
              <a:buSzPts val="1400"/>
              <a:buFont typeface="Arial"/>
              <a:buChar char="●"/>
            </a:pPr>
            <a:r>
              <a:rPr lang="en" kern="0" dirty="0">
                <a:solidFill>
                  <a:srgbClr val="000000"/>
                </a:solidFill>
                <a:latin typeface="Arial"/>
                <a:cs typeface="Arial"/>
                <a:sym typeface="Arial"/>
              </a:rPr>
              <a:t>Estimates what happens when pollutants are emitted into the air </a:t>
            </a:r>
          </a:p>
          <a:p>
            <a:pPr marL="609585" indent="-423323" defTabSz="1219170">
              <a:spcBef>
                <a:spcPts val="1333"/>
              </a:spcBef>
              <a:buClr>
                <a:srgbClr val="000000"/>
              </a:buClr>
              <a:buSzPts val="1400"/>
              <a:buFont typeface="Arial"/>
              <a:buChar char="●"/>
            </a:pPr>
            <a:r>
              <a:rPr lang="en-US" u="none" strike="noStrike" dirty="0">
                <a:solidFill>
                  <a:srgbClr val="000000"/>
                </a:solidFill>
                <a:effectLst/>
                <a:latin typeface="Arial" panose="020B0604020202020204" pitchFamily="34" charset="0"/>
                <a:ea typeface="Arial" panose="020B0604020202020204" pitchFamily="34" charset="0"/>
              </a:rPr>
              <a:t>The model has been tested extensively by comparison of its predictions against actual measurements of atmospheric concentrations and deposition.</a:t>
            </a:r>
          </a:p>
          <a:p>
            <a:pPr marL="609585" indent="-423323" defTabSz="1219170">
              <a:spcBef>
                <a:spcPts val="1333"/>
              </a:spcBef>
              <a:buClr>
                <a:srgbClr val="000000"/>
              </a:buClr>
              <a:buSzPts val="1400"/>
              <a:buFont typeface="Arial"/>
              <a:buChar char="●"/>
            </a:pPr>
            <a:r>
              <a:rPr lang="en-US" u="none" strike="noStrike" dirty="0">
                <a:solidFill>
                  <a:srgbClr val="000000"/>
                </a:solidFill>
                <a:effectLst/>
                <a:latin typeface="Arial" panose="020B0604020202020204" pitchFamily="34" charset="0"/>
                <a:ea typeface="Arial" panose="020B0604020202020204" pitchFamily="34" charset="0"/>
              </a:rPr>
              <a:t>HYSPLIT is one of the most widely used atmospheric transport and dispersion models in the world.</a:t>
            </a:r>
            <a:endParaRPr lang="en-US" b="1" kern="0" dirty="0">
              <a:solidFill>
                <a:srgbClr val="000000"/>
              </a:solidFill>
              <a:latin typeface="Arial"/>
              <a:cs typeface="Arial"/>
              <a:sym typeface="Arial"/>
            </a:endParaRPr>
          </a:p>
        </p:txBody>
      </p:sp>
      <p:pic>
        <p:nvPicPr>
          <p:cNvPr id="9" name="Google Shape;62;p14">
            <a:extLst>
              <a:ext uri="{FF2B5EF4-FFF2-40B4-BE49-F238E27FC236}">
                <a16:creationId xmlns:a16="http://schemas.microsoft.com/office/drawing/2014/main" id="{4026BDE1-B632-42FE-956F-3289F20702E3}"/>
              </a:ext>
            </a:extLst>
          </p:cNvPr>
          <p:cNvPicPr preferRelativeResize="0">
            <a:picLocks noChangeAspect="1"/>
          </p:cNvPicPr>
          <p:nvPr/>
        </p:nvPicPr>
        <p:blipFill>
          <a:blip r:embed="rId3">
            <a:alphaModFix/>
          </a:blip>
          <a:stretch>
            <a:fillRect/>
          </a:stretch>
        </p:blipFill>
        <p:spPr>
          <a:xfrm flipH="1">
            <a:off x="5661001" y="736932"/>
            <a:ext cx="5675389" cy="3474720"/>
          </a:xfrm>
          <a:prstGeom prst="rect">
            <a:avLst/>
          </a:prstGeom>
          <a:noFill/>
          <a:ln w="19050" cap="flat" cmpd="sng">
            <a:solidFill>
              <a:schemeClr val="dk2"/>
            </a:solidFill>
            <a:prstDash val="solid"/>
            <a:round/>
            <a:headEnd type="none" w="sm" len="sm"/>
            <a:tailEnd type="none" w="sm" len="sm"/>
          </a:ln>
        </p:spPr>
      </p:pic>
      <p:sp>
        <p:nvSpPr>
          <p:cNvPr id="11" name="Google Shape;63;p14">
            <a:extLst>
              <a:ext uri="{FF2B5EF4-FFF2-40B4-BE49-F238E27FC236}">
                <a16:creationId xmlns:a16="http://schemas.microsoft.com/office/drawing/2014/main" id="{887E336F-B0FA-46A2-B2CD-F6D28FACEAA8}"/>
              </a:ext>
            </a:extLst>
          </p:cNvPr>
          <p:cNvSpPr txBox="1"/>
          <p:nvPr/>
        </p:nvSpPr>
        <p:spPr>
          <a:xfrm>
            <a:off x="5727032" y="4262032"/>
            <a:ext cx="6078142" cy="608351"/>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400" kern="0" dirty="0">
                <a:solidFill>
                  <a:srgbClr val="000000"/>
                </a:solidFill>
                <a:latin typeface="Arial"/>
                <a:cs typeface="Arial"/>
                <a:sym typeface="Arial"/>
              </a:rPr>
              <a:t>A plume of air pollutants emitted from an industrial fire in Deer Park, Texas, March 2019.  AP Photo: David J. Philip</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4204648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0CF96E-9A73-4F3F-ADF0-2CAB76F2DA14}"/>
              </a:ext>
            </a:extLst>
          </p:cNvPr>
          <p:cNvSpPr>
            <a:spLocks noGrp="1"/>
          </p:cNvSpPr>
          <p:nvPr>
            <p:ph type="sldNum" sz="quarter" idx="12"/>
          </p:nvPr>
        </p:nvSpPr>
        <p:spPr/>
        <p:txBody>
          <a:bodyPr/>
          <a:lstStyle/>
          <a:p>
            <a:fld id="{8BD64FDA-96D4-4057-802F-365E206D1D78}" type="slidenum">
              <a:rPr lang="en-US" smtClean="0"/>
              <a:t>19</a:t>
            </a:fld>
            <a:endParaRPr lang="en-US"/>
          </a:p>
        </p:txBody>
      </p:sp>
      <p:sp>
        <p:nvSpPr>
          <p:cNvPr id="8" name="Google Shape;68;p15">
            <a:extLst>
              <a:ext uri="{FF2B5EF4-FFF2-40B4-BE49-F238E27FC236}">
                <a16:creationId xmlns:a16="http://schemas.microsoft.com/office/drawing/2014/main" id="{F979A38B-948D-4B83-AEEF-1A4F3EA2FA2E}"/>
              </a:ext>
            </a:extLst>
          </p:cNvPr>
          <p:cNvSpPr txBox="1"/>
          <p:nvPr/>
        </p:nvSpPr>
        <p:spPr>
          <a:xfrm>
            <a:off x="369300" y="226533"/>
            <a:ext cx="6253600" cy="510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667" b="1" kern="0" dirty="0">
                <a:solidFill>
                  <a:srgbClr val="000000"/>
                </a:solidFill>
                <a:highlight>
                  <a:srgbClr val="FFFF00"/>
                </a:highlight>
                <a:latin typeface="Arial"/>
                <a:cs typeface="Arial"/>
                <a:sym typeface="Arial"/>
              </a:rPr>
              <a:t>What is HYSPLIT Used For?</a:t>
            </a:r>
            <a:endParaRPr sz="2667" b="1" kern="0" dirty="0">
              <a:solidFill>
                <a:srgbClr val="000000"/>
              </a:solidFill>
              <a:highlight>
                <a:srgbClr val="FFFF00"/>
              </a:highlight>
              <a:latin typeface="Arial"/>
              <a:cs typeface="Arial"/>
              <a:sym typeface="Arial"/>
            </a:endParaRPr>
          </a:p>
        </p:txBody>
      </p:sp>
      <p:sp>
        <p:nvSpPr>
          <p:cNvPr id="14" name="Google Shape;69;p15">
            <a:extLst>
              <a:ext uri="{FF2B5EF4-FFF2-40B4-BE49-F238E27FC236}">
                <a16:creationId xmlns:a16="http://schemas.microsoft.com/office/drawing/2014/main" id="{40548992-6D55-4768-899A-A45133BF719E}"/>
              </a:ext>
            </a:extLst>
          </p:cNvPr>
          <p:cNvSpPr txBox="1"/>
          <p:nvPr/>
        </p:nvSpPr>
        <p:spPr>
          <a:xfrm>
            <a:off x="768096" y="597408"/>
            <a:ext cx="9488800" cy="5656400"/>
          </a:xfrm>
          <a:prstGeom prst="rect">
            <a:avLst/>
          </a:prstGeom>
          <a:noFill/>
          <a:ln>
            <a:noFill/>
          </a:ln>
        </p:spPr>
        <p:txBody>
          <a:bodyPr spcFirstLastPara="1" wrap="square" lIns="121900" tIns="121900" rIns="121900" bIns="121900" anchor="t" anchorCtr="0">
            <a:noAutofit/>
          </a:bodyPr>
          <a:lstStyle/>
          <a:p>
            <a:pPr marL="609585" indent="-423323" defTabSz="1219170">
              <a:spcBef>
                <a:spcPts val="1333"/>
              </a:spcBef>
              <a:buClr>
                <a:srgbClr val="000000"/>
              </a:buClr>
              <a:buSzPts val="1400"/>
              <a:buFont typeface="Arial"/>
              <a:buChar char="●"/>
            </a:pPr>
            <a:r>
              <a:rPr lang="en" sz="1867" b="1" kern="0" dirty="0">
                <a:solidFill>
                  <a:srgbClr val="000000"/>
                </a:solidFill>
                <a:latin typeface="Arial"/>
                <a:cs typeface="Arial"/>
                <a:sym typeface="Arial"/>
              </a:rPr>
              <a:t>Emergency Response </a:t>
            </a:r>
            <a:r>
              <a:rPr lang="en" sz="1333" kern="0" dirty="0">
                <a:solidFill>
                  <a:srgbClr val="000000"/>
                </a:solidFill>
                <a:latin typeface="Arial"/>
                <a:cs typeface="Arial"/>
                <a:sym typeface="Arial"/>
              </a:rPr>
              <a:t>(within NOAA, other Fed, State, Local agencies, domestic and international)</a:t>
            </a:r>
            <a:endParaRPr sz="1333"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Nuclear Accidents</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Volcanic Eruptions (e.g., aviation impacts)</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Wildfires</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Industrial / Transportation Accidents releasing toxic chemicals</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Insect dispersal (e.g., locusts)</a:t>
            </a:r>
            <a:endParaRPr sz="1867" kern="0" dirty="0">
              <a:solidFill>
                <a:srgbClr val="000000"/>
              </a:solidFill>
              <a:latin typeface="Arial"/>
              <a:cs typeface="Arial"/>
              <a:sym typeface="Arial"/>
            </a:endParaRPr>
          </a:p>
          <a:p>
            <a:pPr marL="609585" indent="-423323" defTabSz="1219170">
              <a:spcBef>
                <a:spcPts val="1333"/>
              </a:spcBef>
              <a:buClr>
                <a:srgbClr val="000000"/>
              </a:buClr>
              <a:buSzPts val="1400"/>
              <a:buFont typeface="Arial"/>
              <a:buChar char="●"/>
            </a:pPr>
            <a:r>
              <a:rPr lang="en" sz="1867" b="1" kern="0" dirty="0">
                <a:solidFill>
                  <a:srgbClr val="000000"/>
                </a:solidFill>
                <a:latin typeface="Arial"/>
                <a:cs typeface="Arial"/>
                <a:sym typeface="Arial"/>
              </a:rPr>
              <a:t>Source-attribution</a:t>
            </a:r>
            <a:endParaRPr sz="1867" b="1"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Back-tracking from air pollution measurements</a:t>
            </a:r>
            <a:endParaRPr sz="1867" kern="0" dirty="0">
              <a:solidFill>
                <a:srgbClr val="000000"/>
              </a:solidFill>
              <a:latin typeface="Arial"/>
              <a:cs typeface="Arial"/>
              <a:sym typeface="Arial"/>
            </a:endParaRPr>
          </a:p>
          <a:p>
            <a:pPr marL="1828754" lvl="2"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Genesis of ARL was to back-track from airborne radionuclide measurements to find site of Russian nuclear test site in 1949</a:t>
            </a:r>
            <a:endParaRPr sz="1867" kern="0" dirty="0">
              <a:solidFill>
                <a:srgbClr val="000000"/>
              </a:solidFill>
              <a:latin typeface="Arial"/>
              <a:cs typeface="Arial"/>
              <a:sym typeface="Arial"/>
            </a:endParaRPr>
          </a:p>
          <a:p>
            <a:pPr marL="1828754" lvl="2"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Current support for Comprehensive Test Ban Treaty Organization</a:t>
            </a:r>
            <a:endParaRPr sz="1867" kern="0" dirty="0">
              <a:solidFill>
                <a:srgbClr val="000000"/>
              </a:solidFill>
              <a:latin typeface="Arial"/>
              <a:cs typeface="Arial"/>
              <a:sym typeface="Arial"/>
            </a:endParaRPr>
          </a:p>
          <a:p>
            <a:pPr marL="609585" indent="-423323" defTabSz="1219170">
              <a:spcBef>
                <a:spcPts val="1333"/>
              </a:spcBef>
              <a:buClr>
                <a:srgbClr val="000000"/>
              </a:buClr>
              <a:buSzPts val="1400"/>
              <a:buFont typeface="Arial"/>
              <a:buChar char="●"/>
            </a:pPr>
            <a:r>
              <a:rPr lang="en" sz="1867" b="1" kern="0" dirty="0">
                <a:solidFill>
                  <a:srgbClr val="000000"/>
                </a:solidFill>
                <a:latin typeface="Arial"/>
                <a:cs typeface="Arial"/>
                <a:sym typeface="Arial"/>
              </a:rPr>
              <a:t>Planning, scenario investigations </a:t>
            </a:r>
            <a:endParaRPr sz="1867" b="1" kern="0" dirty="0">
              <a:solidFill>
                <a:srgbClr val="000000"/>
              </a:solidFill>
              <a:latin typeface="Arial"/>
              <a:cs typeface="Arial"/>
              <a:sym typeface="Arial"/>
            </a:endParaRPr>
          </a:p>
        </p:txBody>
      </p:sp>
    </p:spTree>
    <p:extLst>
      <p:ext uri="{BB962C8B-B14F-4D97-AF65-F5344CB8AC3E}">
        <p14:creationId xmlns:p14="http://schemas.microsoft.com/office/powerpoint/2010/main" val="61724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6" name="TextBox 5">
            <a:extLst>
              <a:ext uri="{FF2B5EF4-FFF2-40B4-BE49-F238E27FC236}">
                <a16:creationId xmlns:a16="http://schemas.microsoft.com/office/drawing/2014/main" id="{52AE4C93-7F05-488D-A542-611548FFBC0A}"/>
              </a:ext>
            </a:extLst>
          </p:cNvPr>
          <p:cNvSpPr txBox="1"/>
          <p:nvPr/>
        </p:nvSpPr>
        <p:spPr>
          <a:xfrm>
            <a:off x="2611125" y="978341"/>
            <a:ext cx="6984993" cy="2062103"/>
          </a:xfrm>
          <a:prstGeom prst="rect">
            <a:avLst/>
          </a:prstGeom>
          <a:solidFill>
            <a:srgbClr val="FFFFCC"/>
          </a:solidFill>
          <a:ln w="38100">
            <a:solidFill>
              <a:srgbClr val="FF0000"/>
            </a:solidFill>
          </a:ln>
        </p:spPr>
        <p:txBody>
          <a:bodyPr wrap="square" rtlCol="0">
            <a:spAutoFit/>
          </a:bodyPr>
          <a:lstStyle/>
          <a:p>
            <a:pPr algn="ctr">
              <a:spcBef>
                <a:spcPts val="1200"/>
              </a:spcBef>
              <a:defRPr/>
            </a:pPr>
            <a:r>
              <a:rPr lang="en-US" sz="3600" b="1" dirty="0">
                <a:solidFill>
                  <a:srgbClr val="2F5496"/>
                </a:solidFill>
                <a:latin typeface="Calibri" panose="020F0502020204030204" pitchFamily="34" charset="0"/>
                <a:cs typeface="Calibri" panose="020F0502020204030204" pitchFamily="34" charset="0"/>
              </a:rPr>
              <a:t>Workshop guidance</a:t>
            </a:r>
          </a:p>
          <a:p>
            <a:pPr algn="ctr">
              <a:spcBef>
                <a:spcPts val="1200"/>
              </a:spcBef>
              <a:defRPr/>
            </a:pPr>
            <a:r>
              <a:rPr lang="en-US" sz="3600" b="1" dirty="0">
                <a:solidFill>
                  <a:srgbClr val="2F5496"/>
                </a:solidFill>
                <a:latin typeface="Calibri" panose="020F0502020204030204" pitchFamily="34" charset="0"/>
                <a:cs typeface="Calibri" panose="020F0502020204030204" pitchFamily="34" charset="0"/>
              </a:rPr>
              <a:t>and resources posted at </a:t>
            </a:r>
          </a:p>
          <a:p>
            <a:pPr algn="ctr">
              <a:spcBef>
                <a:spcPts val="1200"/>
              </a:spcBef>
              <a:defRPr/>
            </a:pPr>
            <a:r>
              <a:rPr lang="en-US" sz="3600" b="1" dirty="0">
                <a:solidFill>
                  <a:srgbClr val="2F5496"/>
                </a:solidFill>
                <a:latin typeface="Calibri" panose="020F0502020204030204" pitchFamily="34" charset="0"/>
                <a:cs typeface="Calibri" panose="020F0502020204030204" pitchFamily="34" charset="0"/>
                <a:hlinkClick r:id="rId3"/>
              </a:rPr>
              <a:t>Workshop Web Page</a:t>
            </a:r>
            <a:endParaRPr lang="en-US" sz="3600" b="1" dirty="0">
              <a:solidFill>
                <a:srgbClr val="2F5496"/>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1A1945E5-E9E5-48AC-BD53-8EAB940E73C2}"/>
              </a:ext>
            </a:extLst>
          </p:cNvPr>
          <p:cNvSpPr/>
          <p:nvPr/>
        </p:nvSpPr>
        <p:spPr>
          <a:xfrm>
            <a:off x="1664678" y="3704227"/>
            <a:ext cx="8904262" cy="1200329"/>
          </a:xfrm>
          <a:prstGeom prst="rect">
            <a:avLst/>
          </a:prstGeom>
        </p:spPr>
        <p:txBody>
          <a:bodyPr wrap="square">
            <a:spAutoFit/>
          </a:bodyPr>
          <a:lstStyle/>
          <a:p>
            <a:pPr algn="ctr">
              <a:defRPr/>
            </a:pPr>
            <a:r>
              <a:rPr lang="en-US" sz="3600" b="1" dirty="0">
                <a:solidFill>
                  <a:prstClr val="black"/>
                </a:solidFill>
                <a:latin typeface="Courier New" panose="02070309020205020404" pitchFamily="49" charset="0"/>
                <a:cs typeface="Courier New" panose="02070309020205020404" pitchFamily="49" charset="0"/>
              </a:rPr>
              <a:t>https://www.ready.noaa.gov/</a:t>
            </a:r>
          </a:p>
          <a:p>
            <a:pPr algn="ctr">
              <a:defRPr/>
            </a:pPr>
            <a:r>
              <a:rPr lang="en-US" sz="3600" b="1" dirty="0">
                <a:solidFill>
                  <a:prstClr val="black"/>
                </a:solidFill>
                <a:latin typeface="Courier New" panose="02070309020205020404" pitchFamily="49" charset="0"/>
                <a:cs typeface="Courier New" panose="02070309020205020404" pitchFamily="49" charset="0"/>
              </a:rPr>
              <a:t>register/HYSPLIT_hyagenda.php</a:t>
            </a:r>
          </a:p>
        </p:txBody>
      </p:sp>
      <p:sp>
        <p:nvSpPr>
          <p:cNvPr id="3" name="TextBox 2">
            <a:extLst>
              <a:ext uri="{FF2B5EF4-FFF2-40B4-BE49-F238E27FC236}">
                <a16:creationId xmlns:a16="http://schemas.microsoft.com/office/drawing/2014/main" id="{26A71C7A-20D3-A1AA-DE43-338D7F571C9D}"/>
              </a:ext>
            </a:extLst>
          </p:cNvPr>
          <p:cNvSpPr txBox="1"/>
          <p:nvPr/>
        </p:nvSpPr>
        <p:spPr>
          <a:xfrm>
            <a:off x="3236563" y="5547006"/>
            <a:ext cx="5532895" cy="646331"/>
          </a:xfrm>
          <a:prstGeom prst="rect">
            <a:avLst/>
          </a:prstGeom>
          <a:noFill/>
        </p:spPr>
        <p:txBody>
          <a:bodyPr wrap="square" rtlCol="0">
            <a:spAutoFit/>
          </a:bodyPr>
          <a:lstStyle/>
          <a:p>
            <a:pPr algn="ctr"/>
            <a:r>
              <a:rPr lang="en-US" b="1" i="1" dirty="0">
                <a:solidFill>
                  <a:srgbClr val="0F6FC6"/>
                </a:solidFill>
                <a:latin typeface="Calibri"/>
              </a:rPr>
              <a:t>We will update this page each day to include any new materials or links that are relevant to the Workshop </a:t>
            </a:r>
          </a:p>
        </p:txBody>
      </p:sp>
      <p:sp>
        <p:nvSpPr>
          <p:cNvPr id="8" name="Rectangle 7">
            <a:extLst>
              <a:ext uri="{FF2B5EF4-FFF2-40B4-BE49-F238E27FC236}">
                <a16:creationId xmlns:a16="http://schemas.microsoft.com/office/drawing/2014/main" id="{707E4167-335C-DF41-78DD-ADC47175A174}"/>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0" name="Slide Number Placeholder 4">
            <a:extLst>
              <a:ext uri="{FF2B5EF4-FFF2-40B4-BE49-F238E27FC236}">
                <a16:creationId xmlns:a16="http://schemas.microsoft.com/office/drawing/2014/main" id="{F55CAD1F-E9EB-1783-DF5D-F71A1057C6A0}"/>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2</a:t>
            </a:fld>
            <a:endParaRPr lang="en-US" dirty="0">
              <a:solidFill>
                <a:srgbClr val="055357"/>
              </a:solidFill>
              <a:latin typeface="Calibri"/>
            </a:endParaRPr>
          </a:p>
        </p:txBody>
      </p:sp>
    </p:spTree>
    <p:extLst>
      <p:ext uri="{BB962C8B-B14F-4D97-AF65-F5344CB8AC3E}">
        <p14:creationId xmlns:p14="http://schemas.microsoft.com/office/powerpoint/2010/main" val="3477619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0CF96E-9A73-4F3F-ADF0-2CAB76F2DA14}"/>
              </a:ext>
            </a:extLst>
          </p:cNvPr>
          <p:cNvSpPr>
            <a:spLocks noGrp="1"/>
          </p:cNvSpPr>
          <p:nvPr>
            <p:ph type="sldNum" sz="quarter" idx="12"/>
          </p:nvPr>
        </p:nvSpPr>
        <p:spPr/>
        <p:txBody>
          <a:bodyPr/>
          <a:lstStyle/>
          <a:p>
            <a:fld id="{8BD64FDA-96D4-4057-802F-365E206D1D78}" type="slidenum">
              <a:rPr lang="en-US" smtClean="0"/>
              <a:t>20</a:t>
            </a:fld>
            <a:endParaRPr lang="en-US"/>
          </a:p>
        </p:txBody>
      </p:sp>
      <p:sp>
        <p:nvSpPr>
          <p:cNvPr id="8" name="Google Shape;68;p15">
            <a:extLst>
              <a:ext uri="{FF2B5EF4-FFF2-40B4-BE49-F238E27FC236}">
                <a16:creationId xmlns:a16="http://schemas.microsoft.com/office/drawing/2014/main" id="{F979A38B-948D-4B83-AEEF-1A4F3EA2FA2E}"/>
              </a:ext>
            </a:extLst>
          </p:cNvPr>
          <p:cNvSpPr txBox="1"/>
          <p:nvPr/>
        </p:nvSpPr>
        <p:spPr>
          <a:xfrm>
            <a:off x="369300" y="226533"/>
            <a:ext cx="6253600" cy="510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667" b="1" kern="0" dirty="0">
                <a:solidFill>
                  <a:srgbClr val="000000"/>
                </a:solidFill>
                <a:highlight>
                  <a:srgbClr val="FFFF00"/>
                </a:highlight>
                <a:latin typeface="Arial"/>
                <a:cs typeface="Arial"/>
                <a:sym typeface="Arial"/>
              </a:rPr>
              <a:t>What is HYSPLIT </a:t>
            </a:r>
            <a:r>
              <a:rPr lang="en" sz="2667" b="1" i="1" kern="0" dirty="0">
                <a:solidFill>
                  <a:srgbClr val="000000"/>
                </a:solidFill>
                <a:highlight>
                  <a:srgbClr val="FFFF00"/>
                </a:highlight>
                <a:latin typeface="Arial"/>
                <a:cs typeface="Arial"/>
                <a:sym typeface="Arial"/>
              </a:rPr>
              <a:t>Not</a:t>
            </a:r>
            <a:r>
              <a:rPr lang="en" sz="2667" b="1" kern="0" dirty="0">
                <a:solidFill>
                  <a:srgbClr val="000000"/>
                </a:solidFill>
                <a:highlight>
                  <a:srgbClr val="FFFF00"/>
                </a:highlight>
                <a:latin typeface="Arial"/>
                <a:cs typeface="Arial"/>
                <a:sym typeface="Arial"/>
              </a:rPr>
              <a:t> Used For?</a:t>
            </a:r>
            <a:endParaRPr sz="2667" b="1" kern="0" dirty="0">
              <a:solidFill>
                <a:srgbClr val="000000"/>
              </a:solidFill>
              <a:highlight>
                <a:srgbClr val="FFFF00"/>
              </a:highlight>
              <a:latin typeface="Arial"/>
              <a:cs typeface="Arial"/>
              <a:sym typeface="Arial"/>
            </a:endParaRPr>
          </a:p>
        </p:txBody>
      </p:sp>
      <p:sp>
        <p:nvSpPr>
          <p:cNvPr id="14" name="Google Shape;69;p15">
            <a:extLst>
              <a:ext uri="{FF2B5EF4-FFF2-40B4-BE49-F238E27FC236}">
                <a16:creationId xmlns:a16="http://schemas.microsoft.com/office/drawing/2014/main" id="{40548992-6D55-4768-899A-A45133BF719E}"/>
              </a:ext>
            </a:extLst>
          </p:cNvPr>
          <p:cNvSpPr txBox="1"/>
          <p:nvPr/>
        </p:nvSpPr>
        <p:spPr>
          <a:xfrm>
            <a:off x="768096" y="597408"/>
            <a:ext cx="9488800" cy="5656400"/>
          </a:xfrm>
          <a:prstGeom prst="rect">
            <a:avLst/>
          </a:prstGeom>
          <a:noFill/>
          <a:ln>
            <a:noFill/>
          </a:ln>
        </p:spPr>
        <p:txBody>
          <a:bodyPr spcFirstLastPara="1" wrap="square" lIns="121900" tIns="121900" rIns="121900" bIns="121900" anchor="t" anchorCtr="0">
            <a:noAutofit/>
          </a:bodyPr>
          <a:lstStyle/>
          <a:p>
            <a:pPr marL="609585" indent="-423323" defTabSz="1219170">
              <a:spcBef>
                <a:spcPts val="1333"/>
              </a:spcBef>
              <a:buClr>
                <a:srgbClr val="000000"/>
              </a:buClr>
              <a:buSzPts val="1400"/>
              <a:buFont typeface="Arial"/>
              <a:buChar char="●"/>
            </a:pPr>
            <a:r>
              <a:rPr lang="en" sz="1867" b="1" kern="0" dirty="0">
                <a:solidFill>
                  <a:srgbClr val="000000"/>
                </a:solidFill>
                <a:latin typeface="Arial"/>
                <a:cs typeface="Arial"/>
                <a:sym typeface="Arial"/>
              </a:rPr>
              <a:t>Complex, non-linear atmospheric chemistry situations</a:t>
            </a:r>
            <a:endParaRPr sz="1333"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E.g., atmospheric photochemistry (ozone, etc) where emissions from all sources must be modeled at the same time. For this type of atmospheric modeling situation, you would use a gridded Eulerian model like the Community Multiscale Air Quality (CMAQ) model.</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HYSPLIT is a Lagrangian model – it follows plumes.</a:t>
            </a:r>
          </a:p>
          <a:p>
            <a:pPr marL="1676370" lvl="2"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This makes it much, much faster than an Eulerian model like CMAQ</a:t>
            </a:r>
          </a:p>
          <a:p>
            <a:pPr marL="1676370" lvl="2"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So, it can be used for Emergency Response </a:t>
            </a: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You can do more than one plume, but if there are chemical reactions between polllutants in one plume and another plume, HYSPLIT is not well suited to simulate that. </a:t>
            </a: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HYSPLIT has actually been applied to atmospheric photochemistry and related situations, and in these cases, the model has been expanded to incorporate an Eulerian (gridded) modeling approach. But these are not common applications of the model.</a:t>
            </a:r>
          </a:p>
          <a:p>
            <a:pPr marL="1219170" lvl="1" indent="-423323" defTabSz="1219170">
              <a:spcBef>
                <a:spcPts val="1333"/>
              </a:spcBef>
              <a:buClr>
                <a:srgbClr val="000000"/>
              </a:buClr>
              <a:buSzPts val="1400"/>
              <a:buFont typeface="Arial"/>
              <a:buChar char="○"/>
            </a:pPr>
            <a:endParaRPr sz="1867" b="1" kern="0" dirty="0">
              <a:solidFill>
                <a:srgbClr val="000000"/>
              </a:solidFill>
              <a:latin typeface="Arial"/>
              <a:cs typeface="Arial"/>
              <a:sym typeface="Arial"/>
            </a:endParaRPr>
          </a:p>
        </p:txBody>
      </p:sp>
    </p:spTree>
    <p:extLst>
      <p:ext uri="{BB962C8B-B14F-4D97-AF65-F5344CB8AC3E}">
        <p14:creationId xmlns:p14="http://schemas.microsoft.com/office/powerpoint/2010/main" val="2857138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0CF96E-9A73-4F3F-ADF0-2CAB76F2DA14}"/>
              </a:ext>
            </a:extLst>
          </p:cNvPr>
          <p:cNvSpPr>
            <a:spLocks noGrp="1"/>
          </p:cNvSpPr>
          <p:nvPr>
            <p:ph type="sldNum" sz="quarter" idx="12"/>
          </p:nvPr>
        </p:nvSpPr>
        <p:spPr/>
        <p:txBody>
          <a:bodyPr/>
          <a:lstStyle/>
          <a:p>
            <a:fld id="{8BD64FDA-96D4-4057-802F-365E206D1D78}" type="slidenum">
              <a:rPr lang="en-US" smtClean="0"/>
              <a:t>21</a:t>
            </a:fld>
            <a:endParaRPr lang="en-US"/>
          </a:p>
        </p:txBody>
      </p:sp>
      <p:sp>
        <p:nvSpPr>
          <p:cNvPr id="4" name="Google Shape;74;p16">
            <a:extLst>
              <a:ext uri="{FF2B5EF4-FFF2-40B4-BE49-F238E27FC236}">
                <a16:creationId xmlns:a16="http://schemas.microsoft.com/office/drawing/2014/main" id="{E45C300C-FC22-4683-871D-449E2E17F691}"/>
              </a:ext>
            </a:extLst>
          </p:cNvPr>
          <p:cNvSpPr txBox="1"/>
          <p:nvPr/>
        </p:nvSpPr>
        <p:spPr>
          <a:xfrm>
            <a:off x="369300" y="226533"/>
            <a:ext cx="6253600" cy="510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667" b="1" kern="0" dirty="0">
                <a:solidFill>
                  <a:srgbClr val="000000"/>
                </a:solidFill>
                <a:highlight>
                  <a:srgbClr val="FFFF00"/>
                </a:highlight>
                <a:latin typeface="Arial"/>
                <a:cs typeface="Arial"/>
                <a:sym typeface="Arial"/>
              </a:rPr>
              <a:t>Different Ways to Use HYSPLIT</a:t>
            </a:r>
            <a:endParaRPr sz="1867" kern="0" dirty="0">
              <a:solidFill>
                <a:srgbClr val="000000"/>
              </a:solidFill>
              <a:highlight>
                <a:srgbClr val="FFFF00"/>
              </a:highlight>
              <a:latin typeface="Arial"/>
              <a:cs typeface="Arial"/>
              <a:sym typeface="Arial"/>
            </a:endParaRPr>
          </a:p>
        </p:txBody>
      </p:sp>
      <p:sp>
        <p:nvSpPr>
          <p:cNvPr id="5" name="Google Shape;75;p16">
            <a:extLst>
              <a:ext uri="{FF2B5EF4-FFF2-40B4-BE49-F238E27FC236}">
                <a16:creationId xmlns:a16="http://schemas.microsoft.com/office/drawing/2014/main" id="{42C9945C-8BDA-4129-9D70-197FD7C8D5E7}"/>
              </a:ext>
            </a:extLst>
          </p:cNvPr>
          <p:cNvSpPr txBox="1"/>
          <p:nvPr/>
        </p:nvSpPr>
        <p:spPr>
          <a:xfrm>
            <a:off x="771033" y="831464"/>
            <a:ext cx="9488800" cy="4511527"/>
          </a:xfrm>
          <a:prstGeom prst="rect">
            <a:avLst/>
          </a:prstGeom>
          <a:noFill/>
          <a:ln>
            <a:noFill/>
          </a:ln>
        </p:spPr>
        <p:txBody>
          <a:bodyPr spcFirstLastPara="1" wrap="square" lIns="121900" tIns="121900" rIns="121900" bIns="121900" anchor="t" anchorCtr="0">
            <a:noAutofit/>
          </a:bodyPr>
          <a:lstStyle/>
          <a:p>
            <a:pPr marL="609585" indent="-423323" defTabSz="1219170">
              <a:spcBef>
                <a:spcPts val="1333"/>
              </a:spcBef>
              <a:buClr>
                <a:srgbClr val="000000"/>
              </a:buClr>
              <a:buSzPts val="1400"/>
              <a:buFont typeface="Arial"/>
              <a:buChar char="●"/>
            </a:pPr>
            <a:r>
              <a:rPr lang="en" sz="1867" b="1" kern="0" dirty="0">
                <a:solidFill>
                  <a:srgbClr val="000000"/>
                </a:solidFill>
                <a:latin typeface="Arial"/>
                <a:cs typeface="Arial"/>
                <a:sym typeface="Arial"/>
              </a:rPr>
              <a:t>Online - READY Website </a:t>
            </a:r>
            <a:r>
              <a:rPr lang="en" sz="1867" kern="0" dirty="0">
                <a:solidFill>
                  <a:srgbClr val="000000"/>
                </a:solidFill>
                <a:latin typeface="Arial"/>
                <a:cs typeface="Arial"/>
                <a:sym typeface="Arial"/>
              </a:rPr>
              <a:t>(</a:t>
            </a:r>
            <a:r>
              <a:rPr lang="en" sz="1867" u="sng" kern="0" dirty="0">
                <a:solidFill>
                  <a:srgbClr val="0097A7"/>
                </a:solidFill>
                <a:latin typeface="Arial"/>
                <a:cs typeface="Arial"/>
                <a:sym typeface="Arial"/>
                <a:hlinkClick r:id="rId3"/>
              </a:rPr>
              <a:t>https://www.ready.noaa.gov/index.php</a:t>
            </a:r>
            <a:r>
              <a:rPr lang="en" sz="1867" kern="0" dirty="0">
                <a:solidFill>
                  <a:srgbClr val="000000"/>
                </a:solidFill>
                <a:latin typeface="Arial"/>
                <a:cs typeface="Arial"/>
                <a:sym typeface="Arial"/>
              </a:rPr>
              <a:t>)</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Secure applications for national security issues</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Specialized applications for different needs</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Researcher access</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Public access</a:t>
            </a:r>
            <a:endParaRPr sz="1867" kern="0" dirty="0">
              <a:solidFill>
                <a:srgbClr val="000000"/>
              </a:solidFill>
              <a:latin typeface="Arial"/>
              <a:cs typeface="Arial"/>
              <a:sym typeface="Arial"/>
            </a:endParaRPr>
          </a:p>
          <a:p>
            <a:pPr marL="609585" indent="-423323" defTabSz="1219170">
              <a:spcBef>
                <a:spcPts val="3600"/>
              </a:spcBef>
              <a:buClr>
                <a:srgbClr val="000000"/>
              </a:buClr>
              <a:buSzPts val="1400"/>
              <a:buFont typeface="Arial"/>
              <a:buChar char="●"/>
            </a:pPr>
            <a:r>
              <a:rPr lang="en" sz="1867" b="1" kern="0" dirty="0">
                <a:solidFill>
                  <a:srgbClr val="000000"/>
                </a:solidFill>
                <a:latin typeface="Arial"/>
                <a:cs typeface="Arial"/>
                <a:sym typeface="Arial"/>
              </a:rPr>
              <a:t>Download model (free) and run on your local computer</a:t>
            </a:r>
            <a:endParaRPr sz="1867" b="1"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GUI = </a:t>
            </a:r>
            <a:r>
              <a:rPr lang="en" sz="1867" b="1" kern="0" dirty="0">
                <a:solidFill>
                  <a:srgbClr val="000000"/>
                </a:solidFill>
                <a:latin typeface="Arial"/>
                <a:cs typeface="Arial"/>
                <a:sym typeface="Arial"/>
              </a:rPr>
              <a:t>G</a:t>
            </a:r>
            <a:r>
              <a:rPr lang="en" sz="1867" kern="0" dirty="0">
                <a:solidFill>
                  <a:srgbClr val="000000"/>
                </a:solidFill>
                <a:latin typeface="Arial"/>
                <a:cs typeface="Arial"/>
                <a:sym typeface="Arial"/>
              </a:rPr>
              <a:t>raphical </a:t>
            </a:r>
            <a:r>
              <a:rPr lang="en" sz="1867" b="1" kern="0" dirty="0">
                <a:solidFill>
                  <a:srgbClr val="000000"/>
                </a:solidFill>
                <a:latin typeface="Arial"/>
                <a:cs typeface="Arial"/>
                <a:sym typeface="Arial"/>
              </a:rPr>
              <a:t>U</a:t>
            </a:r>
            <a:r>
              <a:rPr lang="en" sz="1867" kern="0" dirty="0">
                <a:solidFill>
                  <a:srgbClr val="000000"/>
                </a:solidFill>
                <a:latin typeface="Arial"/>
                <a:cs typeface="Arial"/>
                <a:sym typeface="Arial"/>
              </a:rPr>
              <a:t>ser </a:t>
            </a:r>
            <a:r>
              <a:rPr lang="en" sz="1867" b="1" kern="0" dirty="0">
                <a:solidFill>
                  <a:srgbClr val="000000"/>
                </a:solidFill>
                <a:latin typeface="Arial"/>
                <a:cs typeface="Arial"/>
                <a:sym typeface="Arial"/>
              </a:rPr>
              <a:t>I</a:t>
            </a:r>
            <a:r>
              <a:rPr lang="en" sz="1867" kern="0" dirty="0">
                <a:solidFill>
                  <a:srgbClr val="000000"/>
                </a:solidFill>
                <a:latin typeface="Arial"/>
                <a:cs typeface="Arial"/>
                <a:sym typeface="Arial"/>
              </a:rPr>
              <a:t>nterface </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Command Line / Scripts</a:t>
            </a: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Download met data to run HYSPLIT from ARL website</a:t>
            </a:r>
            <a:endParaRPr sz="1867" kern="0" dirty="0">
              <a:solidFill>
                <a:srgbClr val="000000"/>
              </a:solidFill>
              <a:latin typeface="Arial"/>
              <a:cs typeface="Arial"/>
              <a:sym typeface="Arial"/>
            </a:endParaRPr>
          </a:p>
        </p:txBody>
      </p:sp>
    </p:spTree>
    <p:extLst>
      <p:ext uri="{BB962C8B-B14F-4D97-AF65-F5344CB8AC3E}">
        <p14:creationId xmlns:p14="http://schemas.microsoft.com/office/powerpoint/2010/main" val="4071154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ispersion">
            <a:extLst>
              <a:ext uri="{FF2B5EF4-FFF2-40B4-BE49-F238E27FC236}">
                <a16:creationId xmlns:a16="http://schemas.microsoft.com/office/drawing/2014/main" id="{B9AD390A-E708-459A-960F-A919FF6875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66"/>
          <a:stretch/>
        </p:blipFill>
        <p:spPr bwMode="auto">
          <a:xfrm>
            <a:off x="5678905" y="2705796"/>
            <a:ext cx="6445352" cy="355140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DB0CF96E-9A73-4F3F-ADF0-2CAB76F2DA14}"/>
              </a:ext>
            </a:extLst>
          </p:cNvPr>
          <p:cNvSpPr>
            <a:spLocks noGrp="1"/>
          </p:cNvSpPr>
          <p:nvPr>
            <p:ph type="sldNum" sz="quarter" idx="12"/>
          </p:nvPr>
        </p:nvSpPr>
        <p:spPr/>
        <p:txBody>
          <a:bodyPr/>
          <a:lstStyle/>
          <a:p>
            <a:fld id="{8BD64FDA-96D4-4057-802F-365E206D1D78}" type="slidenum">
              <a:rPr lang="en-US" smtClean="0"/>
              <a:t>22</a:t>
            </a:fld>
            <a:endParaRPr lang="en-US"/>
          </a:p>
        </p:txBody>
      </p:sp>
      <p:sp>
        <p:nvSpPr>
          <p:cNvPr id="4" name="Google Shape;80;p17">
            <a:extLst>
              <a:ext uri="{FF2B5EF4-FFF2-40B4-BE49-F238E27FC236}">
                <a16:creationId xmlns:a16="http://schemas.microsoft.com/office/drawing/2014/main" id="{A1FEF593-71BF-4552-B6E0-0F0C45D875BF}"/>
              </a:ext>
            </a:extLst>
          </p:cNvPr>
          <p:cNvSpPr txBox="1"/>
          <p:nvPr/>
        </p:nvSpPr>
        <p:spPr>
          <a:xfrm>
            <a:off x="369300" y="226533"/>
            <a:ext cx="10194400" cy="510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667" b="1" kern="0" dirty="0">
                <a:solidFill>
                  <a:srgbClr val="000000"/>
                </a:solidFill>
                <a:highlight>
                  <a:srgbClr val="FFFF00"/>
                </a:highlight>
                <a:latin typeface="Arial"/>
                <a:cs typeface="Arial"/>
                <a:sym typeface="Arial"/>
              </a:rPr>
              <a:t>Two different kinds of HYSPLIT simulations</a:t>
            </a:r>
            <a:endParaRPr sz="1867" kern="0" dirty="0">
              <a:solidFill>
                <a:srgbClr val="000000"/>
              </a:solidFill>
              <a:highlight>
                <a:srgbClr val="FFFF00"/>
              </a:highlight>
              <a:latin typeface="Arial"/>
              <a:cs typeface="Arial"/>
              <a:sym typeface="Arial"/>
            </a:endParaRPr>
          </a:p>
        </p:txBody>
      </p:sp>
      <p:sp>
        <p:nvSpPr>
          <p:cNvPr id="5" name="Google Shape;81;p17">
            <a:extLst>
              <a:ext uri="{FF2B5EF4-FFF2-40B4-BE49-F238E27FC236}">
                <a16:creationId xmlns:a16="http://schemas.microsoft.com/office/drawing/2014/main" id="{65EF5896-E168-40BB-8E99-9FDE173E7D9C}"/>
              </a:ext>
            </a:extLst>
          </p:cNvPr>
          <p:cNvSpPr txBox="1"/>
          <p:nvPr/>
        </p:nvSpPr>
        <p:spPr>
          <a:xfrm>
            <a:off x="511149" y="600800"/>
            <a:ext cx="10683032" cy="2395219"/>
          </a:xfrm>
          <a:prstGeom prst="rect">
            <a:avLst/>
          </a:prstGeom>
          <a:noFill/>
          <a:ln>
            <a:noFill/>
          </a:ln>
        </p:spPr>
        <p:txBody>
          <a:bodyPr spcFirstLastPara="1" wrap="square" lIns="121900" tIns="121900" rIns="121900" bIns="121900" anchor="t" anchorCtr="0">
            <a:noAutofit/>
          </a:bodyPr>
          <a:lstStyle/>
          <a:p>
            <a:pPr marL="609585" indent="-423323" defTabSz="1219170">
              <a:spcBef>
                <a:spcPts val="1333"/>
              </a:spcBef>
              <a:buClr>
                <a:srgbClr val="000000"/>
              </a:buClr>
              <a:buSzPts val="1400"/>
              <a:buFont typeface="Arial"/>
              <a:buChar char="●"/>
            </a:pPr>
            <a:r>
              <a:rPr lang="en" sz="1867" b="1" kern="0" dirty="0">
                <a:solidFill>
                  <a:srgbClr val="000000"/>
                </a:solidFill>
                <a:latin typeface="Arial"/>
                <a:cs typeface="Arial"/>
                <a:sym typeface="Arial"/>
              </a:rPr>
              <a:t>Trajectory </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Center-line of a plume -- an oversimplification, but can provide very useful information</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Can go forward or backward </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Does not factor in any deposition or chemistry</a:t>
            </a:r>
            <a:endParaRPr sz="1867" kern="0" dirty="0">
              <a:solidFill>
                <a:srgbClr val="000000"/>
              </a:solidFill>
              <a:latin typeface="Arial"/>
              <a:cs typeface="Arial"/>
              <a:sym typeface="Arial"/>
            </a:endParaRPr>
          </a:p>
        </p:txBody>
      </p:sp>
      <p:sp>
        <p:nvSpPr>
          <p:cNvPr id="14" name="Google Shape;81;p17">
            <a:extLst>
              <a:ext uri="{FF2B5EF4-FFF2-40B4-BE49-F238E27FC236}">
                <a16:creationId xmlns:a16="http://schemas.microsoft.com/office/drawing/2014/main" id="{B7FA198D-DBA1-4612-8575-3FFCF4C10F57}"/>
              </a:ext>
            </a:extLst>
          </p:cNvPr>
          <p:cNvSpPr txBox="1"/>
          <p:nvPr/>
        </p:nvSpPr>
        <p:spPr>
          <a:xfrm>
            <a:off x="511149" y="2645186"/>
            <a:ext cx="5167756" cy="3858629"/>
          </a:xfrm>
          <a:prstGeom prst="rect">
            <a:avLst/>
          </a:prstGeom>
          <a:noFill/>
          <a:ln>
            <a:noFill/>
          </a:ln>
        </p:spPr>
        <p:txBody>
          <a:bodyPr spcFirstLastPara="1" wrap="square" lIns="121900" tIns="121900" rIns="121900" bIns="121900" anchor="t" anchorCtr="0">
            <a:noAutofit/>
          </a:bodyPr>
          <a:lstStyle/>
          <a:p>
            <a:pPr marL="609585" indent="-423323" defTabSz="1219170">
              <a:spcBef>
                <a:spcPts val="1333"/>
              </a:spcBef>
              <a:buClr>
                <a:srgbClr val="000000"/>
              </a:buClr>
              <a:buSzPts val="1400"/>
              <a:buFont typeface="Arial"/>
              <a:buChar char="●"/>
            </a:pPr>
            <a:r>
              <a:rPr lang="en" sz="1867" b="1" kern="0" dirty="0">
                <a:solidFill>
                  <a:srgbClr val="000000"/>
                </a:solidFill>
                <a:latin typeface="Arial"/>
                <a:cs typeface="Arial"/>
                <a:sym typeface="Arial"/>
              </a:rPr>
              <a:t>Concentration - Dispersion</a:t>
            </a:r>
            <a:endParaRPr sz="1867" b="1"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The full 3D transport and dispersion of a plume</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Includes transport by wind, but also </a:t>
            </a:r>
            <a:r>
              <a:rPr lang="en" sz="1867" u="sng" kern="0" dirty="0">
                <a:solidFill>
                  <a:srgbClr val="000000"/>
                </a:solidFill>
                <a:latin typeface="Arial"/>
                <a:cs typeface="Arial"/>
                <a:sym typeface="Arial"/>
              </a:rPr>
              <a:t>dispersion</a:t>
            </a:r>
            <a:r>
              <a:rPr lang="en" sz="1867" kern="0" dirty="0">
                <a:solidFill>
                  <a:srgbClr val="000000"/>
                </a:solidFill>
                <a:latin typeface="Arial"/>
                <a:cs typeface="Arial"/>
                <a:sym typeface="Arial"/>
              </a:rPr>
              <a:t> around center line</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Gives air concentrations downwind -- (e.g., can compare with public health thresholds)</a:t>
            </a:r>
            <a:endParaRPr sz="1867" kern="0" dirty="0">
              <a:solidFill>
                <a:srgbClr val="000000"/>
              </a:solidFill>
              <a:latin typeface="Arial"/>
              <a:cs typeface="Arial"/>
              <a:sym typeface="Arial"/>
            </a:endParaRPr>
          </a:p>
          <a:p>
            <a:pPr marL="1219170" lvl="1" indent="-423323" defTabSz="1219170">
              <a:spcBef>
                <a:spcPts val="1333"/>
              </a:spcBef>
              <a:buClr>
                <a:srgbClr val="000000"/>
              </a:buClr>
              <a:buSzPts val="1400"/>
              <a:buFont typeface="Arial"/>
              <a:buChar char="○"/>
            </a:pPr>
            <a:r>
              <a:rPr lang="en" sz="1867" kern="0" dirty="0">
                <a:solidFill>
                  <a:srgbClr val="000000"/>
                </a:solidFill>
                <a:latin typeface="Arial"/>
                <a:cs typeface="Arial"/>
                <a:sym typeface="Arial"/>
              </a:rPr>
              <a:t>Can include chemistry and wet and dry atmospheric deposition</a:t>
            </a:r>
            <a:endParaRPr sz="1867" kern="0" dirty="0">
              <a:solidFill>
                <a:srgbClr val="000000"/>
              </a:solidFill>
              <a:latin typeface="Arial"/>
              <a:cs typeface="Arial"/>
              <a:sym typeface="Arial"/>
            </a:endParaRPr>
          </a:p>
        </p:txBody>
      </p:sp>
    </p:spTree>
    <p:extLst>
      <p:ext uri="{BB962C8B-B14F-4D97-AF65-F5344CB8AC3E}">
        <p14:creationId xmlns:p14="http://schemas.microsoft.com/office/powerpoint/2010/main" val="1835253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MCBD09185_0000[1]"/>
          <p:cNvPicPr>
            <a:picLocks noChangeAspect="1" noChangeArrowheads="1"/>
          </p:cNvPicPr>
          <p:nvPr/>
        </p:nvPicPr>
        <p:blipFill>
          <a:blip r:embed="rId3" cstate="print">
            <a:extLst>
              <a:ext uri="{28A0092B-C50C-407E-A947-70E740481C1C}">
                <a14:useLocalDpi xmlns:a14="http://schemas.microsoft.com/office/drawing/2010/main" val="0"/>
              </a:ext>
            </a:extLst>
          </a:blip>
          <a:srcRect l="16197" r="70865" b="84972"/>
          <a:stretch>
            <a:fillRect/>
          </a:stretch>
        </p:blipFill>
        <p:spPr bwMode="auto">
          <a:xfrm>
            <a:off x="-17966" y="1404355"/>
            <a:ext cx="12219646" cy="40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MCBD09185_00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60" r="27226" b="61797"/>
          <a:stretch/>
        </p:blipFill>
        <p:spPr bwMode="auto">
          <a:xfrm>
            <a:off x="0" y="1274229"/>
            <a:ext cx="12192000" cy="520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CBD09185_0000[1]"/>
          <p:cNvPicPr>
            <a:picLocks noChangeAspect="1" noChangeArrowheads="1"/>
          </p:cNvPicPr>
          <p:nvPr/>
        </p:nvPicPr>
        <p:blipFill>
          <a:blip r:embed="rId5" cstate="print">
            <a:extLst>
              <a:ext uri="{28A0092B-C50C-407E-A947-70E740481C1C}">
                <a14:useLocalDpi xmlns:a14="http://schemas.microsoft.com/office/drawing/2010/main" val="0"/>
              </a:ext>
            </a:extLst>
          </a:blip>
          <a:srcRect l="16197" r="70865" b="84972"/>
          <a:stretch>
            <a:fillRect/>
          </a:stretch>
        </p:blipFill>
        <p:spPr bwMode="auto">
          <a:xfrm>
            <a:off x="-17966" y="-1030514"/>
            <a:ext cx="12219646" cy="400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9AEE8FA-E6C0-425E-8645-EDB89C069425}"/>
              </a:ext>
            </a:extLst>
          </p:cNvPr>
          <p:cNvCxnSpPr>
            <a:cxnSpLocks/>
          </p:cNvCxnSpPr>
          <p:nvPr/>
        </p:nvCxnSpPr>
        <p:spPr>
          <a:xfrm flipV="1">
            <a:off x="2301580" y="3855904"/>
            <a:ext cx="7554845" cy="157147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185911-7D7A-4E05-90FB-9D3ECE2DB614}"/>
              </a:ext>
            </a:extLst>
          </p:cNvPr>
          <p:cNvCxnSpPr>
            <a:cxnSpLocks/>
          </p:cNvCxnSpPr>
          <p:nvPr/>
        </p:nvCxnSpPr>
        <p:spPr>
          <a:xfrm flipV="1">
            <a:off x="2267744" y="716096"/>
            <a:ext cx="0" cy="471500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F7BDC5-B6C3-45BB-AFAF-DCD21EB7DA94}"/>
              </a:ext>
            </a:extLst>
          </p:cNvPr>
          <p:cNvCxnSpPr>
            <a:cxnSpLocks/>
          </p:cNvCxnSpPr>
          <p:nvPr/>
        </p:nvCxnSpPr>
        <p:spPr>
          <a:xfrm flipH="1" flipV="1">
            <a:off x="841826" y="4484358"/>
            <a:ext cx="2824995" cy="1895925"/>
          </a:xfrm>
          <a:prstGeom prst="line">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95" name="Picture 5" descr="MCj01507830000[1]"/>
          <p:cNvPicPr>
            <a:picLocks noChangeAspect="1" noChangeArrowheads="1"/>
          </p:cNvPicPr>
          <p:nvPr/>
        </p:nvPicPr>
        <p:blipFill>
          <a:blip r:embed="rId6" cstate="print">
            <a:alphaModFix amt="39000"/>
            <a:extLst>
              <a:ext uri="{28A0092B-C50C-407E-A947-70E740481C1C}">
                <a14:useLocalDpi xmlns:a14="http://schemas.microsoft.com/office/drawing/2010/main" val="0"/>
              </a:ext>
            </a:extLst>
          </a:blip>
          <a:srcRect/>
          <a:stretch>
            <a:fillRect/>
          </a:stretch>
        </p:blipFill>
        <p:spPr bwMode="auto">
          <a:xfrm>
            <a:off x="1938548" y="4895882"/>
            <a:ext cx="75430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a:extLst>
              <a:ext uri="{FF2B5EF4-FFF2-40B4-BE49-F238E27FC236}">
                <a16:creationId xmlns:a16="http://schemas.microsoft.com/office/drawing/2014/main" id="{C3075C10-664D-4257-92EC-0462C97F3E7C}"/>
              </a:ext>
            </a:extLst>
          </p:cNvPr>
          <p:cNvSpPr txBox="1"/>
          <p:nvPr/>
        </p:nvSpPr>
        <p:spPr>
          <a:xfrm>
            <a:off x="1974719" y="540994"/>
            <a:ext cx="276038" cy="369332"/>
          </a:xfrm>
          <a:prstGeom prst="rect">
            <a:avLst/>
          </a:prstGeom>
          <a:noFill/>
        </p:spPr>
        <p:txBody>
          <a:bodyPr wrap="none" rtlCol="0">
            <a:spAutoFit/>
          </a:bodyPr>
          <a:lstStyle/>
          <a:p>
            <a:r>
              <a:rPr lang="en-US" dirty="0"/>
              <a:t>z</a:t>
            </a:r>
          </a:p>
        </p:txBody>
      </p:sp>
      <p:sp>
        <p:nvSpPr>
          <p:cNvPr id="61" name="TextBox 60">
            <a:extLst>
              <a:ext uri="{FF2B5EF4-FFF2-40B4-BE49-F238E27FC236}">
                <a16:creationId xmlns:a16="http://schemas.microsoft.com/office/drawing/2014/main" id="{504FD223-1F44-487A-AA11-A717958064DB}"/>
              </a:ext>
            </a:extLst>
          </p:cNvPr>
          <p:cNvSpPr txBox="1"/>
          <p:nvPr/>
        </p:nvSpPr>
        <p:spPr>
          <a:xfrm>
            <a:off x="570686" y="4127269"/>
            <a:ext cx="457176" cy="369332"/>
          </a:xfrm>
          <a:prstGeom prst="rect">
            <a:avLst/>
          </a:prstGeom>
          <a:noFill/>
        </p:spPr>
        <p:txBody>
          <a:bodyPr wrap="none" rtlCol="0">
            <a:spAutoFit/>
          </a:bodyPr>
          <a:lstStyle/>
          <a:p>
            <a:r>
              <a:rPr lang="en-US" dirty="0"/>
              <a:t>+ y</a:t>
            </a:r>
          </a:p>
        </p:txBody>
      </p:sp>
      <p:sp>
        <p:nvSpPr>
          <p:cNvPr id="62" name="TextBox 61">
            <a:extLst>
              <a:ext uri="{FF2B5EF4-FFF2-40B4-BE49-F238E27FC236}">
                <a16:creationId xmlns:a16="http://schemas.microsoft.com/office/drawing/2014/main" id="{D1772897-CDD2-4421-80DD-8FBACF29DE05}"/>
              </a:ext>
            </a:extLst>
          </p:cNvPr>
          <p:cNvSpPr txBox="1"/>
          <p:nvPr/>
        </p:nvSpPr>
        <p:spPr>
          <a:xfrm>
            <a:off x="3660848" y="6157112"/>
            <a:ext cx="412292" cy="369332"/>
          </a:xfrm>
          <a:prstGeom prst="rect">
            <a:avLst/>
          </a:prstGeom>
          <a:noFill/>
        </p:spPr>
        <p:txBody>
          <a:bodyPr wrap="none" rtlCol="0">
            <a:spAutoFit/>
          </a:bodyPr>
          <a:lstStyle/>
          <a:p>
            <a:r>
              <a:rPr lang="en-US" dirty="0"/>
              <a:t>- y</a:t>
            </a:r>
          </a:p>
        </p:txBody>
      </p:sp>
      <p:sp>
        <p:nvSpPr>
          <p:cNvPr id="63" name="TextBox 62">
            <a:extLst>
              <a:ext uri="{FF2B5EF4-FFF2-40B4-BE49-F238E27FC236}">
                <a16:creationId xmlns:a16="http://schemas.microsoft.com/office/drawing/2014/main" id="{08649235-D71C-436D-B1DC-0FE3628EA482}"/>
              </a:ext>
            </a:extLst>
          </p:cNvPr>
          <p:cNvSpPr txBox="1"/>
          <p:nvPr/>
        </p:nvSpPr>
        <p:spPr>
          <a:xfrm>
            <a:off x="9821722" y="3650613"/>
            <a:ext cx="284052" cy="369332"/>
          </a:xfrm>
          <a:prstGeom prst="rect">
            <a:avLst/>
          </a:prstGeom>
          <a:noFill/>
        </p:spPr>
        <p:txBody>
          <a:bodyPr wrap="none" rtlCol="0">
            <a:spAutoFit/>
          </a:bodyPr>
          <a:lstStyle/>
          <a:p>
            <a:r>
              <a:rPr lang="en-US" dirty="0"/>
              <a:t>x</a:t>
            </a:r>
          </a:p>
        </p:txBody>
      </p:sp>
      <p:sp>
        <p:nvSpPr>
          <p:cNvPr id="20" name="Oval 19">
            <a:extLst>
              <a:ext uri="{FF2B5EF4-FFF2-40B4-BE49-F238E27FC236}">
                <a16:creationId xmlns:a16="http://schemas.microsoft.com/office/drawing/2014/main" id="{0324EC20-F0DB-416D-9A4D-1F5289F91BC5}"/>
              </a:ext>
            </a:extLst>
          </p:cNvPr>
          <p:cNvSpPr/>
          <p:nvPr/>
        </p:nvSpPr>
        <p:spPr>
          <a:xfrm>
            <a:off x="2317945" y="468140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A41D25E-2107-4D86-A149-BBA993CF07B0}"/>
              </a:ext>
            </a:extLst>
          </p:cNvPr>
          <p:cNvSpPr/>
          <p:nvPr/>
        </p:nvSpPr>
        <p:spPr>
          <a:xfrm>
            <a:off x="3209884" y="4071799"/>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A742895-EDA3-4FF5-AC89-58D65769EFC6}"/>
              </a:ext>
            </a:extLst>
          </p:cNvPr>
          <p:cNvSpPr/>
          <p:nvPr/>
        </p:nvSpPr>
        <p:spPr>
          <a:xfrm>
            <a:off x="3718418" y="3791064"/>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AE5CE65-177F-4279-996A-BEAA49A221D0}"/>
              </a:ext>
            </a:extLst>
          </p:cNvPr>
          <p:cNvSpPr/>
          <p:nvPr/>
        </p:nvSpPr>
        <p:spPr>
          <a:xfrm>
            <a:off x="4294331" y="352957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CDB85A5-9805-4EC8-A9E3-EFF23ACD4901}"/>
              </a:ext>
            </a:extLst>
          </p:cNvPr>
          <p:cNvSpPr/>
          <p:nvPr/>
        </p:nvSpPr>
        <p:spPr>
          <a:xfrm>
            <a:off x="4947245" y="3239216"/>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7F09B46-4D1B-476B-80B8-6B1CBCE7716B}"/>
              </a:ext>
            </a:extLst>
          </p:cNvPr>
          <p:cNvSpPr/>
          <p:nvPr/>
        </p:nvSpPr>
        <p:spPr>
          <a:xfrm>
            <a:off x="5532781" y="298735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5D13E1F-443D-4846-9213-237B7EF97386}"/>
              </a:ext>
            </a:extLst>
          </p:cNvPr>
          <p:cNvSpPr/>
          <p:nvPr/>
        </p:nvSpPr>
        <p:spPr>
          <a:xfrm>
            <a:off x="6137568" y="272587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A73561E-2840-4E72-A7E7-E5D08932FC58}"/>
              </a:ext>
            </a:extLst>
          </p:cNvPr>
          <p:cNvSpPr/>
          <p:nvPr/>
        </p:nvSpPr>
        <p:spPr>
          <a:xfrm>
            <a:off x="6771233" y="245475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9F9679A-4F19-4134-8739-BA1FA67726FD}"/>
              </a:ext>
            </a:extLst>
          </p:cNvPr>
          <p:cNvSpPr/>
          <p:nvPr/>
        </p:nvSpPr>
        <p:spPr>
          <a:xfrm>
            <a:off x="7424147" y="2164396"/>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BC0A27C-F61B-4E47-904D-C24D7FA5EC2F}"/>
              </a:ext>
            </a:extLst>
          </p:cNvPr>
          <p:cNvSpPr/>
          <p:nvPr/>
        </p:nvSpPr>
        <p:spPr>
          <a:xfrm>
            <a:off x="8125190" y="1874029"/>
            <a:ext cx="182880" cy="18288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4B0EEA-9725-4595-AF94-8F60CBB5C500}"/>
              </a:ext>
            </a:extLst>
          </p:cNvPr>
          <p:cNvSpPr/>
          <p:nvPr/>
        </p:nvSpPr>
        <p:spPr>
          <a:xfrm>
            <a:off x="2356941" y="4652730"/>
            <a:ext cx="182880" cy="182880"/>
          </a:xfrm>
          <a:prstGeom prst="ellipse">
            <a:avLst/>
          </a:prstGeom>
          <a:solidFill>
            <a:srgbClr val="F2F2F2">
              <a:alpha val="60000"/>
            </a:srgb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72BA0DF-D918-4A14-B536-4384FA70CD3C}"/>
              </a:ext>
            </a:extLst>
          </p:cNvPr>
          <p:cNvSpPr/>
          <p:nvPr/>
        </p:nvSpPr>
        <p:spPr>
          <a:xfrm>
            <a:off x="2401107" y="4616480"/>
            <a:ext cx="182880" cy="182880"/>
          </a:xfrm>
          <a:prstGeom prst="ellipse">
            <a:avLst/>
          </a:prstGeom>
          <a:solidFill>
            <a:srgbClr val="F2F2F2">
              <a:alpha val="60000"/>
            </a:srgb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72F1CD-8E77-4DCA-BFD8-DDA401D29252}"/>
              </a:ext>
            </a:extLst>
          </p:cNvPr>
          <p:cNvSpPr/>
          <p:nvPr/>
        </p:nvSpPr>
        <p:spPr>
          <a:xfrm>
            <a:off x="2445273" y="4580233"/>
            <a:ext cx="182880" cy="182880"/>
          </a:xfrm>
          <a:prstGeom prst="ellipse">
            <a:avLst/>
          </a:prstGeom>
          <a:solidFill>
            <a:srgbClr val="F2F2F2">
              <a:alpha val="60000"/>
            </a:srgb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511FBEE-9DB0-40D2-AD12-62450C5C29CB}"/>
              </a:ext>
            </a:extLst>
          </p:cNvPr>
          <p:cNvSpPr/>
          <p:nvPr/>
        </p:nvSpPr>
        <p:spPr>
          <a:xfrm>
            <a:off x="2489439" y="4543986"/>
            <a:ext cx="182880" cy="182880"/>
          </a:xfrm>
          <a:prstGeom prst="ellipse">
            <a:avLst/>
          </a:prstGeom>
          <a:solidFill>
            <a:srgbClr val="F2F2F2">
              <a:alpha val="60000"/>
            </a:srgb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446A78-5E7E-401B-A483-4130B02F1535}"/>
              </a:ext>
            </a:extLst>
          </p:cNvPr>
          <p:cNvSpPr/>
          <p:nvPr/>
        </p:nvSpPr>
        <p:spPr>
          <a:xfrm>
            <a:off x="2533605" y="4507739"/>
            <a:ext cx="182880" cy="182880"/>
          </a:xfrm>
          <a:prstGeom prst="ellipse">
            <a:avLst/>
          </a:prstGeom>
          <a:solidFill>
            <a:srgbClr val="F2F2F2">
              <a:alpha val="60000"/>
            </a:srgb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A2B167D-CFB9-4C34-8D14-65A19D77A27F}"/>
              </a:ext>
            </a:extLst>
          </p:cNvPr>
          <p:cNvSpPr/>
          <p:nvPr/>
        </p:nvSpPr>
        <p:spPr>
          <a:xfrm>
            <a:off x="2577771" y="4471492"/>
            <a:ext cx="182880" cy="182880"/>
          </a:xfrm>
          <a:prstGeom prst="ellipse">
            <a:avLst/>
          </a:prstGeom>
          <a:solidFill>
            <a:srgbClr val="F2F2F2">
              <a:alpha val="60000"/>
            </a:srgb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B6524AB-5EFE-42D8-953D-C08F0D65F23E}"/>
              </a:ext>
            </a:extLst>
          </p:cNvPr>
          <p:cNvSpPr/>
          <p:nvPr/>
        </p:nvSpPr>
        <p:spPr>
          <a:xfrm>
            <a:off x="2621937" y="4435245"/>
            <a:ext cx="182880" cy="182880"/>
          </a:xfrm>
          <a:prstGeom prst="ellipse">
            <a:avLst/>
          </a:prstGeom>
          <a:solidFill>
            <a:srgbClr val="F2F2F2">
              <a:alpha val="60000"/>
            </a:srgb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783AB16-C8AD-4C7E-9E77-E574B018BDE1}"/>
              </a:ext>
            </a:extLst>
          </p:cNvPr>
          <p:cNvSpPr/>
          <p:nvPr/>
        </p:nvSpPr>
        <p:spPr>
          <a:xfrm>
            <a:off x="2666101" y="4398998"/>
            <a:ext cx="182880" cy="182880"/>
          </a:xfrm>
          <a:prstGeom prst="ellipse">
            <a:avLst/>
          </a:prstGeom>
          <a:solidFill>
            <a:srgbClr val="F2F2F2">
              <a:alpha val="60000"/>
            </a:srgb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543AFC3-278C-420A-8823-F0A260E59AF9}"/>
              </a:ext>
            </a:extLst>
          </p:cNvPr>
          <p:cNvSpPr/>
          <p:nvPr/>
        </p:nvSpPr>
        <p:spPr>
          <a:xfrm>
            <a:off x="2710977" y="4371784"/>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9D321D17-FA41-4BAC-822F-05018FD21EDA}"/>
              </a:ext>
            </a:extLst>
          </p:cNvPr>
          <p:cNvGrpSpPr/>
          <p:nvPr/>
        </p:nvGrpSpPr>
        <p:grpSpPr>
          <a:xfrm>
            <a:off x="1375444" y="3265781"/>
            <a:ext cx="1059547" cy="1429929"/>
            <a:chOff x="1375444" y="3265781"/>
            <a:chExt cx="1059547" cy="1429929"/>
          </a:xfrm>
        </p:grpSpPr>
        <p:cxnSp>
          <p:nvCxnSpPr>
            <p:cNvPr id="3" name="Straight Arrow Connector 2">
              <a:extLst>
                <a:ext uri="{FF2B5EF4-FFF2-40B4-BE49-F238E27FC236}">
                  <a16:creationId xmlns:a16="http://schemas.microsoft.com/office/drawing/2014/main" id="{FDAF49A9-8941-49CB-8801-06A34BCB00BA}"/>
                </a:ext>
              </a:extLst>
            </p:cNvPr>
            <p:cNvCxnSpPr>
              <a:cxnSpLocks/>
            </p:cNvCxnSpPr>
            <p:nvPr/>
          </p:nvCxnSpPr>
          <p:spPr>
            <a:xfrm flipV="1">
              <a:off x="2204250" y="4534575"/>
              <a:ext cx="230741" cy="16113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8707C80-B512-4F45-9F93-829AC1A77713}"/>
                </a:ext>
              </a:extLst>
            </p:cNvPr>
            <p:cNvSpPr txBox="1"/>
            <p:nvPr/>
          </p:nvSpPr>
          <p:spPr>
            <a:xfrm>
              <a:off x="1375444" y="3265781"/>
              <a:ext cx="816661" cy="1200329"/>
            </a:xfrm>
            <a:prstGeom prst="rect">
              <a:avLst/>
            </a:prstGeom>
            <a:noFill/>
          </p:spPr>
          <p:txBody>
            <a:bodyPr wrap="square" rtlCol="0">
              <a:spAutoFit/>
            </a:bodyPr>
            <a:lstStyle/>
            <a:p>
              <a:pPr algn="r"/>
              <a:r>
                <a:rPr lang="en-US" sz="1200" dirty="0"/>
                <a:t>wind speed and direction at position 1</a:t>
              </a:r>
            </a:p>
          </p:txBody>
        </p:sp>
      </p:grpSp>
      <p:grpSp>
        <p:nvGrpSpPr>
          <p:cNvPr id="56" name="Group 55">
            <a:extLst>
              <a:ext uri="{FF2B5EF4-FFF2-40B4-BE49-F238E27FC236}">
                <a16:creationId xmlns:a16="http://schemas.microsoft.com/office/drawing/2014/main" id="{01351073-44C4-4131-845E-CD31CB555D33}"/>
              </a:ext>
            </a:extLst>
          </p:cNvPr>
          <p:cNvGrpSpPr/>
          <p:nvPr/>
        </p:nvGrpSpPr>
        <p:grpSpPr>
          <a:xfrm>
            <a:off x="2500825" y="4546056"/>
            <a:ext cx="1702623" cy="585302"/>
            <a:chOff x="2500825" y="4546056"/>
            <a:chExt cx="1702623" cy="585302"/>
          </a:xfrm>
        </p:grpSpPr>
        <p:cxnSp>
          <p:nvCxnSpPr>
            <p:cNvPr id="43" name="Straight Connector 42">
              <a:extLst>
                <a:ext uri="{FF2B5EF4-FFF2-40B4-BE49-F238E27FC236}">
                  <a16:creationId xmlns:a16="http://schemas.microsoft.com/office/drawing/2014/main" id="{868C409C-BFB5-40A4-BD21-2B6154CC6290}"/>
                </a:ext>
              </a:extLst>
            </p:cNvPr>
            <p:cNvCxnSpPr>
              <a:cxnSpLocks/>
            </p:cNvCxnSpPr>
            <p:nvPr/>
          </p:nvCxnSpPr>
          <p:spPr>
            <a:xfrm flipV="1">
              <a:off x="2500825" y="4546056"/>
              <a:ext cx="474763" cy="378497"/>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91FFF5A-30C9-4B44-88AD-965E6853D306}"/>
                </a:ext>
              </a:extLst>
            </p:cNvPr>
            <p:cNvSpPr txBox="1"/>
            <p:nvPr/>
          </p:nvSpPr>
          <p:spPr>
            <a:xfrm>
              <a:off x="2732755" y="4669693"/>
              <a:ext cx="1470693" cy="461665"/>
            </a:xfrm>
            <a:prstGeom prst="rect">
              <a:avLst/>
            </a:prstGeom>
            <a:noFill/>
          </p:spPr>
          <p:txBody>
            <a:bodyPr wrap="square" rtlCol="0">
              <a:spAutoFit/>
            </a:bodyPr>
            <a:lstStyle/>
            <a:p>
              <a:r>
                <a:rPr lang="en-US" sz="1200" dirty="0"/>
                <a:t>particle movement in time step 1</a:t>
              </a:r>
            </a:p>
          </p:txBody>
        </p:sp>
      </p:grpSp>
      <p:grpSp>
        <p:nvGrpSpPr>
          <p:cNvPr id="52" name="Group 51">
            <a:extLst>
              <a:ext uri="{FF2B5EF4-FFF2-40B4-BE49-F238E27FC236}">
                <a16:creationId xmlns:a16="http://schemas.microsoft.com/office/drawing/2014/main" id="{C104DAE3-A349-4B14-8CE7-DA10A234303A}"/>
              </a:ext>
            </a:extLst>
          </p:cNvPr>
          <p:cNvGrpSpPr/>
          <p:nvPr/>
        </p:nvGrpSpPr>
        <p:grpSpPr>
          <a:xfrm>
            <a:off x="2228320" y="3056524"/>
            <a:ext cx="813687" cy="1324858"/>
            <a:chOff x="2228320" y="3056524"/>
            <a:chExt cx="813687" cy="1324858"/>
          </a:xfrm>
        </p:grpSpPr>
        <p:cxnSp>
          <p:nvCxnSpPr>
            <p:cNvPr id="69" name="Straight Arrow Connector 68">
              <a:extLst>
                <a:ext uri="{FF2B5EF4-FFF2-40B4-BE49-F238E27FC236}">
                  <a16:creationId xmlns:a16="http://schemas.microsoft.com/office/drawing/2014/main" id="{9C2577FC-9C39-422D-8C78-72FD48B54D02}"/>
                </a:ext>
              </a:extLst>
            </p:cNvPr>
            <p:cNvCxnSpPr>
              <a:cxnSpLocks/>
            </p:cNvCxnSpPr>
            <p:nvPr/>
          </p:nvCxnSpPr>
          <p:spPr>
            <a:xfrm flipV="1">
              <a:off x="2604301" y="4230848"/>
              <a:ext cx="289556" cy="15053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00C1E61-F254-46C8-B3EB-F92D8719E4B1}"/>
                </a:ext>
              </a:extLst>
            </p:cNvPr>
            <p:cNvSpPr txBox="1"/>
            <p:nvPr/>
          </p:nvSpPr>
          <p:spPr>
            <a:xfrm>
              <a:off x="2228320" y="3056524"/>
              <a:ext cx="813687" cy="1200329"/>
            </a:xfrm>
            <a:prstGeom prst="rect">
              <a:avLst/>
            </a:prstGeom>
            <a:noFill/>
          </p:spPr>
          <p:txBody>
            <a:bodyPr wrap="square" rtlCol="0">
              <a:spAutoFit/>
            </a:bodyPr>
            <a:lstStyle/>
            <a:p>
              <a:pPr algn="r"/>
              <a:r>
                <a:rPr lang="en-US" sz="1200" dirty="0"/>
                <a:t>wind speed and direction at position 2</a:t>
              </a:r>
            </a:p>
          </p:txBody>
        </p:sp>
      </p:grpSp>
      <p:grpSp>
        <p:nvGrpSpPr>
          <p:cNvPr id="58" name="Group 57">
            <a:extLst>
              <a:ext uri="{FF2B5EF4-FFF2-40B4-BE49-F238E27FC236}">
                <a16:creationId xmlns:a16="http://schemas.microsoft.com/office/drawing/2014/main" id="{45062256-08D2-4A2B-B94E-B99048EE1094}"/>
              </a:ext>
            </a:extLst>
          </p:cNvPr>
          <p:cNvGrpSpPr/>
          <p:nvPr/>
        </p:nvGrpSpPr>
        <p:grpSpPr>
          <a:xfrm>
            <a:off x="2992761" y="4303106"/>
            <a:ext cx="1700840" cy="461665"/>
            <a:chOff x="2992761" y="4303106"/>
            <a:chExt cx="1700840" cy="461665"/>
          </a:xfrm>
        </p:grpSpPr>
        <p:cxnSp>
          <p:nvCxnSpPr>
            <p:cNvPr id="80" name="Straight Connector 79">
              <a:extLst>
                <a:ext uri="{FF2B5EF4-FFF2-40B4-BE49-F238E27FC236}">
                  <a16:creationId xmlns:a16="http://schemas.microsoft.com/office/drawing/2014/main" id="{C6ADBCF6-4022-4B73-A81E-CB916DBA3EC2}"/>
                </a:ext>
              </a:extLst>
            </p:cNvPr>
            <p:cNvCxnSpPr>
              <a:cxnSpLocks/>
            </p:cNvCxnSpPr>
            <p:nvPr/>
          </p:nvCxnSpPr>
          <p:spPr>
            <a:xfrm flipV="1">
              <a:off x="2992761" y="4303106"/>
              <a:ext cx="439226" cy="23034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D6CF2F90-EFD8-4107-AABA-2A0CCDA089DA}"/>
                </a:ext>
              </a:extLst>
            </p:cNvPr>
            <p:cNvSpPr txBox="1"/>
            <p:nvPr/>
          </p:nvSpPr>
          <p:spPr>
            <a:xfrm>
              <a:off x="3222908" y="4303106"/>
              <a:ext cx="1470693" cy="461665"/>
            </a:xfrm>
            <a:prstGeom prst="rect">
              <a:avLst/>
            </a:prstGeom>
            <a:noFill/>
          </p:spPr>
          <p:txBody>
            <a:bodyPr wrap="square" rtlCol="0">
              <a:spAutoFit/>
            </a:bodyPr>
            <a:lstStyle/>
            <a:p>
              <a:r>
                <a:rPr lang="en-US" sz="1200" dirty="0"/>
                <a:t>particle movement in time step 2</a:t>
              </a:r>
            </a:p>
          </p:txBody>
        </p:sp>
      </p:grpSp>
      <p:grpSp>
        <p:nvGrpSpPr>
          <p:cNvPr id="1186" name="Group 1185">
            <a:extLst>
              <a:ext uri="{FF2B5EF4-FFF2-40B4-BE49-F238E27FC236}">
                <a16:creationId xmlns:a16="http://schemas.microsoft.com/office/drawing/2014/main" id="{F005A745-ADCB-47F5-8C6F-3D935389184B}"/>
              </a:ext>
            </a:extLst>
          </p:cNvPr>
          <p:cNvGrpSpPr/>
          <p:nvPr/>
        </p:nvGrpSpPr>
        <p:grpSpPr>
          <a:xfrm>
            <a:off x="2900360" y="2669344"/>
            <a:ext cx="818028" cy="1423820"/>
            <a:chOff x="2900360" y="2669344"/>
            <a:chExt cx="818028" cy="1423820"/>
          </a:xfrm>
        </p:grpSpPr>
        <p:cxnSp>
          <p:nvCxnSpPr>
            <p:cNvPr id="90" name="Straight Arrow Connector 89">
              <a:extLst>
                <a:ext uri="{FF2B5EF4-FFF2-40B4-BE49-F238E27FC236}">
                  <a16:creationId xmlns:a16="http://schemas.microsoft.com/office/drawing/2014/main" id="{9CD6E37B-58D2-4633-B833-A46BA8CD6D71}"/>
                </a:ext>
              </a:extLst>
            </p:cNvPr>
            <p:cNvCxnSpPr>
              <a:cxnSpLocks/>
            </p:cNvCxnSpPr>
            <p:nvPr/>
          </p:nvCxnSpPr>
          <p:spPr>
            <a:xfrm flipV="1">
              <a:off x="3118135" y="3951071"/>
              <a:ext cx="317397" cy="14209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85" name="TextBox 1184">
              <a:extLst>
                <a:ext uri="{FF2B5EF4-FFF2-40B4-BE49-F238E27FC236}">
                  <a16:creationId xmlns:a16="http://schemas.microsoft.com/office/drawing/2014/main" id="{5B063E27-E0BC-4FBA-BF77-70D7F83BD1E9}"/>
                </a:ext>
              </a:extLst>
            </p:cNvPr>
            <p:cNvSpPr txBox="1"/>
            <p:nvPr/>
          </p:nvSpPr>
          <p:spPr>
            <a:xfrm>
              <a:off x="2900360" y="2669344"/>
              <a:ext cx="818028" cy="1200329"/>
            </a:xfrm>
            <a:prstGeom prst="rect">
              <a:avLst/>
            </a:prstGeom>
            <a:noFill/>
          </p:spPr>
          <p:txBody>
            <a:bodyPr wrap="square" rtlCol="0">
              <a:spAutoFit/>
            </a:bodyPr>
            <a:lstStyle/>
            <a:p>
              <a:pPr algn="r"/>
              <a:r>
                <a:rPr lang="en-US" sz="1200" dirty="0"/>
                <a:t>wind speed and direction at position 3</a:t>
              </a:r>
            </a:p>
          </p:txBody>
        </p:sp>
      </p:grpSp>
      <p:cxnSp>
        <p:nvCxnSpPr>
          <p:cNvPr id="95" name="Straight Arrow Connector 94">
            <a:extLst>
              <a:ext uri="{FF2B5EF4-FFF2-40B4-BE49-F238E27FC236}">
                <a16:creationId xmlns:a16="http://schemas.microsoft.com/office/drawing/2014/main" id="{69EBF799-630F-42BF-B708-2BA5B70A6E33}"/>
              </a:ext>
            </a:extLst>
          </p:cNvPr>
          <p:cNvCxnSpPr>
            <a:cxnSpLocks/>
          </p:cNvCxnSpPr>
          <p:nvPr/>
        </p:nvCxnSpPr>
        <p:spPr>
          <a:xfrm flipV="1">
            <a:off x="3625092" y="3694922"/>
            <a:ext cx="342283" cy="1177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3442B681-EBD8-426A-AE3A-F17D3090A349}"/>
              </a:ext>
            </a:extLst>
          </p:cNvPr>
          <p:cNvCxnSpPr>
            <a:cxnSpLocks/>
          </p:cNvCxnSpPr>
          <p:nvPr/>
        </p:nvCxnSpPr>
        <p:spPr>
          <a:xfrm flipV="1">
            <a:off x="4139519" y="3426198"/>
            <a:ext cx="417552" cy="17680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86B35AC6-FAA4-45AC-B98B-10E3399AE959}"/>
              </a:ext>
            </a:extLst>
          </p:cNvPr>
          <p:cNvCxnSpPr>
            <a:cxnSpLocks/>
          </p:cNvCxnSpPr>
          <p:nvPr/>
        </p:nvCxnSpPr>
        <p:spPr>
          <a:xfrm flipV="1">
            <a:off x="4792035" y="3142550"/>
            <a:ext cx="395785" cy="13512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A02B26F1-AC1F-4962-A6C2-46FFA9A338F9}"/>
              </a:ext>
            </a:extLst>
          </p:cNvPr>
          <p:cNvCxnSpPr>
            <a:cxnSpLocks/>
          </p:cNvCxnSpPr>
          <p:nvPr/>
        </p:nvCxnSpPr>
        <p:spPr>
          <a:xfrm flipV="1">
            <a:off x="5410960" y="2885970"/>
            <a:ext cx="421911" cy="13356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4E47F45-FDF2-4024-84BB-45B926C7D38B}"/>
              </a:ext>
            </a:extLst>
          </p:cNvPr>
          <p:cNvCxnSpPr>
            <a:cxnSpLocks/>
          </p:cNvCxnSpPr>
          <p:nvPr/>
        </p:nvCxnSpPr>
        <p:spPr>
          <a:xfrm flipV="1">
            <a:off x="5975327" y="2605107"/>
            <a:ext cx="440405" cy="1903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9C9CF79-636E-43BC-895E-CEC2F077725A}"/>
              </a:ext>
            </a:extLst>
          </p:cNvPr>
          <p:cNvCxnSpPr>
            <a:cxnSpLocks/>
          </p:cNvCxnSpPr>
          <p:nvPr/>
        </p:nvCxnSpPr>
        <p:spPr>
          <a:xfrm flipV="1">
            <a:off x="6597986" y="2328920"/>
            <a:ext cx="489548" cy="18226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A2B87B01-5A6A-4538-997B-1737B18A6692}"/>
              </a:ext>
            </a:extLst>
          </p:cNvPr>
          <p:cNvCxnSpPr>
            <a:cxnSpLocks/>
          </p:cNvCxnSpPr>
          <p:nvPr/>
        </p:nvCxnSpPr>
        <p:spPr>
          <a:xfrm flipV="1">
            <a:off x="7220644" y="2056909"/>
            <a:ext cx="523764" cy="17747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06" name="Slide Number Placeholder 1205">
            <a:extLst>
              <a:ext uri="{FF2B5EF4-FFF2-40B4-BE49-F238E27FC236}">
                <a16:creationId xmlns:a16="http://schemas.microsoft.com/office/drawing/2014/main" id="{2204682B-67A4-49DC-8FB6-52FC0D5E7773}"/>
              </a:ext>
            </a:extLst>
          </p:cNvPr>
          <p:cNvSpPr>
            <a:spLocks noGrp="1"/>
          </p:cNvSpPr>
          <p:nvPr>
            <p:ph type="sldNum" sz="quarter" idx="12"/>
          </p:nvPr>
        </p:nvSpPr>
        <p:spPr/>
        <p:txBody>
          <a:bodyPr/>
          <a:lstStyle/>
          <a:p>
            <a:fld id="{8BD64FDA-96D4-4057-802F-365E206D1D78}" type="slidenum">
              <a:rPr lang="en-US" smtClean="0"/>
              <a:t>23</a:t>
            </a:fld>
            <a:endParaRPr lang="en-US"/>
          </a:p>
        </p:txBody>
      </p:sp>
      <p:sp>
        <p:nvSpPr>
          <p:cNvPr id="1208" name="TextBox 1207">
            <a:extLst>
              <a:ext uri="{FF2B5EF4-FFF2-40B4-BE49-F238E27FC236}">
                <a16:creationId xmlns:a16="http://schemas.microsoft.com/office/drawing/2014/main" id="{A30F44A4-485A-4B07-A1DF-93F3F0D4CACE}"/>
              </a:ext>
            </a:extLst>
          </p:cNvPr>
          <p:cNvSpPr txBox="1"/>
          <p:nvPr/>
        </p:nvSpPr>
        <p:spPr>
          <a:xfrm>
            <a:off x="187848" y="188597"/>
            <a:ext cx="11771043" cy="461665"/>
          </a:xfrm>
          <a:prstGeom prst="rect">
            <a:avLst/>
          </a:prstGeom>
          <a:solidFill>
            <a:schemeClr val="bg1"/>
          </a:solidFill>
          <a:ln>
            <a:solidFill>
              <a:schemeClr val="tx1"/>
            </a:solidFill>
          </a:ln>
        </p:spPr>
        <p:txBody>
          <a:bodyPr wrap="none" rtlCol="0">
            <a:spAutoFit/>
          </a:bodyPr>
          <a:lstStyle/>
          <a:p>
            <a:r>
              <a:rPr lang="en-US" sz="2400" dirty="0"/>
              <a:t>At its core, the HYSPLIT model just transports “particles” as they are blown along by the wind</a:t>
            </a:r>
          </a:p>
        </p:txBody>
      </p:sp>
    </p:spTree>
    <p:extLst>
      <p:ext uri="{BB962C8B-B14F-4D97-AF65-F5344CB8AC3E}">
        <p14:creationId xmlns:p14="http://schemas.microsoft.com/office/powerpoint/2010/main" val="117336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8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0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1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6" grpId="0" animBg="1"/>
      <p:bldP spid="27" grpId="0" animBg="1"/>
      <p:bldP spid="30" grpId="0" animBg="1"/>
      <p:bldP spid="32" grpId="0" animBg="1"/>
      <p:bldP spid="33" grpId="0" animBg="1"/>
      <p:bldP spid="36" grpId="0" animBg="1"/>
      <p:bldP spid="37" grpId="0" animBg="1"/>
      <p:bldP spid="38" grpId="0" animBg="1"/>
      <p:bldP spid="12" grpId="0" animBg="1"/>
      <p:bldP spid="13" grpId="0" animBg="1"/>
      <p:bldP spid="14" grpId="0" animBg="1"/>
      <p:bldP spid="15" grpId="0" animBg="1"/>
      <p:bldP spid="16" grpId="0" animBg="1"/>
      <p:bldP spid="17" grpId="0" animBg="1"/>
      <p:bldP spid="18" grpId="0" animBg="1"/>
      <p:bldP spid="19"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MCBD09185_0000[1]"/>
          <p:cNvPicPr>
            <a:picLocks noChangeAspect="1" noChangeArrowheads="1"/>
          </p:cNvPicPr>
          <p:nvPr/>
        </p:nvPicPr>
        <p:blipFill>
          <a:blip r:embed="rId3" cstate="print">
            <a:extLst>
              <a:ext uri="{28A0092B-C50C-407E-A947-70E740481C1C}">
                <a14:useLocalDpi xmlns:a14="http://schemas.microsoft.com/office/drawing/2010/main" val="0"/>
              </a:ext>
            </a:extLst>
          </a:blip>
          <a:srcRect l="16197" r="70865" b="84972"/>
          <a:stretch>
            <a:fillRect/>
          </a:stretch>
        </p:blipFill>
        <p:spPr bwMode="auto">
          <a:xfrm>
            <a:off x="-17966" y="1404355"/>
            <a:ext cx="12219646" cy="40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MCBD09185_00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60" r="27226" b="61797"/>
          <a:stretch/>
        </p:blipFill>
        <p:spPr bwMode="auto">
          <a:xfrm>
            <a:off x="0" y="1274229"/>
            <a:ext cx="12192000" cy="520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CBD09185_0000[1]"/>
          <p:cNvPicPr>
            <a:picLocks noChangeAspect="1" noChangeArrowheads="1"/>
          </p:cNvPicPr>
          <p:nvPr/>
        </p:nvPicPr>
        <p:blipFill>
          <a:blip r:embed="rId5" cstate="print">
            <a:extLst>
              <a:ext uri="{28A0092B-C50C-407E-A947-70E740481C1C}">
                <a14:useLocalDpi xmlns:a14="http://schemas.microsoft.com/office/drawing/2010/main" val="0"/>
              </a:ext>
            </a:extLst>
          </a:blip>
          <a:srcRect l="16197" r="70865" b="84972"/>
          <a:stretch>
            <a:fillRect/>
          </a:stretch>
        </p:blipFill>
        <p:spPr bwMode="auto">
          <a:xfrm>
            <a:off x="-17966" y="-1030514"/>
            <a:ext cx="12219646" cy="400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Connector 33">
            <a:extLst>
              <a:ext uri="{FF2B5EF4-FFF2-40B4-BE49-F238E27FC236}">
                <a16:creationId xmlns:a16="http://schemas.microsoft.com/office/drawing/2014/main" id="{E6F7BDC5-B6C3-45BB-AFAF-DCD21EB7DA94}"/>
              </a:ext>
            </a:extLst>
          </p:cNvPr>
          <p:cNvCxnSpPr>
            <a:cxnSpLocks/>
          </p:cNvCxnSpPr>
          <p:nvPr/>
        </p:nvCxnSpPr>
        <p:spPr>
          <a:xfrm flipH="1" flipV="1">
            <a:off x="841826" y="4484358"/>
            <a:ext cx="2824995" cy="1895925"/>
          </a:xfrm>
          <a:prstGeom prst="line">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95" name="Picture 5" descr="MCj01507830000[1]"/>
          <p:cNvPicPr>
            <a:picLocks noChangeAspect="1" noChangeArrowheads="1"/>
          </p:cNvPicPr>
          <p:nvPr/>
        </p:nvPicPr>
        <p:blipFill>
          <a:blip r:embed="rId6" cstate="print">
            <a:alphaModFix amt="39000"/>
            <a:extLst>
              <a:ext uri="{28A0092B-C50C-407E-A947-70E740481C1C}">
                <a14:useLocalDpi xmlns:a14="http://schemas.microsoft.com/office/drawing/2010/main" val="0"/>
              </a:ext>
            </a:extLst>
          </a:blip>
          <a:srcRect/>
          <a:stretch>
            <a:fillRect/>
          </a:stretch>
        </p:blipFill>
        <p:spPr bwMode="auto">
          <a:xfrm>
            <a:off x="1938548" y="4895882"/>
            <a:ext cx="75430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a:extLst>
              <a:ext uri="{FF2B5EF4-FFF2-40B4-BE49-F238E27FC236}">
                <a16:creationId xmlns:a16="http://schemas.microsoft.com/office/drawing/2014/main" id="{C3075C10-664D-4257-92EC-0462C97F3E7C}"/>
              </a:ext>
            </a:extLst>
          </p:cNvPr>
          <p:cNvSpPr txBox="1"/>
          <p:nvPr/>
        </p:nvSpPr>
        <p:spPr>
          <a:xfrm>
            <a:off x="1974719" y="540994"/>
            <a:ext cx="276038" cy="369332"/>
          </a:xfrm>
          <a:prstGeom prst="rect">
            <a:avLst/>
          </a:prstGeom>
          <a:noFill/>
        </p:spPr>
        <p:txBody>
          <a:bodyPr wrap="none" rtlCol="0">
            <a:spAutoFit/>
          </a:bodyPr>
          <a:lstStyle/>
          <a:p>
            <a:r>
              <a:rPr lang="en-US" dirty="0"/>
              <a:t>z</a:t>
            </a:r>
          </a:p>
        </p:txBody>
      </p:sp>
      <p:sp>
        <p:nvSpPr>
          <p:cNvPr id="61" name="TextBox 60">
            <a:extLst>
              <a:ext uri="{FF2B5EF4-FFF2-40B4-BE49-F238E27FC236}">
                <a16:creationId xmlns:a16="http://schemas.microsoft.com/office/drawing/2014/main" id="{504FD223-1F44-487A-AA11-A717958064DB}"/>
              </a:ext>
            </a:extLst>
          </p:cNvPr>
          <p:cNvSpPr txBox="1"/>
          <p:nvPr/>
        </p:nvSpPr>
        <p:spPr>
          <a:xfrm>
            <a:off x="570686" y="4127269"/>
            <a:ext cx="457176" cy="369332"/>
          </a:xfrm>
          <a:prstGeom prst="rect">
            <a:avLst/>
          </a:prstGeom>
          <a:noFill/>
        </p:spPr>
        <p:txBody>
          <a:bodyPr wrap="none" rtlCol="0">
            <a:spAutoFit/>
          </a:bodyPr>
          <a:lstStyle/>
          <a:p>
            <a:r>
              <a:rPr lang="en-US" dirty="0"/>
              <a:t>+ y</a:t>
            </a:r>
          </a:p>
        </p:txBody>
      </p:sp>
      <p:sp>
        <p:nvSpPr>
          <p:cNvPr id="62" name="TextBox 61">
            <a:extLst>
              <a:ext uri="{FF2B5EF4-FFF2-40B4-BE49-F238E27FC236}">
                <a16:creationId xmlns:a16="http://schemas.microsoft.com/office/drawing/2014/main" id="{D1772897-CDD2-4421-80DD-8FBACF29DE05}"/>
              </a:ext>
            </a:extLst>
          </p:cNvPr>
          <p:cNvSpPr txBox="1"/>
          <p:nvPr/>
        </p:nvSpPr>
        <p:spPr>
          <a:xfrm>
            <a:off x="3660848" y="6157112"/>
            <a:ext cx="412292" cy="369332"/>
          </a:xfrm>
          <a:prstGeom prst="rect">
            <a:avLst/>
          </a:prstGeom>
          <a:noFill/>
        </p:spPr>
        <p:txBody>
          <a:bodyPr wrap="none" rtlCol="0">
            <a:spAutoFit/>
          </a:bodyPr>
          <a:lstStyle/>
          <a:p>
            <a:r>
              <a:rPr lang="en-US" dirty="0"/>
              <a:t>- y</a:t>
            </a:r>
          </a:p>
        </p:txBody>
      </p:sp>
      <p:sp>
        <p:nvSpPr>
          <p:cNvPr id="63" name="TextBox 62">
            <a:extLst>
              <a:ext uri="{FF2B5EF4-FFF2-40B4-BE49-F238E27FC236}">
                <a16:creationId xmlns:a16="http://schemas.microsoft.com/office/drawing/2014/main" id="{08649235-D71C-436D-B1DC-0FE3628EA482}"/>
              </a:ext>
            </a:extLst>
          </p:cNvPr>
          <p:cNvSpPr txBox="1"/>
          <p:nvPr/>
        </p:nvSpPr>
        <p:spPr>
          <a:xfrm>
            <a:off x="9821722" y="3650613"/>
            <a:ext cx="284052" cy="369332"/>
          </a:xfrm>
          <a:prstGeom prst="rect">
            <a:avLst/>
          </a:prstGeom>
          <a:noFill/>
        </p:spPr>
        <p:txBody>
          <a:bodyPr wrap="none" rtlCol="0">
            <a:spAutoFit/>
          </a:bodyPr>
          <a:lstStyle/>
          <a:p>
            <a:r>
              <a:rPr lang="en-US" dirty="0"/>
              <a:t>x</a:t>
            </a:r>
          </a:p>
        </p:txBody>
      </p:sp>
      <p:sp>
        <p:nvSpPr>
          <p:cNvPr id="20" name="Oval 19">
            <a:extLst>
              <a:ext uri="{FF2B5EF4-FFF2-40B4-BE49-F238E27FC236}">
                <a16:creationId xmlns:a16="http://schemas.microsoft.com/office/drawing/2014/main" id="{0324EC20-F0DB-416D-9A4D-1F5289F91BC5}"/>
              </a:ext>
            </a:extLst>
          </p:cNvPr>
          <p:cNvSpPr/>
          <p:nvPr/>
        </p:nvSpPr>
        <p:spPr>
          <a:xfrm>
            <a:off x="2317945" y="468140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A41D25E-2107-4D86-A149-BBA993CF07B0}"/>
              </a:ext>
            </a:extLst>
          </p:cNvPr>
          <p:cNvSpPr/>
          <p:nvPr/>
        </p:nvSpPr>
        <p:spPr>
          <a:xfrm>
            <a:off x="3209884" y="4071799"/>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A742895-EDA3-4FF5-AC89-58D65769EFC6}"/>
              </a:ext>
            </a:extLst>
          </p:cNvPr>
          <p:cNvSpPr/>
          <p:nvPr/>
        </p:nvSpPr>
        <p:spPr>
          <a:xfrm>
            <a:off x="3718418" y="3791064"/>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AE5CE65-177F-4279-996A-BEAA49A221D0}"/>
              </a:ext>
            </a:extLst>
          </p:cNvPr>
          <p:cNvSpPr/>
          <p:nvPr/>
        </p:nvSpPr>
        <p:spPr>
          <a:xfrm>
            <a:off x="4294331" y="352957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CDB85A5-9805-4EC8-A9E3-EFF23ACD4901}"/>
              </a:ext>
            </a:extLst>
          </p:cNvPr>
          <p:cNvSpPr/>
          <p:nvPr/>
        </p:nvSpPr>
        <p:spPr>
          <a:xfrm>
            <a:off x="4947245" y="3239216"/>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7F09B46-4D1B-476B-80B8-6B1CBCE7716B}"/>
              </a:ext>
            </a:extLst>
          </p:cNvPr>
          <p:cNvSpPr/>
          <p:nvPr/>
        </p:nvSpPr>
        <p:spPr>
          <a:xfrm>
            <a:off x="5532781" y="298735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5D13E1F-443D-4846-9213-237B7EF97386}"/>
              </a:ext>
            </a:extLst>
          </p:cNvPr>
          <p:cNvSpPr/>
          <p:nvPr/>
        </p:nvSpPr>
        <p:spPr>
          <a:xfrm>
            <a:off x="6137568" y="272587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A73561E-2840-4E72-A7E7-E5D08932FC58}"/>
              </a:ext>
            </a:extLst>
          </p:cNvPr>
          <p:cNvSpPr/>
          <p:nvPr/>
        </p:nvSpPr>
        <p:spPr>
          <a:xfrm>
            <a:off x="6771233" y="245475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9F9679A-4F19-4134-8739-BA1FA67726FD}"/>
              </a:ext>
            </a:extLst>
          </p:cNvPr>
          <p:cNvSpPr/>
          <p:nvPr/>
        </p:nvSpPr>
        <p:spPr>
          <a:xfrm>
            <a:off x="7424147" y="2164396"/>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BC0A27C-F61B-4E47-904D-C24D7FA5EC2F}"/>
              </a:ext>
            </a:extLst>
          </p:cNvPr>
          <p:cNvSpPr/>
          <p:nvPr/>
        </p:nvSpPr>
        <p:spPr>
          <a:xfrm>
            <a:off x="8125190" y="1874029"/>
            <a:ext cx="182880" cy="18288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543AFC3-278C-420A-8823-F0A260E59AF9}"/>
              </a:ext>
            </a:extLst>
          </p:cNvPr>
          <p:cNvSpPr/>
          <p:nvPr/>
        </p:nvSpPr>
        <p:spPr>
          <a:xfrm>
            <a:off x="2710977" y="4371784"/>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FDAF49A9-8941-49CB-8801-06A34BCB00BA}"/>
              </a:ext>
            </a:extLst>
          </p:cNvPr>
          <p:cNvCxnSpPr>
            <a:cxnSpLocks/>
          </p:cNvCxnSpPr>
          <p:nvPr/>
        </p:nvCxnSpPr>
        <p:spPr>
          <a:xfrm flipV="1">
            <a:off x="2204250" y="4534575"/>
            <a:ext cx="230741" cy="16113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C2577FC-9C39-422D-8C78-72FD48B54D02}"/>
              </a:ext>
            </a:extLst>
          </p:cNvPr>
          <p:cNvCxnSpPr>
            <a:cxnSpLocks/>
          </p:cNvCxnSpPr>
          <p:nvPr/>
        </p:nvCxnSpPr>
        <p:spPr>
          <a:xfrm flipV="1">
            <a:off x="2604301" y="4230848"/>
            <a:ext cx="289556" cy="15053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9CD6E37B-58D2-4633-B833-A46BA8CD6D71}"/>
              </a:ext>
            </a:extLst>
          </p:cNvPr>
          <p:cNvCxnSpPr>
            <a:cxnSpLocks/>
          </p:cNvCxnSpPr>
          <p:nvPr/>
        </p:nvCxnSpPr>
        <p:spPr>
          <a:xfrm flipV="1">
            <a:off x="3118135" y="3951071"/>
            <a:ext cx="317397" cy="14209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69EBF799-630F-42BF-B708-2BA5B70A6E33}"/>
              </a:ext>
            </a:extLst>
          </p:cNvPr>
          <p:cNvCxnSpPr>
            <a:cxnSpLocks/>
          </p:cNvCxnSpPr>
          <p:nvPr/>
        </p:nvCxnSpPr>
        <p:spPr>
          <a:xfrm flipV="1">
            <a:off x="3625092" y="3694922"/>
            <a:ext cx="342283" cy="1177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3442B681-EBD8-426A-AE3A-F17D3090A349}"/>
              </a:ext>
            </a:extLst>
          </p:cNvPr>
          <p:cNvCxnSpPr>
            <a:cxnSpLocks/>
          </p:cNvCxnSpPr>
          <p:nvPr/>
        </p:nvCxnSpPr>
        <p:spPr>
          <a:xfrm flipV="1">
            <a:off x="4139519" y="3426198"/>
            <a:ext cx="417552" cy="17680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86B35AC6-FAA4-45AC-B98B-10E3399AE959}"/>
              </a:ext>
            </a:extLst>
          </p:cNvPr>
          <p:cNvCxnSpPr>
            <a:cxnSpLocks/>
          </p:cNvCxnSpPr>
          <p:nvPr/>
        </p:nvCxnSpPr>
        <p:spPr>
          <a:xfrm flipV="1">
            <a:off x="4792035" y="3142550"/>
            <a:ext cx="395785" cy="13512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A02B26F1-AC1F-4962-A6C2-46FFA9A338F9}"/>
              </a:ext>
            </a:extLst>
          </p:cNvPr>
          <p:cNvCxnSpPr>
            <a:cxnSpLocks/>
          </p:cNvCxnSpPr>
          <p:nvPr/>
        </p:nvCxnSpPr>
        <p:spPr>
          <a:xfrm flipV="1">
            <a:off x="5410960" y="2885970"/>
            <a:ext cx="421911" cy="13356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4E47F45-FDF2-4024-84BB-45B926C7D38B}"/>
              </a:ext>
            </a:extLst>
          </p:cNvPr>
          <p:cNvCxnSpPr>
            <a:cxnSpLocks/>
          </p:cNvCxnSpPr>
          <p:nvPr/>
        </p:nvCxnSpPr>
        <p:spPr>
          <a:xfrm flipV="1">
            <a:off x="5975327" y="2605107"/>
            <a:ext cx="440405" cy="1903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9C9CF79-636E-43BC-895E-CEC2F077725A}"/>
              </a:ext>
            </a:extLst>
          </p:cNvPr>
          <p:cNvCxnSpPr>
            <a:cxnSpLocks/>
          </p:cNvCxnSpPr>
          <p:nvPr/>
        </p:nvCxnSpPr>
        <p:spPr>
          <a:xfrm flipV="1">
            <a:off x="6597986" y="2328920"/>
            <a:ext cx="489548" cy="18226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A2B87B01-5A6A-4538-997B-1737B18A6692}"/>
              </a:ext>
            </a:extLst>
          </p:cNvPr>
          <p:cNvCxnSpPr>
            <a:cxnSpLocks/>
          </p:cNvCxnSpPr>
          <p:nvPr/>
        </p:nvCxnSpPr>
        <p:spPr>
          <a:xfrm flipV="1">
            <a:off x="7220644" y="2056909"/>
            <a:ext cx="523764" cy="17747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74E4B21F-9B6A-4E8C-B12E-785500126EC2}"/>
              </a:ext>
            </a:extLst>
          </p:cNvPr>
          <p:cNvSpPr/>
          <p:nvPr/>
        </p:nvSpPr>
        <p:spPr>
          <a:xfrm>
            <a:off x="2408377" y="1357837"/>
            <a:ext cx="7353864" cy="3425271"/>
          </a:xfrm>
          <a:custGeom>
            <a:avLst/>
            <a:gdLst>
              <a:gd name="connsiteX0" fmla="*/ 0 w 7590690"/>
              <a:gd name="connsiteY0" fmla="*/ 3545676 h 3545676"/>
              <a:gd name="connsiteX1" fmla="*/ 980501 w 7590690"/>
              <a:gd name="connsiteY1" fmla="*/ 2796529 h 3545676"/>
              <a:gd name="connsiteX2" fmla="*/ 2434728 w 7590690"/>
              <a:gd name="connsiteY2" fmla="*/ 2113483 h 3545676"/>
              <a:gd name="connsiteX3" fmla="*/ 3877937 w 7590690"/>
              <a:gd name="connsiteY3" fmla="*/ 1562640 h 3545676"/>
              <a:gd name="connsiteX4" fmla="*/ 5783855 w 7590690"/>
              <a:gd name="connsiteY4" fmla="*/ 769425 h 3545676"/>
              <a:gd name="connsiteX5" fmla="*/ 7425369 w 7590690"/>
              <a:gd name="connsiteY5" fmla="*/ 64346 h 3545676"/>
              <a:gd name="connsiteX6" fmla="*/ 7447402 w 7590690"/>
              <a:gd name="connsiteY6" fmla="*/ 75363 h 3545676"/>
              <a:gd name="connsiteX0" fmla="*/ 0 w 7425369"/>
              <a:gd name="connsiteY0" fmla="*/ 3481330 h 3481330"/>
              <a:gd name="connsiteX1" fmla="*/ 980501 w 7425369"/>
              <a:gd name="connsiteY1" fmla="*/ 2732183 h 3481330"/>
              <a:gd name="connsiteX2" fmla="*/ 2434728 w 7425369"/>
              <a:gd name="connsiteY2" fmla="*/ 2049137 h 3481330"/>
              <a:gd name="connsiteX3" fmla="*/ 3877937 w 7425369"/>
              <a:gd name="connsiteY3" fmla="*/ 1498294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44945 w 7425369"/>
              <a:gd name="connsiteY4" fmla="*/ 607803 h 3481330"/>
              <a:gd name="connsiteX5" fmla="*/ 7425369 w 7425369"/>
              <a:gd name="connsiteY5" fmla="*/ 0 h 3481330"/>
              <a:gd name="connsiteX0" fmla="*/ 0 w 7396186"/>
              <a:gd name="connsiteY0" fmla="*/ 3656428 h 3656428"/>
              <a:gd name="connsiteX1" fmla="*/ 980501 w 7396186"/>
              <a:gd name="connsiteY1" fmla="*/ 2907281 h 3656428"/>
              <a:gd name="connsiteX2" fmla="*/ 2434728 w 7396186"/>
              <a:gd name="connsiteY2" fmla="*/ 2224235 h 3656428"/>
              <a:gd name="connsiteX3" fmla="*/ 3887664 w 7396186"/>
              <a:gd name="connsiteY3" fmla="*/ 1585843 h 3656428"/>
              <a:gd name="connsiteX4" fmla="*/ 5744945 w 7396186"/>
              <a:gd name="connsiteY4" fmla="*/ 782901 h 3656428"/>
              <a:gd name="connsiteX5" fmla="*/ 7396186 w 7396186"/>
              <a:gd name="connsiteY5" fmla="*/ 0 h 3656428"/>
              <a:gd name="connsiteX0" fmla="*/ 0 w 7422395"/>
              <a:gd name="connsiteY0" fmla="*/ 3636043 h 3636043"/>
              <a:gd name="connsiteX1" fmla="*/ 1006710 w 7422395"/>
              <a:gd name="connsiteY1" fmla="*/ 2907281 h 3636043"/>
              <a:gd name="connsiteX2" fmla="*/ 2460937 w 7422395"/>
              <a:gd name="connsiteY2" fmla="*/ 2224235 h 3636043"/>
              <a:gd name="connsiteX3" fmla="*/ 3913873 w 7422395"/>
              <a:gd name="connsiteY3" fmla="*/ 1585843 h 3636043"/>
              <a:gd name="connsiteX4" fmla="*/ 5771154 w 7422395"/>
              <a:gd name="connsiteY4" fmla="*/ 782901 h 3636043"/>
              <a:gd name="connsiteX5" fmla="*/ 7422395 w 7422395"/>
              <a:gd name="connsiteY5" fmla="*/ 0 h 3636043"/>
              <a:gd name="connsiteX0" fmla="*/ 0 w 7422395"/>
              <a:gd name="connsiteY0" fmla="*/ 3636043 h 3636043"/>
              <a:gd name="connsiteX1" fmla="*/ 492077 w 7422395"/>
              <a:gd name="connsiteY1" fmla="*/ 3226912 h 3636043"/>
              <a:gd name="connsiteX2" fmla="*/ 1006710 w 7422395"/>
              <a:gd name="connsiteY2" fmla="*/ 2907281 h 3636043"/>
              <a:gd name="connsiteX3" fmla="*/ 2460937 w 7422395"/>
              <a:gd name="connsiteY3" fmla="*/ 2224235 h 3636043"/>
              <a:gd name="connsiteX4" fmla="*/ 3913873 w 7422395"/>
              <a:gd name="connsiteY4" fmla="*/ 1585843 h 3636043"/>
              <a:gd name="connsiteX5" fmla="*/ 5771154 w 7422395"/>
              <a:gd name="connsiteY5" fmla="*/ 782901 h 3636043"/>
              <a:gd name="connsiteX6" fmla="*/ 7422395 w 7422395"/>
              <a:gd name="connsiteY6" fmla="*/ 0 h 3636043"/>
              <a:gd name="connsiteX0" fmla="*/ 0 w 7422395"/>
              <a:gd name="connsiteY0" fmla="*/ 3636043 h 3636043"/>
              <a:gd name="connsiteX1" fmla="*/ 492077 w 7422395"/>
              <a:gd name="connsiteY1" fmla="*/ 3226912 h 3636043"/>
              <a:gd name="connsiteX2" fmla="*/ 1006710 w 7422395"/>
              <a:gd name="connsiteY2" fmla="*/ 2907281 h 3636043"/>
              <a:gd name="connsiteX3" fmla="*/ 1505489 w 7422395"/>
              <a:gd name="connsiteY3" fmla="*/ 2656140 h 3636043"/>
              <a:gd name="connsiteX4" fmla="*/ 2460937 w 7422395"/>
              <a:gd name="connsiteY4" fmla="*/ 2224235 h 3636043"/>
              <a:gd name="connsiteX5" fmla="*/ 3913873 w 7422395"/>
              <a:gd name="connsiteY5" fmla="*/ 1585843 h 3636043"/>
              <a:gd name="connsiteX6" fmla="*/ 5771154 w 7422395"/>
              <a:gd name="connsiteY6" fmla="*/ 782901 h 3636043"/>
              <a:gd name="connsiteX7" fmla="*/ 7422395 w 7422395"/>
              <a:gd name="connsiteY7" fmla="*/ 0 h 3636043"/>
              <a:gd name="connsiteX0" fmla="*/ 0 w 7422395"/>
              <a:gd name="connsiteY0" fmla="*/ 3636043 h 3636043"/>
              <a:gd name="connsiteX1" fmla="*/ 492077 w 7422395"/>
              <a:gd name="connsiteY1" fmla="*/ 3226912 h 3636043"/>
              <a:gd name="connsiteX2" fmla="*/ 1006710 w 7422395"/>
              <a:gd name="connsiteY2" fmla="*/ 2907281 h 3636043"/>
              <a:gd name="connsiteX3" fmla="*/ 1511313 w 7422395"/>
              <a:gd name="connsiteY3" fmla="*/ 2635756 h 3636043"/>
              <a:gd name="connsiteX4" fmla="*/ 2460937 w 7422395"/>
              <a:gd name="connsiteY4" fmla="*/ 2224235 h 3636043"/>
              <a:gd name="connsiteX5" fmla="*/ 3913873 w 7422395"/>
              <a:gd name="connsiteY5" fmla="*/ 1585843 h 3636043"/>
              <a:gd name="connsiteX6" fmla="*/ 5771154 w 7422395"/>
              <a:gd name="connsiteY6" fmla="*/ 782901 h 3636043"/>
              <a:gd name="connsiteX7" fmla="*/ 7422395 w 7422395"/>
              <a:gd name="connsiteY7" fmla="*/ 0 h 3636043"/>
              <a:gd name="connsiteX0" fmla="*/ 0 w 7422395"/>
              <a:gd name="connsiteY0" fmla="*/ 3636043 h 3636043"/>
              <a:gd name="connsiteX1" fmla="*/ 492077 w 7422395"/>
              <a:gd name="connsiteY1" fmla="*/ 3226912 h 3636043"/>
              <a:gd name="connsiteX2" fmla="*/ 992149 w 7422395"/>
              <a:gd name="connsiteY2" fmla="*/ 2913105 h 3636043"/>
              <a:gd name="connsiteX3" fmla="*/ 1511313 w 7422395"/>
              <a:gd name="connsiteY3" fmla="*/ 2635756 h 3636043"/>
              <a:gd name="connsiteX4" fmla="*/ 2460937 w 7422395"/>
              <a:gd name="connsiteY4" fmla="*/ 2224235 h 3636043"/>
              <a:gd name="connsiteX5" fmla="*/ 3913873 w 7422395"/>
              <a:gd name="connsiteY5" fmla="*/ 1585843 h 3636043"/>
              <a:gd name="connsiteX6" fmla="*/ 5771154 w 7422395"/>
              <a:gd name="connsiteY6" fmla="*/ 782901 h 3636043"/>
              <a:gd name="connsiteX7" fmla="*/ 7422395 w 7422395"/>
              <a:gd name="connsiteY7" fmla="*/ 0 h 3636043"/>
              <a:gd name="connsiteX0" fmla="*/ 0 w 7422395"/>
              <a:gd name="connsiteY0" fmla="*/ 3636043 h 3636043"/>
              <a:gd name="connsiteX1" fmla="*/ 494989 w 7422395"/>
              <a:gd name="connsiteY1" fmla="*/ 3221088 h 3636043"/>
              <a:gd name="connsiteX2" fmla="*/ 992149 w 7422395"/>
              <a:gd name="connsiteY2" fmla="*/ 2913105 h 3636043"/>
              <a:gd name="connsiteX3" fmla="*/ 1511313 w 7422395"/>
              <a:gd name="connsiteY3" fmla="*/ 2635756 h 3636043"/>
              <a:gd name="connsiteX4" fmla="*/ 2460937 w 7422395"/>
              <a:gd name="connsiteY4" fmla="*/ 2224235 h 3636043"/>
              <a:gd name="connsiteX5" fmla="*/ 3913873 w 7422395"/>
              <a:gd name="connsiteY5" fmla="*/ 1585843 h 3636043"/>
              <a:gd name="connsiteX6" fmla="*/ 5771154 w 7422395"/>
              <a:gd name="connsiteY6" fmla="*/ 782901 h 3636043"/>
              <a:gd name="connsiteX7" fmla="*/ 7422395 w 7422395"/>
              <a:gd name="connsiteY7" fmla="*/ 0 h 3636043"/>
              <a:gd name="connsiteX0" fmla="*/ 0 w 7320472"/>
              <a:gd name="connsiteY0" fmla="*/ 3525383 h 3525383"/>
              <a:gd name="connsiteX1" fmla="*/ 393066 w 7320472"/>
              <a:gd name="connsiteY1" fmla="*/ 3221088 h 3525383"/>
              <a:gd name="connsiteX2" fmla="*/ 890226 w 7320472"/>
              <a:gd name="connsiteY2" fmla="*/ 2913105 h 3525383"/>
              <a:gd name="connsiteX3" fmla="*/ 1409390 w 7320472"/>
              <a:gd name="connsiteY3" fmla="*/ 2635756 h 3525383"/>
              <a:gd name="connsiteX4" fmla="*/ 2359014 w 7320472"/>
              <a:gd name="connsiteY4" fmla="*/ 2224235 h 3525383"/>
              <a:gd name="connsiteX5" fmla="*/ 3811950 w 7320472"/>
              <a:gd name="connsiteY5" fmla="*/ 1585843 h 3525383"/>
              <a:gd name="connsiteX6" fmla="*/ 5669231 w 7320472"/>
              <a:gd name="connsiteY6" fmla="*/ 782901 h 3525383"/>
              <a:gd name="connsiteX7" fmla="*/ 7320472 w 7320472"/>
              <a:gd name="connsiteY7" fmla="*/ 0 h 3525383"/>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2361926 w 7323384"/>
              <a:gd name="connsiteY4" fmla="*/ 2224235 h 3537031"/>
              <a:gd name="connsiteX5" fmla="*/ 3814862 w 7323384"/>
              <a:gd name="connsiteY5" fmla="*/ 1585843 h 3537031"/>
              <a:gd name="connsiteX6" fmla="*/ 5672143 w 7323384"/>
              <a:gd name="connsiteY6" fmla="*/ 782901 h 3537031"/>
              <a:gd name="connsiteX7" fmla="*/ 7323384 w 7323384"/>
              <a:gd name="connsiteY7"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1 w 7323384"/>
              <a:gd name="connsiteY4" fmla="*/ 2382402 h 3537031"/>
              <a:gd name="connsiteX5" fmla="*/ 2361926 w 7323384"/>
              <a:gd name="connsiteY5" fmla="*/ 2224235 h 3537031"/>
              <a:gd name="connsiteX6" fmla="*/ 3814862 w 7323384"/>
              <a:gd name="connsiteY6" fmla="*/ 1585843 h 3537031"/>
              <a:gd name="connsiteX7" fmla="*/ 5672143 w 7323384"/>
              <a:gd name="connsiteY7" fmla="*/ 782901 h 3537031"/>
              <a:gd name="connsiteX8" fmla="*/ 7323384 w 7323384"/>
              <a:gd name="connsiteY8"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8897 w 7323384"/>
              <a:gd name="connsiteY4" fmla="*/ 2373666 h 3537031"/>
              <a:gd name="connsiteX5" fmla="*/ 2361926 w 7323384"/>
              <a:gd name="connsiteY5" fmla="*/ 2224235 h 3537031"/>
              <a:gd name="connsiteX6" fmla="*/ 3814862 w 7323384"/>
              <a:gd name="connsiteY6" fmla="*/ 1585843 h 3537031"/>
              <a:gd name="connsiteX7" fmla="*/ 5672143 w 7323384"/>
              <a:gd name="connsiteY7" fmla="*/ 782901 h 3537031"/>
              <a:gd name="connsiteX8" fmla="*/ 7323384 w 7323384"/>
              <a:gd name="connsiteY8"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0 w 7323384"/>
              <a:gd name="connsiteY4" fmla="*/ 2379490 h 3537031"/>
              <a:gd name="connsiteX5" fmla="*/ 2361926 w 7323384"/>
              <a:gd name="connsiteY5" fmla="*/ 2224235 h 3537031"/>
              <a:gd name="connsiteX6" fmla="*/ 3814862 w 7323384"/>
              <a:gd name="connsiteY6" fmla="*/ 1585843 h 3537031"/>
              <a:gd name="connsiteX7" fmla="*/ 5672143 w 7323384"/>
              <a:gd name="connsiteY7" fmla="*/ 782901 h 3537031"/>
              <a:gd name="connsiteX8" fmla="*/ 7323384 w 7323384"/>
              <a:gd name="connsiteY8"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0 w 7323384"/>
              <a:gd name="connsiteY4" fmla="*/ 2379490 h 3537031"/>
              <a:gd name="connsiteX5" fmla="*/ 2635663 w 7323384"/>
              <a:gd name="connsiteY5" fmla="*/ 2087366 h 3537031"/>
              <a:gd name="connsiteX6" fmla="*/ 3814862 w 7323384"/>
              <a:gd name="connsiteY6" fmla="*/ 1585843 h 3537031"/>
              <a:gd name="connsiteX7" fmla="*/ 5672143 w 7323384"/>
              <a:gd name="connsiteY7" fmla="*/ 782901 h 3537031"/>
              <a:gd name="connsiteX8" fmla="*/ 7323384 w 7323384"/>
              <a:gd name="connsiteY8"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0 w 7323384"/>
              <a:gd name="connsiteY4" fmla="*/ 2379490 h 3537031"/>
              <a:gd name="connsiteX5" fmla="*/ 2635663 w 7323384"/>
              <a:gd name="connsiteY5" fmla="*/ 2087366 h 3537031"/>
              <a:gd name="connsiteX6" fmla="*/ 3217804 w 7323384"/>
              <a:gd name="connsiteY6" fmla="*/ 1832015 h 3537031"/>
              <a:gd name="connsiteX7" fmla="*/ 3814862 w 7323384"/>
              <a:gd name="connsiteY7" fmla="*/ 1585843 h 3537031"/>
              <a:gd name="connsiteX8" fmla="*/ 5672143 w 7323384"/>
              <a:gd name="connsiteY8" fmla="*/ 782901 h 3537031"/>
              <a:gd name="connsiteX9" fmla="*/ 7323384 w 7323384"/>
              <a:gd name="connsiteY9"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0 w 7323384"/>
              <a:gd name="connsiteY4" fmla="*/ 2379490 h 3537031"/>
              <a:gd name="connsiteX5" fmla="*/ 2635663 w 7323384"/>
              <a:gd name="connsiteY5" fmla="*/ 2087366 h 3537031"/>
              <a:gd name="connsiteX6" fmla="*/ 3217804 w 7323384"/>
              <a:gd name="connsiteY6" fmla="*/ 1832015 h 3537031"/>
              <a:gd name="connsiteX7" fmla="*/ 3826510 w 7323384"/>
              <a:gd name="connsiteY7" fmla="*/ 1559634 h 3537031"/>
              <a:gd name="connsiteX8" fmla="*/ 5672143 w 7323384"/>
              <a:gd name="connsiteY8" fmla="*/ 782901 h 3537031"/>
              <a:gd name="connsiteX9" fmla="*/ 7323384 w 7323384"/>
              <a:gd name="connsiteY9"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0 w 7323384"/>
              <a:gd name="connsiteY4" fmla="*/ 2379490 h 3537031"/>
              <a:gd name="connsiteX5" fmla="*/ 2635663 w 7323384"/>
              <a:gd name="connsiteY5" fmla="*/ 2087366 h 3537031"/>
              <a:gd name="connsiteX6" fmla="*/ 3217804 w 7323384"/>
              <a:gd name="connsiteY6" fmla="*/ 1832015 h 3537031"/>
              <a:gd name="connsiteX7" fmla="*/ 3826510 w 7323384"/>
              <a:gd name="connsiteY7" fmla="*/ 1559634 h 3537031"/>
              <a:gd name="connsiteX8" fmla="*/ 5672143 w 7323384"/>
              <a:gd name="connsiteY8" fmla="*/ 782901 h 3537031"/>
              <a:gd name="connsiteX9" fmla="*/ 7323384 w 7323384"/>
              <a:gd name="connsiteY9"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0 w 7323384"/>
              <a:gd name="connsiteY4" fmla="*/ 2379490 h 3537031"/>
              <a:gd name="connsiteX5" fmla="*/ 2635663 w 7323384"/>
              <a:gd name="connsiteY5" fmla="*/ 2087366 h 3537031"/>
              <a:gd name="connsiteX6" fmla="*/ 3217804 w 7323384"/>
              <a:gd name="connsiteY6" fmla="*/ 1832015 h 3537031"/>
              <a:gd name="connsiteX7" fmla="*/ 3826510 w 7323384"/>
              <a:gd name="connsiteY7" fmla="*/ 1559634 h 3537031"/>
              <a:gd name="connsiteX8" fmla="*/ 5672143 w 7323384"/>
              <a:gd name="connsiteY8" fmla="*/ 782901 h 3537031"/>
              <a:gd name="connsiteX9" fmla="*/ 4435062 w 7323384"/>
              <a:gd name="connsiteY9" fmla="*/ 1299100 h 3537031"/>
              <a:gd name="connsiteX10" fmla="*/ 7323384 w 7323384"/>
              <a:gd name="connsiteY10"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0 w 7323384"/>
              <a:gd name="connsiteY4" fmla="*/ 2379490 h 3537031"/>
              <a:gd name="connsiteX5" fmla="*/ 2635663 w 7323384"/>
              <a:gd name="connsiteY5" fmla="*/ 2087366 h 3537031"/>
              <a:gd name="connsiteX6" fmla="*/ 3217804 w 7323384"/>
              <a:gd name="connsiteY6" fmla="*/ 1832015 h 3537031"/>
              <a:gd name="connsiteX7" fmla="*/ 3826510 w 7323384"/>
              <a:gd name="connsiteY7" fmla="*/ 1559634 h 3537031"/>
              <a:gd name="connsiteX8" fmla="*/ 5672143 w 7323384"/>
              <a:gd name="connsiteY8" fmla="*/ 782901 h 3537031"/>
              <a:gd name="connsiteX9" fmla="*/ 4452534 w 7323384"/>
              <a:gd name="connsiteY9" fmla="*/ 1293276 h 3537031"/>
              <a:gd name="connsiteX10" fmla="*/ 7323384 w 7323384"/>
              <a:gd name="connsiteY10"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0 w 7323384"/>
              <a:gd name="connsiteY4" fmla="*/ 2379490 h 3537031"/>
              <a:gd name="connsiteX5" fmla="*/ 2635663 w 7323384"/>
              <a:gd name="connsiteY5" fmla="*/ 2087366 h 3537031"/>
              <a:gd name="connsiteX6" fmla="*/ 3217804 w 7323384"/>
              <a:gd name="connsiteY6" fmla="*/ 1832015 h 3537031"/>
              <a:gd name="connsiteX7" fmla="*/ 3826510 w 7323384"/>
              <a:gd name="connsiteY7" fmla="*/ 1559634 h 3537031"/>
              <a:gd name="connsiteX8" fmla="*/ 5672143 w 7323384"/>
              <a:gd name="connsiteY8" fmla="*/ 782901 h 3537031"/>
              <a:gd name="connsiteX9" fmla="*/ 4452534 w 7323384"/>
              <a:gd name="connsiteY9" fmla="*/ 1293276 h 3537031"/>
              <a:gd name="connsiteX10" fmla="*/ 7323384 w 7323384"/>
              <a:gd name="connsiteY10"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0 w 7323384"/>
              <a:gd name="connsiteY4" fmla="*/ 2379490 h 3537031"/>
              <a:gd name="connsiteX5" fmla="*/ 2635663 w 7323384"/>
              <a:gd name="connsiteY5" fmla="*/ 2087366 h 3537031"/>
              <a:gd name="connsiteX6" fmla="*/ 3217804 w 7323384"/>
              <a:gd name="connsiteY6" fmla="*/ 1832015 h 3537031"/>
              <a:gd name="connsiteX7" fmla="*/ 3826510 w 7323384"/>
              <a:gd name="connsiteY7" fmla="*/ 1559634 h 3537031"/>
              <a:gd name="connsiteX8" fmla="*/ 5672143 w 7323384"/>
              <a:gd name="connsiteY8" fmla="*/ 782901 h 3537031"/>
              <a:gd name="connsiteX9" fmla="*/ 7323384 w 7323384"/>
              <a:gd name="connsiteY9"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0 w 7323384"/>
              <a:gd name="connsiteY4" fmla="*/ 2379490 h 3537031"/>
              <a:gd name="connsiteX5" fmla="*/ 2635663 w 7323384"/>
              <a:gd name="connsiteY5" fmla="*/ 2087366 h 3537031"/>
              <a:gd name="connsiteX6" fmla="*/ 3217804 w 7323384"/>
              <a:gd name="connsiteY6" fmla="*/ 1832015 h 3537031"/>
              <a:gd name="connsiteX7" fmla="*/ 3826510 w 7323384"/>
              <a:gd name="connsiteY7" fmla="*/ 1559634 h 3537031"/>
              <a:gd name="connsiteX8" fmla="*/ 4458359 w 7323384"/>
              <a:gd name="connsiteY8" fmla="*/ 1296188 h 3537031"/>
              <a:gd name="connsiteX9" fmla="*/ 5672143 w 7323384"/>
              <a:gd name="connsiteY9" fmla="*/ 782901 h 3537031"/>
              <a:gd name="connsiteX10" fmla="*/ 7323384 w 7323384"/>
              <a:gd name="connsiteY10"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0 w 7323384"/>
              <a:gd name="connsiteY4" fmla="*/ 2379490 h 3537031"/>
              <a:gd name="connsiteX5" fmla="*/ 2635663 w 7323384"/>
              <a:gd name="connsiteY5" fmla="*/ 2087366 h 3537031"/>
              <a:gd name="connsiteX6" fmla="*/ 3217804 w 7323384"/>
              <a:gd name="connsiteY6" fmla="*/ 1832015 h 3537031"/>
              <a:gd name="connsiteX7" fmla="*/ 3826510 w 7323384"/>
              <a:gd name="connsiteY7" fmla="*/ 1559634 h 3537031"/>
              <a:gd name="connsiteX8" fmla="*/ 4458359 w 7323384"/>
              <a:gd name="connsiteY8" fmla="*/ 1296188 h 3537031"/>
              <a:gd name="connsiteX9" fmla="*/ 5113582 w 7323384"/>
              <a:gd name="connsiteY9" fmla="*/ 1016626 h 3537031"/>
              <a:gd name="connsiteX10" fmla="*/ 5672143 w 7323384"/>
              <a:gd name="connsiteY10" fmla="*/ 782901 h 3537031"/>
              <a:gd name="connsiteX11" fmla="*/ 7323384 w 7323384"/>
              <a:gd name="connsiteY11"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0 w 7323384"/>
              <a:gd name="connsiteY4" fmla="*/ 2379490 h 3537031"/>
              <a:gd name="connsiteX5" fmla="*/ 2635663 w 7323384"/>
              <a:gd name="connsiteY5" fmla="*/ 2087366 h 3537031"/>
              <a:gd name="connsiteX6" fmla="*/ 3217804 w 7323384"/>
              <a:gd name="connsiteY6" fmla="*/ 1832015 h 3537031"/>
              <a:gd name="connsiteX7" fmla="*/ 3826510 w 7323384"/>
              <a:gd name="connsiteY7" fmla="*/ 1559634 h 3537031"/>
              <a:gd name="connsiteX8" fmla="*/ 4458359 w 7323384"/>
              <a:gd name="connsiteY8" fmla="*/ 1296188 h 3537031"/>
              <a:gd name="connsiteX9" fmla="*/ 5104846 w 7323384"/>
              <a:gd name="connsiteY9" fmla="*/ 1004978 h 3537031"/>
              <a:gd name="connsiteX10" fmla="*/ 5672143 w 7323384"/>
              <a:gd name="connsiteY10" fmla="*/ 782901 h 3537031"/>
              <a:gd name="connsiteX11" fmla="*/ 7323384 w 7323384"/>
              <a:gd name="connsiteY11"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0 w 7323384"/>
              <a:gd name="connsiteY4" fmla="*/ 2379490 h 3537031"/>
              <a:gd name="connsiteX5" fmla="*/ 2635663 w 7323384"/>
              <a:gd name="connsiteY5" fmla="*/ 2087366 h 3537031"/>
              <a:gd name="connsiteX6" fmla="*/ 3217804 w 7323384"/>
              <a:gd name="connsiteY6" fmla="*/ 1832015 h 3537031"/>
              <a:gd name="connsiteX7" fmla="*/ 3826510 w 7323384"/>
              <a:gd name="connsiteY7" fmla="*/ 1559634 h 3537031"/>
              <a:gd name="connsiteX8" fmla="*/ 4458359 w 7323384"/>
              <a:gd name="connsiteY8" fmla="*/ 1296188 h 3537031"/>
              <a:gd name="connsiteX9" fmla="*/ 5104846 w 7323384"/>
              <a:gd name="connsiteY9" fmla="*/ 1004978 h 3537031"/>
              <a:gd name="connsiteX10" fmla="*/ 5800275 w 7323384"/>
              <a:gd name="connsiteY10" fmla="*/ 724659 h 3537031"/>
              <a:gd name="connsiteX11" fmla="*/ 7323384 w 7323384"/>
              <a:gd name="connsiteY11" fmla="*/ 0 h 3537031"/>
              <a:gd name="connsiteX0" fmla="*/ 0 w 7323384"/>
              <a:gd name="connsiteY0" fmla="*/ 3537031 h 3537031"/>
              <a:gd name="connsiteX1" fmla="*/ 395978 w 7323384"/>
              <a:gd name="connsiteY1" fmla="*/ 3221088 h 3537031"/>
              <a:gd name="connsiteX2" fmla="*/ 893138 w 7323384"/>
              <a:gd name="connsiteY2" fmla="*/ 2913105 h 3537031"/>
              <a:gd name="connsiteX3" fmla="*/ 1412302 w 7323384"/>
              <a:gd name="connsiteY3" fmla="*/ 2635756 h 3537031"/>
              <a:gd name="connsiteX4" fmla="*/ 1980160 w 7323384"/>
              <a:gd name="connsiteY4" fmla="*/ 2379490 h 3537031"/>
              <a:gd name="connsiteX5" fmla="*/ 2635663 w 7323384"/>
              <a:gd name="connsiteY5" fmla="*/ 2087366 h 3537031"/>
              <a:gd name="connsiteX6" fmla="*/ 3217804 w 7323384"/>
              <a:gd name="connsiteY6" fmla="*/ 1832015 h 3537031"/>
              <a:gd name="connsiteX7" fmla="*/ 3826510 w 7323384"/>
              <a:gd name="connsiteY7" fmla="*/ 1559634 h 3537031"/>
              <a:gd name="connsiteX8" fmla="*/ 4458359 w 7323384"/>
              <a:gd name="connsiteY8" fmla="*/ 1296188 h 3537031"/>
              <a:gd name="connsiteX9" fmla="*/ 5104846 w 7323384"/>
              <a:gd name="connsiteY9" fmla="*/ 1004978 h 3537031"/>
              <a:gd name="connsiteX10" fmla="*/ 5817748 w 7323384"/>
              <a:gd name="connsiteY10" fmla="*/ 715923 h 3537031"/>
              <a:gd name="connsiteX11" fmla="*/ 7323384 w 7323384"/>
              <a:gd name="connsiteY11" fmla="*/ 0 h 3537031"/>
              <a:gd name="connsiteX0" fmla="*/ 0 w 7353864"/>
              <a:gd name="connsiteY0" fmla="*/ 3455751 h 3455751"/>
              <a:gd name="connsiteX1" fmla="*/ 395978 w 7353864"/>
              <a:gd name="connsiteY1" fmla="*/ 3139808 h 3455751"/>
              <a:gd name="connsiteX2" fmla="*/ 893138 w 7353864"/>
              <a:gd name="connsiteY2" fmla="*/ 2831825 h 3455751"/>
              <a:gd name="connsiteX3" fmla="*/ 1412302 w 7353864"/>
              <a:gd name="connsiteY3" fmla="*/ 2554476 h 3455751"/>
              <a:gd name="connsiteX4" fmla="*/ 1980160 w 7353864"/>
              <a:gd name="connsiteY4" fmla="*/ 2298210 h 3455751"/>
              <a:gd name="connsiteX5" fmla="*/ 2635663 w 7353864"/>
              <a:gd name="connsiteY5" fmla="*/ 2006086 h 3455751"/>
              <a:gd name="connsiteX6" fmla="*/ 3217804 w 7353864"/>
              <a:gd name="connsiteY6" fmla="*/ 1750735 h 3455751"/>
              <a:gd name="connsiteX7" fmla="*/ 3826510 w 7353864"/>
              <a:gd name="connsiteY7" fmla="*/ 1478354 h 3455751"/>
              <a:gd name="connsiteX8" fmla="*/ 4458359 w 7353864"/>
              <a:gd name="connsiteY8" fmla="*/ 1214908 h 3455751"/>
              <a:gd name="connsiteX9" fmla="*/ 5104846 w 7353864"/>
              <a:gd name="connsiteY9" fmla="*/ 923698 h 3455751"/>
              <a:gd name="connsiteX10" fmla="*/ 5817748 w 7353864"/>
              <a:gd name="connsiteY10" fmla="*/ 634643 h 3455751"/>
              <a:gd name="connsiteX11" fmla="*/ 7353864 w 7353864"/>
              <a:gd name="connsiteY11" fmla="*/ 0 h 3455751"/>
              <a:gd name="connsiteX0" fmla="*/ 0 w 7353864"/>
              <a:gd name="connsiteY0" fmla="*/ 3425271 h 3425271"/>
              <a:gd name="connsiteX1" fmla="*/ 395978 w 7353864"/>
              <a:gd name="connsiteY1" fmla="*/ 3109328 h 3425271"/>
              <a:gd name="connsiteX2" fmla="*/ 893138 w 7353864"/>
              <a:gd name="connsiteY2" fmla="*/ 2801345 h 3425271"/>
              <a:gd name="connsiteX3" fmla="*/ 1412302 w 7353864"/>
              <a:gd name="connsiteY3" fmla="*/ 2523996 h 3425271"/>
              <a:gd name="connsiteX4" fmla="*/ 1980160 w 7353864"/>
              <a:gd name="connsiteY4" fmla="*/ 2267730 h 3425271"/>
              <a:gd name="connsiteX5" fmla="*/ 2635663 w 7353864"/>
              <a:gd name="connsiteY5" fmla="*/ 1975606 h 3425271"/>
              <a:gd name="connsiteX6" fmla="*/ 3217804 w 7353864"/>
              <a:gd name="connsiteY6" fmla="*/ 1720255 h 3425271"/>
              <a:gd name="connsiteX7" fmla="*/ 3826510 w 7353864"/>
              <a:gd name="connsiteY7" fmla="*/ 1447874 h 3425271"/>
              <a:gd name="connsiteX8" fmla="*/ 4458359 w 7353864"/>
              <a:gd name="connsiteY8" fmla="*/ 1184428 h 3425271"/>
              <a:gd name="connsiteX9" fmla="*/ 5104846 w 7353864"/>
              <a:gd name="connsiteY9" fmla="*/ 893218 h 3425271"/>
              <a:gd name="connsiteX10" fmla="*/ 5817748 w 7353864"/>
              <a:gd name="connsiteY10" fmla="*/ 604163 h 3425271"/>
              <a:gd name="connsiteX11" fmla="*/ 7353864 w 7353864"/>
              <a:gd name="connsiteY11" fmla="*/ 0 h 342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53864" h="3425271">
                <a:moveTo>
                  <a:pt x="0" y="3425271"/>
                </a:moveTo>
                <a:cubicBezTo>
                  <a:pt x="82013" y="3357083"/>
                  <a:pt x="228193" y="3230788"/>
                  <a:pt x="395978" y="3109328"/>
                </a:cubicBezTo>
                <a:cubicBezTo>
                  <a:pt x="563763" y="2987868"/>
                  <a:pt x="723751" y="2898900"/>
                  <a:pt x="893138" y="2801345"/>
                </a:cubicBezTo>
                <a:cubicBezTo>
                  <a:pt x="1062525" y="2703790"/>
                  <a:pt x="1231132" y="2612447"/>
                  <a:pt x="1412302" y="2523996"/>
                </a:cubicBezTo>
                <a:cubicBezTo>
                  <a:pt x="1593473" y="2435546"/>
                  <a:pt x="1821889" y="2336317"/>
                  <a:pt x="1980160" y="2267730"/>
                </a:cubicBezTo>
                <a:cubicBezTo>
                  <a:pt x="2138431" y="2199143"/>
                  <a:pt x="2429389" y="2066852"/>
                  <a:pt x="2635663" y="1975606"/>
                </a:cubicBezTo>
                <a:lnTo>
                  <a:pt x="3217804" y="1720255"/>
                </a:lnTo>
                <a:lnTo>
                  <a:pt x="3826510" y="1447874"/>
                </a:lnTo>
                <a:lnTo>
                  <a:pt x="4458359" y="1184428"/>
                </a:lnTo>
                <a:lnTo>
                  <a:pt x="5104846" y="893218"/>
                </a:lnTo>
                <a:lnTo>
                  <a:pt x="5817748" y="604163"/>
                </a:lnTo>
                <a:cubicBezTo>
                  <a:pt x="6400560" y="344224"/>
                  <a:pt x="7009856" y="163104"/>
                  <a:pt x="7353864" y="0"/>
                </a:cubicBez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9AEE8FA-E6C0-425E-8645-EDB89C069425}"/>
              </a:ext>
            </a:extLst>
          </p:cNvPr>
          <p:cNvCxnSpPr>
            <a:cxnSpLocks/>
          </p:cNvCxnSpPr>
          <p:nvPr/>
        </p:nvCxnSpPr>
        <p:spPr>
          <a:xfrm flipV="1">
            <a:off x="2301580" y="3855904"/>
            <a:ext cx="7554845" cy="157147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185911-7D7A-4E05-90FB-9D3ECE2DB614}"/>
              </a:ext>
            </a:extLst>
          </p:cNvPr>
          <p:cNvCxnSpPr>
            <a:cxnSpLocks/>
          </p:cNvCxnSpPr>
          <p:nvPr/>
        </p:nvCxnSpPr>
        <p:spPr>
          <a:xfrm flipV="1">
            <a:off x="2267744" y="716096"/>
            <a:ext cx="0" cy="471500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04" name="Met Data Grid">
            <a:extLst>
              <a:ext uri="{FF2B5EF4-FFF2-40B4-BE49-F238E27FC236}">
                <a16:creationId xmlns:a16="http://schemas.microsoft.com/office/drawing/2014/main" id="{A9D7C6A6-EFD1-40F3-8A45-ADAC6034A737}"/>
              </a:ext>
            </a:extLst>
          </p:cNvPr>
          <p:cNvGrpSpPr/>
          <p:nvPr/>
        </p:nvGrpSpPr>
        <p:grpSpPr>
          <a:xfrm>
            <a:off x="367378" y="38383"/>
            <a:ext cx="8879840" cy="6786880"/>
            <a:chOff x="846348" y="-876012"/>
            <a:chExt cx="8879840" cy="6786880"/>
          </a:xfrm>
        </p:grpSpPr>
        <p:sp>
          <p:nvSpPr>
            <p:cNvPr id="87" name="Rectangle 86">
              <a:extLst>
                <a:ext uri="{FF2B5EF4-FFF2-40B4-BE49-F238E27FC236}">
                  <a16:creationId xmlns:a16="http://schemas.microsoft.com/office/drawing/2014/main" id="{632708EE-ED99-4CF2-8816-063FFA6A452A}"/>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46AB6CF-B3D1-425B-96E5-3A2E1DC95813}"/>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CDD1252A-A883-4656-9490-B2C4CE681927}"/>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FFA19C3-D219-4775-86A5-C596A53FF3B7}"/>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FBD7AED-440E-42ED-8C5D-BE0E3357F200}"/>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48662B05-1BC2-4ADD-A84A-A3C8655F1896}"/>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67967D95-9802-4EB9-99F3-04AE538C227E}"/>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F49A433-8F38-4C53-8CC6-966AF9631514}"/>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2A365D8C-E85F-4A7F-ACC4-020830A26360}"/>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5DAAF9DF-6266-4723-A1FA-9287033671C7}"/>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BA36213-E641-4184-B5E9-C5CEFEE23627}"/>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C15886E2-542E-4A96-91A8-0966CF69FD06}"/>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BC84A369-A733-4924-9987-C9659E31001A}"/>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73E4F447-E5CB-4103-84EB-41E806D63DDC}"/>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a:extLst>
                <a:ext uri="{FF2B5EF4-FFF2-40B4-BE49-F238E27FC236}">
                  <a16:creationId xmlns:a16="http://schemas.microsoft.com/office/drawing/2014/main" id="{6353BF11-60D1-481E-AC9F-1908FABE8FDD}"/>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58F81C4-3BA8-41B5-AD3B-0355600D75FA}"/>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6CA1AA4-0BB9-4558-A480-6A9EBF0714A2}"/>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C854C6D-5EA7-40E0-8A47-2984908100B0}"/>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ACA260D-128E-4C8D-8063-D0A736C764E9}"/>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15486EB-3BE1-4EE9-9352-2F36F36A0E5F}"/>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8FF237F1-269B-4477-A196-9A56C2AD88FF}"/>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094A02A-28F4-4ABC-AED5-681A89E8551E}"/>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309F51A-C472-4128-B14F-A96AB620AC45}"/>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A39091F-5587-45B1-B879-DD7496EF2E8A}"/>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69AF10E-68D6-495A-BD60-FDE5A9C03DA5}"/>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FB5040C-A649-408E-A9E1-D2E8FBA5BD5C}"/>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7" name="Freeform: Shape 1196">
              <a:extLst>
                <a:ext uri="{FF2B5EF4-FFF2-40B4-BE49-F238E27FC236}">
                  <a16:creationId xmlns:a16="http://schemas.microsoft.com/office/drawing/2014/main" id="{EE45C107-894A-4561-B2BE-4B04C449A5B0}"/>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 name="Freeform: Shape 1197">
              <a:extLst>
                <a:ext uri="{FF2B5EF4-FFF2-40B4-BE49-F238E27FC236}">
                  <a16:creationId xmlns:a16="http://schemas.microsoft.com/office/drawing/2014/main" id="{72860943-B851-412F-BB1E-12587A29D2F1}"/>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0" name="Freeform: Shape 1199">
              <a:extLst>
                <a:ext uri="{FF2B5EF4-FFF2-40B4-BE49-F238E27FC236}">
                  <a16:creationId xmlns:a16="http://schemas.microsoft.com/office/drawing/2014/main" id="{45E0185B-72A9-4795-9984-1F6F84F7A8AD}"/>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4CF85380-562D-4D0D-BC51-A78894D696B4}"/>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B1C82801-7CC5-4826-8169-56F05721A8E1}"/>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0D48322C-CF5E-44A5-B826-D2EA5A6CC5EC}"/>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898949E-4669-4355-A43C-E6E2122B84DF}"/>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C9CA2C5-B27C-4767-ACC1-8CBC501906DD}"/>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5A550A-EC30-41F9-8B3D-1D83CCE68E7D}"/>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D3AEE67F-AA96-47D3-86A8-2993CAF3ABDB}"/>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0F7AD05-83D2-4B1B-A618-2796F417CE25}"/>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D2ACDC4-35E1-4C94-B99B-A9B6B234DBE6}"/>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1D54BB-5C02-4911-BE0B-1019ED57D066}"/>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A961223-4B3E-4876-BA96-884179837D03}"/>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77C1C83-CB19-40C2-9569-07279F47026B}"/>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EB0A6AF-6E13-44EA-9409-AA1084CA69A5}"/>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F28A4D-8A11-4A5F-BB60-E53BD6C6A945}"/>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DBF3BF-01B7-4963-9484-B6F4F81BB94C}"/>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3777494-68D7-4BF8-9B00-9FAA58E7AF07}"/>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0CD4E0-1850-4B69-BDF4-5140CF8962FE}"/>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A914827-14AC-44F1-9C8F-0C62235D9039}"/>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68F4048-F865-49D1-A9EB-2D6702A83DC0}"/>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CE8149C3-45E4-4003-A7C7-CC99DD2B2E57}"/>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a:extLst>
                <a:ext uri="{FF2B5EF4-FFF2-40B4-BE49-F238E27FC236}">
                  <a16:creationId xmlns:a16="http://schemas.microsoft.com/office/drawing/2014/main" id="{660F6FA8-6FDA-41B4-ADD9-B4476BAA9CAA}"/>
                </a:ext>
              </a:extLst>
            </p:cNvPr>
            <p:cNvCxnSpPr>
              <a:cxnSpLocks/>
              <a:stCxn id="42" idx="3"/>
              <a:endCxn id="137"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01258B94-E583-492D-8C2D-4E03D592C781}"/>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A39D4369-487A-4955-AA5C-86EA628FADE5}"/>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B6301E9-27E7-4857-832A-3B458229C67C}"/>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16E34631-3DB4-463A-A63C-DC37EFEBEB71}"/>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Connector 164">
              <a:extLst>
                <a:ext uri="{FF2B5EF4-FFF2-40B4-BE49-F238E27FC236}">
                  <a16:creationId xmlns:a16="http://schemas.microsoft.com/office/drawing/2014/main" id="{BB1FEA68-0333-42B1-9465-8FE9A11F975F}"/>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4256D64-88DF-4A93-90FC-3B4E2FB00800}"/>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E1323DC-3971-43D3-A5F7-962A9B6126A3}"/>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7594226-E214-496A-A353-23BC3C4554DE}"/>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2E2B540-9175-4068-8D73-DE74F3C1E806}"/>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8ADF6F61-C8C4-4702-AFE7-4171637C1F8D}"/>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FC5A605-2AAC-4BD5-891D-CB98531F36AB}"/>
                </a:ext>
              </a:extLst>
            </p:cNvPr>
            <p:cNvCxnSpPr>
              <a:cxnSpLocks/>
              <a:endCxn id="25"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1CF9EF1-A0FF-49F2-ACF5-3620DFE8442A}"/>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6CBEE8-3CDC-45A8-96E7-5DB55A9C3177}"/>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8FAAD8B-0C6D-46C0-93DE-5A0600E6DB88}"/>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920A380-50F8-406E-B50B-533894110C37}"/>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0F45C68-48C6-45C4-9F56-EF40F6C5E34C}"/>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29B55A6-E795-4C05-A254-0603119E3E73}"/>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D150960-3429-4AFB-8888-8ED1B05E39A3}"/>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4B59611-EBC0-4C54-A3F1-C39AEEEE7BB0}"/>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71B19864-8C1B-4FAB-8B92-FCCAD54288D6}"/>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5" name="TextBox 1204">
            <a:extLst>
              <a:ext uri="{FF2B5EF4-FFF2-40B4-BE49-F238E27FC236}">
                <a16:creationId xmlns:a16="http://schemas.microsoft.com/office/drawing/2014/main" id="{15570241-AFC3-47B6-A69B-CC2587FDE4D3}"/>
              </a:ext>
            </a:extLst>
          </p:cNvPr>
          <p:cNvSpPr txBox="1"/>
          <p:nvPr/>
        </p:nvSpPr>
        <p:spPr>
          <a:xfrm>
            <a:off x="3538103" y="236491"/>
            <a:ext cx="8399084" cy="6488956"/>
          </a:xfrm>
          <a:prstGeom prst="rect">
            <a:avLst/>
          </a:prstGeom>
          <a:solidFill>
            <a:srgbClr val="FFFFD1"/>
          </a:solidFill>
          <a:ln>
            <a:solidFill>
              <a:schemeClr val="tx1"/>
            </a:solidFill>
          </a:ln>
        </p:spPr>
        <p:txBody>
          <a:bodyPr wrap="square" rtlCol="0">
            <a:spAutoFit/>
          </a:bodyPr>
          <a:lstStyle/>
          <a:p>
            <a:pPr>
              <a:spcBef>
                <a:spcPts val="200"/>
              </a:spcBef>
            </a:pPr>
            <a:r>
              <a:rPr lang="en-US" sz="2400" b="1" dirty="0"/>
              <a:t>Meteorological Data Grid(s) - </a:t>
            </a:r>
            <a:r>
              <a:rPr lang="en-US" sz="2400" b="1" i="1" dirty="0">
                <a:solidFill>
                  <a:srgbClr val="FF0000"/>
                </a:solidFill>
              </a:rPr>
              <a:t>Required</a:t>
            </a:r>
            <a:r>
              <a:rPr lang="en-US" sz="2400" b="1" dirty="0"/>
              <a:t> </a:t>
            </a:r>
          </a:p>
          <a:p>
            <a:pPr marL="285750" indent="-285750">
              <a:spcBef>
                <a:spcPts val="200"/>
              </a:spcBef>
              <a:buFont typeface="Arial" panose="020B0604020202020204" pitchFamily="34" charset="0"/>
              <a:buChar char="•"/>
            </a:pPr>
            <a:r>
              <a:rPr lang="en-US" b="1" dirty="0">
                <a:highlight>
                  <a:srgbClr val="FFFF00"/>
                </a:highlight>
              </a:rPr>
              <a:t>These are the outputs from a meteorological model</a:t>
            </a:r>
          </a:p>
          <a:p>
            <a:pPr marL="742950" lvl="1" indent="-285750">
              <a:spcBef>
                <a:spcPts val="200"/>
              </a:spcBef>
              <a:buFont typeface="Arial" panose="020B0604020202020204" pitchFamily="34" charset="0"/>
              <a:buChar char="•"/>
            </a:pPr>
            <a:r>
              <a:rPr lang="en-US" dirty="0"/>
              <a:t>e.g. a weather forecasting model</a:t>
            </a:r>
          </a:p>
          <a:p>
            <a:pPr marL="742950" lvl="1" indent="-285750">
              <a:spcBef>
                <a:spcPts val="200"/>
              </a:spcBef>
              <a:buFont typeface="Arial" panose="020B0604020202020204" pitchFamily="34" charset="0"/>
              <a:buChar char="•"/>
            </a:pPr>
            <a:r>
              <a:rPr lang="en-US" dirty="0"/>
              <a:t>wind speed &amp; direction and other met data on a 3-D grid</a:t>
            </a:r>
          </a:p>
          <a:p>
            <a:pPr marL="285750" indent="-285750">
              <a:spcBef>
                <a:spcPts val="200"/>
              </a:spcBef>
              <a:buFont typeface="Arial" panose="020B0604020202020204" pitchFamily="34" charset="0"/>
              <a:buChar char="•"/>
            </a:pPr>
            <a:r>
              <a:rPr lang="en-US" b="1" dirty="0">
                <a:highlight>
                  <a:srgbClr val="FFFF00"/>
                </a:highlight>
              </a:rPr>
              <a:t>Data sets differ based on</a:t>
            </a:r>
          </a:p>
          <a:p>
            <a:pPr marL="742950" lvl="1" indent="-285750">
              <a:spcBef>
                <a:spcPts val="200"/>
              </a:spcBef>
              <a:buFont typeface="Arial" panose="020B0604020202020204" pitchFamily="34" charset="0"/>
              <a:buChar char="•"/>
            </a:pPr>
            <a:r>
              <a:rPr lang="en-US" dirty="0"/>
              <a:t>What model was used to generate them</a:t>
            </a:r>
          </a:p>
          <a:p>
            <a:pPr marL="742950" lvl="1" indent="-285750">
              <a:spcBef>
                <a:spcPts val="200"/>
              </a:spcBef>
              <a:buFont typeface="Arial" panose="020B0604020202020204" pitchFamily="34" charset="0"/>
              <a:buChar char="•"/>
            </a:pPr>
            <a:r>
              <a:rPr lang="en-US" dirty="0"/>
              <a:t>The horizontal grid spacing</a:t>
            </a:r>
          </a:p>
          <a:p>
            <a:pPr marL="742950" lvl="1" indent="-285750">
              <a:spcBef>
                <a:spcPts val="200"/>
              </a:spcBef>
              <a:buFont typeface="Arial" panose="020B0604020202020204" pitchFamily="34" charset="0"/>
              <a:buChar char="•"/>
            </a:pPr>
            <a:r>
              <a:rPr lang="en-US" dirty="0"/>
              <a:t>The vertical grid spacing</a:t>
            </a:r>
          </a:p>
          <a:p>
            <a:pPr marL="742950" lvl="1" indent="-285750">
              <a:spcBef>
                <a:spcPts val="200"/>
              </a:spcBef>
              <a:buFont typeface="Arial" panose="020B0604020202020204" pitchFamily="34" charset="0"/>
              <a:buChar char="•"/>
            </a:pPr>
            <a:r>
              <a:rPr lang="en-US" dirty="0"/>
              <a:t>The temporal resolution (e.g., data every hour)</a:t>
            </a:r>
          </a:p>
          <a:p>
            <a:pPr marL="285750" indent="-285750">
              <a:spcBef>
                <a:spcPts val="200"/>
              </a:spcBef>
              <a:buFont typeface="Arial" panose="020B0604020202020204" pitchFamily="34" charset="0"/>
              <a:buChar char="•"/>
            </a:pPr>
            <a:r>
              <a:rPr lang="en-US" b="1" dirty="0">
                <a:highlight>
                  <a:srgbClr val="FFFF00"/>
                </a:highlight>
              </a:rPr>
              <a:t>HYSPLIT </a:t>
            </a:r>
            <a:r>
              <a:rPr lang="en-US" b="1" i="1" dirty="0">
                <a:highlight>
                  <a:srgbClr val="FFFF00"/>
                </a:highlight>
              </a:rPr>
              <a:t>must</a:t>
            </a:r>
            <a:r>
              <a:rPr lang="en-US" b="1" dirty="0">
                <a:highlight>
                  <a:srgbClr val="FFFF00"/>
                </a:highlight>
              </a:rPr>
              <a:t> have these data to run</a:t>
            </a:r>
          </a:p>
          <a:p>
            <a:pPr marL="742950" lvl="1" indent="-285750">
              <a:spcBef>
                <a:spcPts val="200"/>
              </a:spcBef>
              <a:buFont typeface="Arial" panose="020B0604020202020204" pitchFamily="34" charset="0"/>
              <a:buChar char="•"/>
            </a:pPr>
            <a:r>
              <a:rPr lang="en-US" dirty="0"/>
              <a:t>Data must be in “HYSPLIT format” (binary, ...)</a:t>
            </a:r>
          </a:p>
          <a:p>
            <a:pPr marL="742950" lvl="1" indent="-285750">
              <a:spcBef>
                <a:spcPts val="200"/>
              </a:spcBef>
              <a:buFont typeface="Arial" panose="020B0604020202020204" pitchFamily="34" charset="0"/>
              <a:buChar char="•"/>
            </a:pPr>
            <a:r>
              <a:rPr lang="en-US" dirty="0"/>
              <a:t>ARL provides datasets for download (most from NOAA weather models)</a:t>
            </a:r>
          </a:p>
          <a:p>
            <a:pPr marL="742950" lvl="1" indent="-285750">
              <a:spcBef>
                <a:spcPts val="200"/>
              </a:spcBef>
              <a:buFont typeface="Arial" panose="020B0604020202020204" pitchFamily="34" charset="0"/>
              <a:buChar char="•"/>
            </a:pPr>
            <a:r>
              <a:rPr lang="en-US" dirty="0"/>
              <a:t>HYSPLIT needs the filename and location on your computer</a:t>
            </a:r>
          </a:p>
          <a:p>
            <a:pPr marL="742950" lvl="1" indent="-285750">
              <a:spcBef>
                <a:spcPts val="200"/>
              </a:spcBef>
              <a:buFont typeface="Arial" panose="020B0604020202020204" pitchFamily="34" charset="0"/>
              <a:buChar char="•"/>
            </a:pPr>
            <a:r>
              <a:rPr lang="en-US" dirty="0"/>
              <a:t>File must include the area and times that you are doing your run in</a:t>
            </a:r>
          </a:p>
          <a:p>
            <a:pPr marL="1200150" lvl="2" indent="-285750">
              <a:spcBef>
                <a:spcPts val="200"/>
              </a:spcBef>
              <a:buFont typeface="Arial" panose="020B0604020202020204" pitchFamily="34" charset="0"/>
              <a:buChar char="•"/>
            </a:pPr>
            <a:r>
              <a:rPr lang="en-US" dirty="0"/>
              <a:t>If a particle goes off the met data grid, it is terminated</a:t>
            </a:r>
          </a:p>
          <a:p>
            <a:pPr marL="1200150" lvl="2" indent="-285750">
              <a:spcBef>
                <a:spcPts val="200"/>
              </a:spcBef>
              <a:buFont typeface="Arial" panose="020B0604020202020204" pitchFamily="34" charset="0"/>
              <a:buChar char="•"/>
            </a:pPr>
            <a:r>
              <a:rPr lang="en-US" dirty="0"/>
              <a:t>If there are missing times, the model “crashes”</a:t>
            </a:r>
          </a:p>
          <a:p>
            <a:pPr marL="742950" lvl="1" indent="-285750">
              <a:spcBef>
                <a:spcPts val="200"/>
              </a:spcBef>
              <a:buFont typeface="Arial" panose="020B0604020202020204" pitchFamily="34" charset="0"/>
              <a:buChar char="•"/>
            </a:pPr>
            <a:r>
              <a:rPr lang="en-US" dirty="0"/>
              <a:t>Can have multiple met files (e.g., several 1-day files for a multi-day simulation)</a:t>
            </a:r>
          </a:p>
          <a:p>
            <a:pPr marL="285750" indent="-285750">
              <a:spcBef>
                <a:spcPts val="200"/>
              </a:spcBef>
              <a:buFont typeface="Arial" panose="020B0604020202020204" pitchFamily="34" charset="0"/>
              <a:buChar char="•"/>
            </a:pPr>
            <a:r>
              <a:rPr lang="en-US" b="1" dirty="0">
                <a:highlight>
                  <a:srgbClr val="FFFF00"/>
                </a:highlight>
              </a:rPr>
              <a:t>Uncertainties</a:t>
            </a:r>
          </a:p>
          <a:p>
            <a:pPr marL="742950" lvl="1" indent="-285750">
              <a:spcBef>
                <a:spcPts val="200"/>
              </a:spcBef>
              <a:buFont typeface="Arial" panose="020B0604020202020204" pitchFamily="34" charset="0"/>
              <a:buChar char="•"/>
            </a:pPr>
            <a:r>
              <a:rPr lang="en-US" dirty="0"/>
              <a:t>Weather model uncertainties (e.g., wind direction and speed not exactly right)</a:t>
            </a:r>
          </a:p>
          <a:p>
            <a:pPr marL="742950" lvl="1" indent="-285750">
              <a:spcBef>
                <a:spcPts val="200"/>
              </a:spcBef>
              <a:buFont typeface="Arial" panose="020B0604020202020204" pitchFamily="34" charset="0"/>
              <a:buChar char="•"/>
            </a:pPr>
            <a:r>
              <a:rPr lang="en-US" dirty="0"/>
              <a:t>HYSPLIT </a:t>
            </a:r>
            <a:r>
              <a:rPr lang="en-US" i="1" dirty="0"/>
              <a:t>interpolates</a:t>
            </a:r>
            <a:r>
              <a:rPr lang="en-US" dirty="0"/>
              <a:t> between grid points (in space and time) to estimate the wind speed and direction at the </a:t>
            </a:r>
            <a:r>
              <a:rPr lang="en-US" i="1" dirty="0"/>
              <a:t>actual location </a:t>
            </a:r>
            <a:r>
              <a:rPr lang="en-US" dirty="0"/>
              <a:t>of a particle</a:t>
            </a:r>
          </a:p>
        </p:txBody>
      </p:sp>
      <p:sp>
        <p:nvSpPr>
          <p:cNvPr id="1206" name="Slide Number Placeholder 1205">
            <a:extLst>
              <a:ext uri="{FF2B5EF4-FFF2-40B4-BE49-F238E27FC236}">
                <a16:creationId xmlns:a16="http://schemas.microsoft.com/office/drawing/2014/main" id="{CB3509A8-8DF1-4074-9E76-A87EEF4D3D97}"/>
              </a:ext>
            </a:extLst>
          </p:cNvPr>
          <p:cNvSpPr>
            <a:spLocks noGrp="1"/>
          </p:cNvSpPr>
          <p:nvPr>
            <p:ph type="sldNum" sz="quarter" idx="12"/>
          </p:nvPr>
        </p:nvSpPr>
        <p:spPr/>
        <p:txBody>
          <a:bodyPr/>
          <a:lstStyle/>
          <a:p>
            <a:fld id="{8BD64FDA-96D4-4057-802F-365E206D1D78}" type="slidenum">
              <a:rPr lang="en-US" smtClean="0"/>
              <a:t>24</a:t>
            </a:fld>
            <a:endParaRPr lang="en-US"/>
          </a:p>
        </p:txBody>
      </p:sp>
      <p:sp>
        <p:nvSpPr>
          <p:cNvPr id="1207" name="TextBox 1206">
            <a:extLst>
              <a:ext uri="{FF2B5EF4-FFF2-40B4-BE49-F238E27FC236}">
                <a16:creationId xmlns:a16="http://schemas.microsoft.com/office/drawing/2014/main" id="{2C55680B-3CDE-43C4-ACA4-73333249F9FD}"/>
              </a:ext>
            </a:extLst>
          </p:cNvPr>
          <p:cNvSpPr txBox="1"/>
          <p:nvPr/>
        </p:nvSpPr>
        <p:spPr>
          <a:xfrm>
            <a:off x="187848" y="188597"/>
            <a:ext cx="2649956" cy="461665"/>
          </a:xfrm>
          <a:prstGeom prst="rect">
            <a:avLst/>
          </a:prstGeom>
          <a:solidFill>
            <a:schemeClr val="bg1"/>
          </a:solidFill>
          <a:ln>
            <a:solidFill>
              <a:schemeClr val="tx1"/>
            </a:solidFill>
          </a:ln>
        </p:spPr>
        <p:txBody>
          <a:bodyPr wrap="none" rtlCol="0">
            <a:spAutoFit/>
          </a:bodyPr>
          <a:lstStyle/>
          <a:p>
            <a:r>
              <a:rPr lang="en-US" sz="2400" dirty="0"/>
              <a:t>Met Data Required!</a:t>
            </a:r>
          </a:p>
        </p:txBody>
      </p:sp>
    </p:spTree>
    <p:extLst>
      <p:ext uri="{BB962C8B-B14F-4D97-AF65-F5344CB8AC3E}">
        <p14:creationId xmlns:p14="http://schemas.microsoft.com/office/powerpoint/2010/main" val="216044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4"/>
                                        </p:tgtEl>
                                        <p:attrNameLst>
                                          <p:attrName>style.visibility</p:attrName>
                                        </p:attrNameLst>
                                      </p:cBhvr>
                                      <p:to>
                                        <p:strVal val="visible"/>
                                      </p:to>
                                    </p:set>
                                    <p:animEffect transition="in" filter="fade">
                                      <p:cBhvr>
                                        <p:cTn id="7" dur="500"/>
                                        <p:tgtEl>
                                          <p:spTgt spid="1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05"/>
                                        </p:tgtEl>
                                        <p:attrNameLst>
                                          <p:attrName>style.visibility</p:attrName>
                                        </p:attrNameLst>
                                      </p:cBhvr>
                                      <p:to>
                                        <p:strVal val="visible"/>
                                      </p:to>
                                    </p:set>
                                    <p:animEffect transition="in" filter="fade">
                                      <p:cBhvr>
                                        <p:cTn id="12" dur="500"/>
                                        <p:tgtEl>
                                          <p:spTgt spid="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25315B-73A1-4D44-B753-380103B7F830}"/>
              </a:ext>
            </a:extLst>
          </p:cNvPr>
          <p:cNvGraphicFramePr>
            <a:graphicFrameLocks noGrp="1"/>
          </p:cNvGraphicFramePr>
          <p:nvPr>
            <p:extLst>
              <p:ext uri="{D42A27DB-BD31-4B8C-83A1-F6EECF244321}">
                <p14:modId xmlns:p14="http://schemas.microsoft.com/office/powerpoint/2010/main" val="75998635"/>
              </p:ext>
            </p:extLst>
          </p:nvPr>
        </p:nvGraphicFramePr>
        <p:xfrm>
          <a:off x="238125" y="800101"/>
          <a:ext cx="11696699" cy="5884927"/>
        </p:xfrm>
        <a:graphic>
          <a:graphicData uri="http://schemas.openxmlformats.org/drawingml/2006/table">
            <a:tbl>
              <a:tblPr firstRow="1" bandRow="1">
                <a:tableStyleId>{5C22544A-7EE6-4342-B048-85BDC9FD1C3A}</a:tableStyleId>
              </a:tblPr>
              <a:tblGrid>
                <a:gridCol w="715927">
                  <a:extLst>
                    <a:ext uri="{9D8B030D-6E8A-4147-A177-3AD203B41FA5}">
                      <a16:colId xmlns:a16="http://schemas.microsoft.com/office/drawing/2014/main" val="894876078"/>
                    </a:ext>
                  </a:extLst>
                </a:gridCol>
                <a:gridCol w="1896239">
                  <a:extLst>
                    <a:ext uri="{9D8B030D-6E8A-4147-A177-3AD203B41FA5}">
                      <a16:colId xmlns:a16="http://schemas.microsoft.com/office/drawing/2014/main" val="3596244079"/>
                    </a:ext>
                  </a:extLst>
                </a:gridCol>
                <a:gridCol w="1557625">
                  <a:extLst>
                    <a:ext uri="{9D8B030D-6E8A-4147-A177-3AD203B41FA5}">
                      <a16:colId xmlns:a16="http://schemas.microsoft.com/office/drawing/2014/main" val="2626518522"/>
                    </a:ext>
                  </a:extLst>
                </a:gridCol>
                <a:gridCol w="1025517">
                  <a:extLst>
                    <a:ext uri="{9D8B030D-6E8A-4147-A177-3AD203B41FA5}">
                      <a16:colId xmlns:a16="http://schemas.microsoft.com/office/drawing/2014/main" val="674748469"/>
                    </a:ext>
                  </a:extLst>
                </a:gridCol>
                <a:gridCol w="945621">
                  <a:extLst>
                    <a:ext uri="{9D8B030D-6E8A-4147-A177-3AD203B41FA5}">
                      <a16:colId xmlns:a16="http://schemas.microsoft.com/office/drawing/2014/main" val="2364476406"/>
                    </a:ext>
                  </a:extLst>
                </a:gridCol>
                <a:gridCol w="752343">
                  <a:extLst>
                    <a:ext uri="{9D8B030D-6E8A-4147-A177-3AD203B41FA5}">
                      <a16:colId xmlns:a16="http://schemas.microsoft.com/office/drawing/2014/main" val="3069348929"/>
                    </a:ext>
                  </a:extLst>
                </a:gridCol>
                <a:gridCol w="869603">
                  <a:extLst>
                    <a:ext uri="{9D8B030D-6E8A-4147-A177-3AD203B41FA5}">
                      <a16:colId xmlns:a16="http://schemas.microsoft.com/office/drawing/2014/main" val="3735447635"/>
                    </a:ext>
                  </a:extLst>
                </a:gridCol>
                <a:gridCol w="934670">
                  <a:extLst>
                    <a:ext uri="{9D8B030D-6E8A-4147-A177-3AD203B41FA5}">
                      <a16:colId xmlns:a16="http://schemas.microsoft.com/office/drawing/2014/main" val="3685438614"/>
                    </a:ext>
                  </a:extLst>
                </a:gridCol>
                <a:gridCol w="1141613">
                  <a:extLst>
                    <a:ext uri="{9D8B030D-6E8A-4147-A177-3AD203B41FA5}">
                      <a16:colId xmlns:a16="http://schemas.microsoft.com/office/drawing/2014/main" val="4286646114"/>
                    </a:ext>
                  </a:extLst>
                </a:gridCol>
                <a:gridCol w="1857541">
                  <a:extLst>
                    <a:ext uri="{9D8B030D-6E8A-4147-A177-3AD203B41FA5}">
                      <a16:colId xmlns:a16="http://schemas.microsoft.com/office/drawing/2014/main" val="1273349442"/>
                    </a:ext>
                  </a:extLst>
                </a:gridCol>
              </a:tblGrid>
              <a:tr h="942974">
                <a:tc>
                  <a:txBody>
                    <a:bodyPr/>
                    <a:lstStyle/>
                    <a:p>
                      <a:pPr marL="0" marR="0">
                        <a:lnSpc>
                          <a:spcPct val="115000"/>
                        </a:lnSpc>
                        <a:spcBef>
                          <a:spcPts val="0"/>
                        </a:spcBef>
                        <a:spcAft>
                          <a:spcPts val="0"/>
                        </a:spcAft>
                      </a:pPr>
                      <a:r>
                        <a:rPr lang="en-US" sz="1400" dirty="0">
                          <a:effectLst/>
                        </a:rPr>
                        <a:t> </a:t>
                      </a:r>
                      <a:endParaRPr lang="en-US" sz="1400" dirty="0">
                        <a:solidFill>
                          <a:srgbClr val="000000"/>
                        </a:solidFill>
                        <a:effectLst/>
                        <a:latin typeface="Arial" panose="020B0604020202020204" pitchFamily="34" charset="0"/>
                        <a:ea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r">
                        <a:lnSpc>
                          <a:spcPct val="115000"/>
                        </a:lnSpc>
                        <a:spcBef>
                          <a:spcPts val="0"/>
                        </a:spcBef>
                        <a:spcAft>
                          <a:spcPts val="0"/>
                        </a:spcAft>
                      </a:pPr>
                      <a:r>
                        <a:rPr lang="en-US" sz="1400" dirty="0">
                          <a:effectLst/>
                        </a:rPr>
                        <a:t>Dataset</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b">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Horizontal Resolution</a:t>
                      </a:r>
                    </a:p>
                    <a:p>
                      <a:pPr marL="0" marR="0" algn="ctr">
                        <a:lnSpc>
                          <a:spcPct val="115000"/>
                        </a:lnSpc>
                        <a:spcBef>
                          <a:spcPts val="0"/>
                        </a:spcBef>
                        <a:spcAft>
                          <a:spcPts val="0"/>
                        </a:spcAft>
                      </a:pPr>
                      <a:r>
                        <a:rPr lang="en-US" sz="1400" dirty="0">
                          <a:effectLst/>
                        </a:rPr>
                        <a:t>(km- approx.)</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b">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Full-grid dimensions</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b">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Temporal resolution (</a:t>
                      </a:r>
                      <a:r>
                        <a:rPr lang="en-US" sz="1400" dirty="0" err="1">
                          <a:effectLst/>
                        </a:rPr>
                        <a:t>hrs</a:t>
                      </a:r>
                      <a:r>
                        <a:rPr lang="en-US" sz="1400" dirty="0">
                          <a:effectLst/>
                        </a:rPr>
                        <a:t>)</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b">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Vertical</a:t>
                      </a:r>
                    </a:p>
                    <a:p>
                      <a:pPr marL="0" marR="0" algn="ctr">
                        <a:lnSpc>
                          <a:spcPct val="115000"/>
                        </a:lnSpc>
                        <a:spcBef>
                          <a:spcPts val="0"/>
                        </a:spcBef>
                        <a:spcAft>
                          <a:spcPts val="0"/>
                        </a:spcAft>
                      </a:pPr>
                      <a:r>
                        <a:rPr lang="en-US" sz="1400" dirty="0">
                          <a:effectLst/>
                        </a:rPr>
                        <a:t>Levels</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b">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Period of each file</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b">
                    <a:lnT w="12700" cap="flat" cmpd="sng" algn="ctr">
                      <a:solidFill>
                        <a:schemeClr val="tx1"/>
                      </a:solidFill>
                      <a:prstDash val="solid"/>
                      <a:round/>
                      <a:headEnd type="none" w="med" len="med"/>
                      <a:tailEnd type="none" w="med" len="med"/>
                    </a:lnT>
                  </a:tcPr>
                </a:tc>
                <a:tc>
                  <a:txBody>
                    <a:bodyPr/>
                    <a:lstStyle/>
                    <a:p>
                      <a:pPr marL="0" marR="0" algn="r">
                        <a:lnSpc>
                          <a:spcPct val="115000"/>
                        </a:lnSpc>
                        <a:spcBef>
                          <a:spcPts val="0"/>
                        </a:spcBef>
                        <a:spcAft>
                          <a:spcPts val="0"/>
                        </a:spcAft>
                      </a:pPr>
                      <a:r>
                        <a:rPr lang="en-US" sz="1400" dirty="0">
                          <a:effectLst/>
                        </a:rPr>
                        <a:t>Size of each file (GB)</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b">
                    <a:lnT w="12700" cap="flat" cmpd="sng" algn="ctr">
                      <a:solidFill>
                        <a:schemeClr val="tx1"/>
                      </a:solidFill>
                      <a:prstDash val="solid"/>
                      <a:round/>
                      <a:headEnd type="none" w="med" len="med"/>
                      <a:tailEnd type="none" w="med" len="med"/>
                    </a:lnT>
                  </a:tcPr>
                </a:tc>
                <a:tc>
                  <a:txBody>
                    <a:bodyPr/>
                    <a:lstStyle/>
                    <a:p>
                      <a:pPr marL="0" marR="0" algn="r">
                        <a:lnSpc>
                          <a:spcPct val="115000"/>
                        </a:lnSpc>
                        <a:spcBef>
                          <a:spcPts val="0"/>
                        </a:spcBef>
                        <a:spcAft>
                          <a:spcPts val="0"/>
                        </a:spcAft>
                      </a:pPr>
                      <a:r>
                        <a:rPr lang="en-US" sz="1400">
                          <a:effectLst/>
                        </a:rPr>
                        <a:t>Total size for one month of data (GB)</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b">
                    <a:lnT w="12700" cap="flat" cmpd="sng" algn="ctr">
                      <a:solidFill>
                        <a:schemeClr val="tx1"/>
                      </a:solidFill>
                      <a:prstDash val="solid"/>
                      <a:round/>
                      <a:headEnd type="none" w="med" len="med"/>
                      <a:tailEnd type="none" w="med" len="med"/>
                    </a:lnT>
                  </a:tcPr>
                </a:tc>
                <a:tc>
                  <a:txBody>
                    <a:bodyPr/>
                    <a:lstStyle/>
                    <a:p>
                      <a:pPr marL="0" marR="0" algn="r">
                        <a:lnSpc>
                          <a:spcPct val="115000"/>
                        </a:lnSpc>
                        <a:spcBef>
                          <a:spcPts val="0"/>
                        </a:spcBef>
                        <a:spcAft>
                          <a:spcPts val="0"/>
                        </a:spcAft>
                      </a:pPr>
                      <a:r>
                        <a:rPr lang="en-US" sz="1400">
                          <a:effectLst/>
                        </a:rPr>
                        <a:t>Availability</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70723060"/>
                  </a:ext>
                </a:extLst>
              </a:tr>
              <a:tr h="383217">
                <a:tc rowSpan="6">
                  <a:txBody>
                    <a:bodyPr/>
                    <a:lstStyle/>
                    <a:p>
                      <a:pPr marL="71755" marR="71755" algn="ctr">
                        <a:lnSpc>
                          <a:spcPct val="100000"/>
                        </a:lnSpc>
                        <a:spcBef>
                          <a:spcPts val="0"/>
                        </a:spcBef>
                        <a:spcAft>
                          <a:spcPts val="0"/>
                        </a:spcAft>
                      </a:pPr>
                      <a:r>
                        <a:rPr lang="en-US" sz="1800" dirty="0">
                          <a:effectLst/>
                        </a:rPr>
                        <a:t>Continental U.S. and surrounding regions</a:t>
                      </a:r>
                      <a:endParaRPr lang="en-US" sz="1800" dirty="0">
                        <a:solidFill>
                          <a:srgbClr val="000000"/>
                        </a:solidFill>
                        <a:effectLst/>
                        <a:latin typeface="Arial" panose="020B0604020202020204" pitchFamily="34" charset="0"/>
                        <a:ea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1400">
                          <a:effectLst/>
                        </a:rPr>
                        <a:t>HRRR-3km</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effectLst/>
                        </a:rPr>
                        <a:t>3</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effectLst/>
                        </a:rPr>
                        <a:t>1799 x 1059</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effectLst/>
                        </a:rPr>
                        <a:t>1</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37</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¼ day</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3.2</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390</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Jun 2015 -&gt; present</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8168229"/>
                  </a:ext>
                </a:extLst>
              </a:tr>
              <a:tr h="543604">
                <a:tc vMerge="1">
                  <a:txBody>
                    <a:bodyPr/>
                    <a:lstStyle/>
                    <a:p>
                      <a:endParaRPr lang="en-US"/>
                    </a:p>
                  </a:txBody>
                  <a:tcPr/>
                </a:tc>
                <a:tc>
                  <a:txBody>
                    <a:bodyPr/>
                    <a:lstStyle/>
                    <a:p>
                      <a:pPr marL="0" marR="0" algn="r">
                        <a:lnSpc>
                          <a:spcPct val="115000"/>
                        </a:lnSpc>
                        <a:spcBef>
                          <a:spcPts val="0"/>
                        </a:spcBef>
                        <a:spcAft>
                          <a:spcPts val="0"/>
                        </a:spcAft>
                      </a:pPr>
                      <a:r>
                        <a:rPr lang="en-US" sz="1400">
                          <a:effectLst/>
                        </a:rPr>
                        <a:t>NAMS-12km Hybrid</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CONUS - 12</a:t>
                      </a:r>
                    </a:p>
                    <a:p>
                      <a:pPr marL="0" marR="0" algn="ctr">
                        <a:lnSpc>
                          <a:spcPct val="115000"/>
                        </a:lnSpc>
                        <a:spcBef>
                          <a:spcPts val="0"/>
                        </a:spcBef>
                        <a:spcAft>
                          <a:spcPts val="0"/>
                        </a:spcAft>
                      </a:pPr>
                      <a:r>
                        <a:rPr lang="en-US" sz="1400">
                          <a:effectLst/>
                        </a:rPr>
                        <a:t>Alaska - 12</a:t>
                      </a:r>
                    </a:p>
                    <a:p>
                      <a:pPr marL="0" marR="0" algn="ctr">
                        <a:lnSpc>
                          <a:spcPct val="115000"/>
                        </a:lnSpc>
                        <a:spcBef>
                          <a:spcPts val="0"/>
                        </a:spcBef>
                        <a:spcAft>
                          <a:spcPts val="0"/>
                        </a:spcAft>
                      </a:pPr>
                      <a:r>
                        <a:rPr lang="en-US" sz="1400">
                          <a:effectLst/>
                        </a:rPr>
                        <a:t>Hawaii – 2</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1</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40</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1 day</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1.0</a:t>
                      </a:r>
                    </a:p>
                    <a:p>
                      <a:pPr marL="0" marR="0" algn="r">
                        <a:lnSpc>
                          <a:spcPct val="115000"/>
                        </a:lnSpc>
                        <a:spcBef>
                          <a:spcPts val="0"/>
                        </a:spcBef>
                        <a:spcAft>
                          <a:spcPts val="0"/>
                        </a:spcAft>
                      </a:pPr>
                      <a:r>
                        <a:rPr lang="en-US" sz="1400">
                          <a:effectLst/>
                        </a:rPr>
                        <a:t>0.64</a:t>
                      </a:r>
                    </a:p>
                    <a:p>
                      <a:pPr marL="0" marR="0" algn="r">
                        <a:lnSpc>
                          <a:spcPct val="115000"/>
                        </a:lnSpc>
                        <a:spcBef>
                          <a:spcPts val="0"/>
                        </a:spcBef>
                        <a:spcAft>
                          <a:spcPts val="0"/>
                        </a:spcAft>
                      </a:pPr>
                      <a:r>
                        <a:rPr lang="en-US" sz="1400">
                          <a:effectLst/>
                        </a:rPr>
                        <a:t>0.71</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30</a:t>
                      </a:r>
                    </a:p>
                    <a:p>
                      <a:pPr marL="0" marR="0" algn="r">
                        <a:lnSpc>
                          <a:spcPct val="115000"/>
                        </a:lnSpc>
                        <a:spcBef>
                          <a:spcPts val="0"/>
                        </a:spcBef>
                        <a:spcAft>
                          <a:spcPts val="0"/>
                        </a:spcAft>
                      </a:pPr>
                      <a:r>
                        <a:rPr lang="en-US" sz="1400">
                          <a:effectLst/>
                        </a:rPr>
                        <a:t>19</a:t>
                      </a:r>
                    </a:p>
                    <a:p>
                      <a:pPr marL="0" marR="0" algn="r">
                        <a:lnSpc>
                          <a:spcPct val="115000"/>
                        </a:lnSpc>
                        <a:spcBef>
                          <a:spcPts val="0"/>
                        </a:spcBef>
                        <a:spcAft>
                          <a:spcPts val="0"/>
                        </a:spcAft>
                      </a:pPr>
                      <a:r>
                        <a:rPr lang="en-US" sz="1400">
                          <a:effectLst/>
                        </a:rPr>
                        <a:t>21</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2010 -&gt; present</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04687737"/>
                  </a:ext>
                </a:extLst>
              </a:tr>
              <a:tr h="383217">
                <a:tc vMerge="1">
                  <a:txBody>
                    <a:bodyPr/>
                    <a:lstStyle/>
                    <a:p>
                      <a:endParaRPr lang="en-US"/>
                    </a:p>
                  </a:txBody>
                  <a:tcPr/>
                </a:tc>
                <a:tc>
                  <a:txBody>
                    <a:bodyPr/>
                    <a:lstStyle/>
                    <a:p>
                      <a:pPr marL="0" marR="0" algn="r">
                        <a:lnSpc>
                          <a:spcPct val="115000"/>
                        </a:lnSpc>
                        <a:spcBef>
                          <a:spcPts val="0"/>
                        </a:spcBef>
                        <a:spcAft>
                          <a:spcPts val="0"/>
                        </a:spcAft>
                      </a:pPr>
                      <a:r>
                        <a:rPr lang="en-US" sz="1400">
                          <a:effectLst/>
                        </a:rPr>
                        <a:t>NAM-12km</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12</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614 x 428</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3</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27</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1 day</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0.395</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12</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May 2007 -&gt; present</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64477906"/>
                  </a:ext>
                </a:extLst>
              </a:tr>
              <a:tr h="383217">
                <a:tc vMerge="1">
                  <a:txBody>
                    <a:bodyPr/>
                    <a:lstStyle/>
                    <a:p>
                      <a:endParaRPr lang="en-US"/>
                    </a:p>
                  </a:txBody>
                  <a:tcPr/>
                </a:tc>
                <a:tc>
                  <a:txBody>
                    <a:bodyPr/>
                    <a:lstStyle/>
                    <a:p>
                      <a:pPr marL="0" marR="0" algn="r">
                        <a:lnSpc>
                          <a:spcPct val="115000"/>
                        </a:lnSpc>
                        <a:spcBef>
                          <a:spcPts val="0"/>
                        </a:spcBef>
                        <a:spcAft>
                          <a:spcPts val="0"/>
                        </a:spcAft>
                      </a:pPr>
                      <a:r>
                        <a:rPr lang="en-US" sz="1400" dirty="0">
                          <a:effectLst/>
                        </a:rPr>
                        <a:t>WRF-ARW-27km</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effectLst/>
                        </a:rPr>
                        <a:t>27</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216 x 174</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1</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35</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1 day</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0.210</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6.4</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1980 -&gt; present</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1243858"/>
                  </a:ext>
                </a:extLst>
              </a:tr>
              <a:tr h="543604">
                <a:tc vMerge="1">
                  <a:txBody>
                    <a:bodyPr/>
                    <a:lstStyle/>
                    <a:p>
                      <a:endParaRPr lang="en-US"/>
                    </a:p>
                  </a:txBody>
                  <a:tcPr/>
                </a:tc>
                <a:tc>
                  <a:txBody>
                    <a:bodyPr/>
                    <a:lstStyle/>
                    <a:p>
                      <a:pPr marL="0" marR="0" algn="r">
                        <a:lnSpc>
                          <a:spcPct val="115000"/>
                        </a:lnSpc>
                        <a:spcBef>
                          <a:spcPts val="0"/>
                        </a:spcBef>
                        <a:spcAft>
                          <a:spcPts val="0"/>
                        </a:spcAft>
                      </a:pPr>
                      <a:r>
                        <a:rPr lang="en-US" sz="1400">
                          <a:effectLst/>
                        </a:rPr>
                        <a:t>NARR-32km</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32</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309 x 237</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3</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24</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1 month</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2.8</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2.8</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effectLst/>
                        </a:rPr>
                        <a:t>1979 -&gt; 2019</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4574542"/>
                  </a:ext>
                </a:extLst>
              </a:tr>
              <a:tr h="543604">
                <a:tc vMerge="1">
                  <a:txBody>
                    <a:bodyPr/>
                    <a:lstStyle/>
                    <a:p>
                      <a:endParaRPr lang="en-US"/>
                    </a:p>
                  </a:txBody>
                  <a:tcPr/>
                </a:tc>
                <a:tc>
                  <a:txBody>
                    <a:bodyPr/>
                    <a:lstStyle/>
                    <a:p>
                      <a:pPr marL="0" marR="0" algn="r">
                        <a:lnSpc>
                          <a:spcPct val="115000"/>
                        </a:lnSpc>
                        <a:spcBef>
                          <a:spcPts val="0"/>
                        </a:spcBef>
                        <a:spcAft>
                          <a:spcPts val="0"/>
                        </a:spcAft>
                      </a:pPr>
                      <a:r>
                        <a:rPr lang="en-US" sz="1400" dirty="0">
                          <a:effectLst/>
                        </a:rPr>
                        <a:t>EDAS-40km</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effectLst/>
                        </a:rPr>
                        <a:t>40</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effectLst/>
                        </a:rPr>
                        <a:t>185 x 129</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effectLst/>
                        </a:rPr>
                        <a:t>3</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27</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effectLst/>
                        </a:rPr>
                        <a:t>½ month</a:t>
                      </a:r>
                      <a:endParaRPr lang="en-US" sz="140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dirty="0">
                          <a:effectLst/>
                        </a:rPr>
                        <a:t>0.6</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dirty="0">
                          <a:effectLst/>
                        </a:rPr>
                        <a:t>1.2</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dirty="0">
                          <a:effectLst/>
                        </a:rPr>
                        <a:t>2004 -&gt; 2018</a:t>
                      </a:r>
                      <a:endParaRPr lang="en-US" sz="1400" dirty="0">
                        <a:solidFill>
                          <a:srgbClr val="000000"/>
                        </a:solidFill>
                        <a:effectLst/>
                        <a:latin typeface="Arial" panose="020B0604020202020204" pitchFamily="34" charset="0"/>
                        <a:ea typeface="Arial" panose="020B0604020202020204" pitchFamily="34" charset="0"/>
                      </a:endParaRPr>
                    </a:p>
                  </a:txBody>
                  <a:tcPr marL="60756" marR="60756" marT="30378" marB="30378"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5338119"/>
                  </a:ext>
                </a:extLst>
              </a:tr>
              <a:tr h="154682">
                <a:tc>
                  <a:txBody>
                    <a:bodyPr/>
                    <a:lstStyle/>
                    <a:p>
                      <a:pPr marL="0" marR="0" algn="r">
                        <a:lnSpc>
                          <a:spcPct val="115000"/>
                        </a:lnSpc>
                        <a:spcBef>
                          <a:spcPts val="0"/>
                        </a:spcBef>
                        <a:spcAft>
                          <a:spcPts val="0"/>
                        </a:spcAft>
                      </a:pPr>
                      <a:r>
                        <a:rPr lang="en-US" sz="1400" dirty="0">
                          <a:effectLst/>
                        </a:rPr>
                        <a:t> </a:t>
                      </a:r>
                      <a:endParaRPr lang="en-US" sz="1400" dirty="0">
                        <a:solidFill>
                          <a:srgbClr val="000000"/>
                        </a:solidFill>
                        <a:effectLst/>
                        <a:latin typeface="Arial" panose="020B0604020202020204" pitchFamily="34" charset="0"/>
                        <a:ea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solidFill>
                      <a:srgbClr val="4472C4"/>
                    </a:solidFill>
                  </a:tcPr>
                </a:tc>
                <a:tc gridSpan="9">
                  <a:txBody>
                    <a:bodyPr/>
                    <a:lstStyle/>
                    <a:p>
                      <a:pPr>
                        <a:lnSpc>
                          <a:spcPct val="115000"/>
                        </a:lnSpc>
                      </a:pPr>
                      <a:endParaRPr lang="en-US" sz="1400" dirty="0">
                        <a:solidFill>
                          <a:srgbClr val="000000"/>
                        </a:solidFill>
                        <a:effectLst/>
                        <a:latin typeface="Arial" panose="020B0604020202020204" pitchFamily="34" charset="0"/>
                      </a:endParaRPr>
                    </a:p>
                  </a:txBody>
                  <a:tcPr marL="6329" marR="6329" marT="6329" marB="0" anchor="ctr">
                    <a:lnR w="12700" cap="flat" cmpd="sng" algn="ctr">
                      <a:solidFill>
                        <a:schemeClr val="tx1"/>
                      </a:solidFill>
                      <a:prstDash val="solid"/>
                      <a:round/>
                      <a:headEnd type="none" w="med" len="med"/>
                      <a:tailEnd type="none" w="med" len="med"/>
                    </a:lnR>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8346064"/>
                  </a:ext>
                </a:extLst>
              </a:tr>
              <a:tr h="383217">
                <a:tc rowSpan="4">
                  <a:txBody>
                    <a:bodyPr/>
                    <a:lstStyle/>
                    <a:p>
                      <a:pPr marL="71755" marR="71755" algn="ctr">
                        <a:lnSpc>
                          <a:spcPct val="115000"/>
                        </a:lnSpc>
                        <a:spcBef>
                          <a:spcPts val="0"/>
                        </a:spcBef>
                        <a:spcAft>
                          <a:spcPts val="0"/>
                        </a:spcAft>
                      </a:pPr>
                      <a:r>
                        <a:rPr lang="en-US" sz="1800" dirty="0">
                          <a:solidFill>
                            <a:srgbClr val="FF0000"/>
                          </a:solidFill>
                          <a:effectLst/>
                        </a:rPr>
                        <a:t>Global</a:t>
                      </a:r>
                      <a:endParaRPr lang="en-US" sz="1800" dirty="0">
                        <a:solidFill>
                          <a:srgbClr val="FF0000"/>
                        </a:solidFill>
                        <a:effectLst/>
                        <a:latin typeface="Arial" panose="020B0604020202020204" pitchFamily="34" charset="0"/>
                        <a:ea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FF0000"/>
                          </a:solidFill>
                          <a:effectLst/>
                        </a:rPr>
                        <a:t>GFS - 0.25</a:t>
                      </a:r>
                      <a:r>
                        <a:rPr lang="en-US" sz="1400" baseline="30000">
                          <a:solidFill>
                            <a:srgbClr val="FF0000"/>
                          </a:solidFill>
                          <a:effectLst/>
                        </a:rPr>
                        <a:t>o</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solidFill>
                            <a:srgbClr val="FF0000"/>
                          </a:solidFill>
                          <a:effectLst/>
                        </a:rPr>
                        <a:t>27</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solidFill>
                            <a:srgbClr val="FF0000"/>
                          </a:solidFill>
                          <a:effectLst/>
                        </a:rPr>
                        <a:t>1440 x 721</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solidFill>
                            <a:srgbClr val="FF0000"/>
                          </a:solidFill>
                          <a:effectLst/>
                        </a:rPr>
                        <a:t>3</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solidFill>
                            <a:srgbClr val="FF0000"/>
                          </a:solidFill>
                          <a:effectLst/>
                        </a:rPr>
                        <a:t>56</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solidFill>
                            <a:srgbClr val="FF0000"/>
                          </a:solidFill>
                          <a:effectLst/>
                        </a:rPr>
                        <a:t>1 day</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solidFill>
                            <a:srgbClr val="FF0000"/>
                          </a:solidFill>
                          <a:effectLst/>
                        </a:rPr>
                        <a:t>2.7</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solidFill>
                            <a:srgbClr val="FF0000"/>
                          </a:solidFill>
                          <a:effectLst/>
                        </a:rPr>
                        <a:t>82</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solidFill>
                            <a:srgbClr val="FF0000"/>
                          </a:solidFill>
                          <a:effectLst/>
                        </a:rPr>
                        <a:t>Jun 2019 -&gt; present</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48036981"/>
                  </a:ext>
                </a:extLst>
              </a:tr>
              <a:tr h="383217">
                <a:tc vMerge="1">
                  <a:txBody>
                    <a:bodyPr/>
                    <a:lstStyle/>
                    <a:p>
                      <a:endParaRPr lang="en-US"/>
                    </a:p>
                  </a:txBody>
                  <a:tcPr/>
                </a:tc>
                <a:tc>
                  <a:txBody>
                    <a:bodyPr/>
                    <a:lstStyle/>
                    <a:p>
                      <a:pPr marL="0" marR="0" algn="r">
                        <a:lnSpc>
                          <a:spcPct val="115000"/>
                        </a:lnSpc>
                        <a:spcBef>
                          <a:spcPts val="0"/>
                        </a:spcBef>
                        <a:spcAft>
                          <a:spcPts val="0"/>
                        </a:spcAft>
                      </a:pPr>
                      <a:r>
                        <a:rPr lang="en-US" sz="1400">
                          <a:solidFill>
                            <a:srgbClr val="FF0000"/>
                          </a:solidFill>
                          <a:effectLst/>
                        </a:rPr>
                        <a:t>GDAS - 0.5</a:t>
                      </a:r>
                      <a:r>
                        <a:rPr lang="en-US" sz="1400" baseline="30000">
                          <a:solidFill>
                            <a:srgbClr val="FF0000"/>
                          </a:solidFill>
                          <a:effectLst/>
                        </a:rPr>
                        <a:t>o</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solidFill>
                            <a:srgbClr val="FF0000"/>
                          </a:solidFill>
                          <a:effectLst/>
                        </a:rPr>
                        <a:t>55</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solidFill>
                            <a:srgbClr val="FF0000"/>
                          </a:solidFill>
                          <a:effectLst/>
                        </a:rPr>
                        <a:t>720 x 361</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solidFill>
                            <a:srgbClr val="FF0000"/>
                          </a:solidFill>
                          <a:effectLst/>
                        </a:rPr>
                        <a:t>3</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solidFill>
                            <a:srgbClr val="FF0000"/>
                          </a:solidFill>
                          <a:effectLst/>
                        </a:rPr>
                        <a:t>56</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solidFill>
                            <a:srgbClr val="FF0000"/>
                          </a:solidFill>
                          <a:effectLst/>
                        </a:rPr>
                        <a:t>1 day</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solidFill>
                            <a:srgbClr val="FF0000"/>
                          </a:solidFill>
                          <a:effectLst/>
                        </a:rPr>
                        <a:t>0.468</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solidFill>
                            <a:srgbClr val="FF0000"/>
                          </a:solidFill>
                          <a:effectLst/>
                        </a:rPr>
                        <a:t>14</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dirty="0">
                          <a:solidFill>
                            <a:srgbClr val="FF0000"/>
                          </a:solidFill>
                          <a:effectLst/>
                        </a:rPr>
                        <a:t>Sep 2007 -&gt; Jun 2019</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9421536"/>
                  </a:ext>
                </a:extLst>
              </a:tr>
              <a:tr h="383217">
                <a:tc vMerge="1">
                  <a:txBody>
                    <a:bodyPr/>
                    <a:lstStyle/>
                    <a:p>
                      <a:endParaRPr lang="en-US"/>
                    </a:p>
                  </a:txBody>
                  <a:tcPr/>
                </a:tc>
                <a:tc>
                  <a:txBody>
                    <a:bodyPr/>
                    <a:lstStyle/>
                    <a:p>
                      <a:pPr marL="0" marR="0" algn="r">
                        <a:lnSpc>
                          <a:spcPct val="115000"/>
                        </a:lnSpc>
                        <a:spcBef>
                          <a:spcPts val="0"/>
                        </a:spcBef>
                        <a:spcAft>
                          <a:spcPts val="0"/>
                        </a:spcAft>
                      </a:pPr>
                      <a:r>
                        <a:rPr lang="en-US" sz="1400">
                          <a:solidFill>
                            <a:srgbClr val="FF0000"/>
                          </a:solidFill>
                          <a:effectLst/>
                        </a:rPr>
                        <a:t>GDAS - 1</a:t>
                      </a:r>
                      <a:r>
                        <a:rPr lang="en-US" sz="1400" baseline="30000">
                          <a:solidFill>
                            <a:srgbClr val="FF0000"/>
                          </a:solidFill>
                          <a:effectLst/>
                        </a:rPr>
                        <a:t>o</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solidFill>
                            <a:srgbClr val="FF0000"/>
                          </a:solidFill>
                          <a:effectLst/>
                        </a:rPr>
                        <a:t>111</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solidFill>
                            <a:srgbClr val="FF0000"/>
                          </a:solidFill>
                          <a:effectLst/>
                        </a:rPr>
                        <a:t>360 x 181</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dirty="0">
                          <a:solidFill>
                            <a:srgbClr val="FF0000"/>
                          </a:solidFill>
                          <a:effectLst/>
                        </a:rPr>
                        <a:t>3</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solidFill>
                            <a:srgbClr val="FF0000"/>
                          </a:solidFill>
                          <a:effectLst/>
                        </a:rPr>
                        <a:t>24</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ctr">
                        <a:lnSpc>
                          <a:spcPct val="115000"/>
                        </a:lnSpc>
                        <a:spcBef>
                          <a:spcPts val="0"/>
                        </a:spcBef>
                        <a:spcAft>
                          <a:spcPts val="0"/>
                        </a:spcAft>
                      </a:pPr>
                      <a:r>
                        <a:rPr lang="en-US" sz="1400">
                          <a:solidFill>
                            <a:srgbClr val="FF0000"/>
                          </a:solidFill>
                          <a:effectLst/>
                        </a:rPr>
                        <a:t>1 week</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solidFill>
                            <a:srgbClr val="FF0000"/>
                          </a:solidFill>
                          <a:effectLst/>
                        </a:rPr>
                        <a:t>0.571</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solidFill>
                            <a:srgbClr val="FF0000"/>
                          </a:solidFill>
                          <a:effectLst/>
                        </a:rPr>
                        <a:t>2.5</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tc>
                <a:tc>
                  <a:txBody>
                    <a:bodyPr/>
                    <a:lstStyle/>
                    <a:p>
                      <a:pPr marL="0" marR="0" algn="r">
                        <a:lnSpc>
                          <a:spcPct val="115000"/>
                        </a:lnSpc>
                        <a:spcBef>
                          <a:spcPts val="0"/>
                        </a:spcBef>
                        <a:spcAft>
                          <a:spcPts val="0"/>
                        </a:spcAft>
                      </a:pPr>
                      <a:r>
                        <a:rPr lang="en-US" sz="1400">
                          <a:solidFill>
                            <a:srgbClr val="FF0000"/>
                          </a:solidFill>
                          <a:effectLst/>
                        </a:rPr>
                        <a:t>Dec 2004 -&gt; present</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6887572"/>
                  </a:ext>
                </a:extLst>
              </a:tr>
              <a:tr h="543604">
                <a:tc vMerge="1">
                  <a:txBody>
                    <a:bodyPr/>
                    <a:lstStyle/>
                    <a:p>
                      <a:endParaRPr lang="en-US"/>
                    </a:p>
                  </a:txBody>
                  <a:tcPr/>
                </a:tc>
                <a:tc>
                  <a:txBody>
                    <a:bodyPr/>
                    <a:lstStyle/>
                    <a:p>
                      <a:pPr marL="0" marR="0" algn="r">
                        <a:lnSpc>
                          <a:spcPct val="115000"/>
                        </a:lnSpc>
                        <a:spcBef>
                          <a:spcPts val="0"/>
                        </a:spcBef>
                        <a:spcAft>
                          <a:spcPts val="0"/>
                        </a:spcAft>
                      </a:pPr>
                      <a:r>
                        <a:rPr lang="en-US" sz="1400">
                          <a:solidFill>
                            <a:srgbClr val="FF0000"/>
                          </a:solidFill>
                          <a:effectLst/>
                        </a:rPr>
                        <a:t>Global Reanalysis - 2.5</a:t>
                      </a:r>
                      <a:r>
                        <a:rPr lang="en-US" sz="1400" baseline="30000">
                          <a:solidFill>
                            <a:srgbClr val="FF0000"/>
                          </a:solidFill>
                          <a:effectLst/>
                        </a:rPr>
                        <a:t>o</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rPr>
                        <a:t>278</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rPr>
                        <a:t>144 x 73</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rPr>
                        <a:t>6</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FF0000"/>
                          </a:solidFill>
                          <a:effectLst/>
                        </a:rPr>
                        <a:t>18</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FF0000"/>
                          </a:solidFill>
                          <a:effectLst/>
                        </a:rPr>
                        <a:t>1 month</a:t>
                      </a:r>
                      <a:endParaRPr lang="en-US" sz="1400">
                        <a:solidFill>
                          <a:srgbClr val="FF0000"/>
                        </a:solidFill>
                        <a:effectLst/>
                        <a:latin typeface="Arial" panose="020B0604020202020204" pitchFamily="34" charset="0"/>
                        <a:ea typeface="Arial" panose="020B0604020202020204" pitchFamily="34" charset="0"/>
                      </a:endParaRPr>
                    </a:p>
                  </a:txBody>
                  <a:tcPr marL="60756" marR="60756" marT="30378" marB="30378" anchor="ctr">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FF0000"/>
                          </a:solidFill>
                          <a:effectLst/>
                        </a:rPr>
                        <a:t>0.11</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FF0000"/>
                          </a:solidFill>
                          <a:effectLst/>
                        </a:rPr>
                        <a:t>0.11</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FF0000"/>
                          </a:solidFill>
                          <a:effectLst/>
                        </a:rPr>
                        <a:t>1948 -&gt; present</a:t>
                      </a:r>
                      <a:endParaRPr lang="en-US" sz="1400" dirty="0">
                        <a:solidFill>
                          <a:srgbClr val="FF0000"/>
                        </a:solidFill>
                        <a:effectLst/>
                        <a:latin typeface="Arial" panose="020B0604020202020204" pitchFamily="34" charset="0"/>
                        <a:ea typeface="Arial" panose="020B0604020202020204" pitchFamily="34" charset="0"/>
                      </a:endParaRPr>
                    </a:p>
                  </a:txBody>
                  <a:tcPr marL="60756" marR="60756" marT="30378" marB="30378"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6278235"/>
                  </a:ext>
                </a:extLst>
              </a:tr>
            </a:tbl>
          </a:graphicData>
        </a:graphic>
      </p:graphicFrame>
      <p:sp>
        <p:nvSpPr>
          <p:cNvPr id="4" name="TextBox 3">
            <a:extLst>
              <a:ext uri="{FF2B5EF4-FFF2-40B4-BE49-F238E27FC236}">
                <a16:creationId xmlns:a16="http://schemas.microsoft.com/office/drawing/2014/main" id="{B3321B24-E7FE-49C2-9B68-C8BF769F53F9}"/>
              </a:ext>
            </a:extLst>
          </p:cNvPr>
          <p:cNvSpPr txBox="1"/>
          <p:nvPr/>
        </p:nvSpPr>
        <p:spPr>
          <a:xfrm>
            <a:off x="1362074" y="117449"/>
            <a:ext cx="9477375" cy="684803"/>
          </a:xfrm>
          <a:prstGeom prst="rect">
            <a:avLst/>
          </a:prstGeom>
          <a:noFill/>
        </p:spPr>
        <p:txBody>
          <a:bodyPr wrap="square">
            <a:spAutoFit/>
          </a:bodyPr>
          <a:lstStyle/>
          <a:p>
            <a:pPr marL="0" marR="0" algn="ctr">
              <a:lnSpc>
                <a:spcPct val="115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Selected Meteorological Datasets Available from NOAA ARL Archives* (~100 TB)</a:t>
            </a:r>
            <a:endParaRPr lang="en-US" sz="1400" dirty="0">
              <a:solidFill>
                <a:srgbClr val="000000"/>
              </a:solidFill>
              <a:effectLst/>
              <a:latin typeface="Arial" panose="020B0604020202020204" pitchFamily="34" charset="0"/>
              <a:ea typeface="Arial" panose="020B0604020202020204" pitchFamily="34" charset="0"/>
            </a:endParaRPr>
          </a:p>
          <a:p>
            <a:pPr marL="457200" marR="0" indent="0" algn="ctr">
              <a:lnSpc>
                <a:spcPct val="115000"/>
              </a:lnSpc>
              <a:spcBef>
                <a:spcPts val="0"/>
              </a:spcBef>
              <a:spcAft>
                <a:spcPts val="0"/>
              </a:spcAft>
            </a:pPr>
            <a:r>
              <a:rPr lang="en-US" sz="1600" b="1" dirty="0">
                <a:solidFill>
                  <a:srgbClr val="28B118"/>
                </a:solidFill>
                <a:effectLst/>
                <a:latin typeface="Courier New" panose="02070309020205020404" pitchFamily="49" charset="0"/>
                <a:ea typeface="Courier New" panose="02070309020205020404" pitchFamily="49" charset="0"/>
              </a:rPr>
              <a:t>(https://ready.arl.noaa.gov/archives.php)</a:t>
            </a:r>
            <a:endParaRPr lang="en-US" sz="1050" b="1" dirty="0">
              <a:solidFill>
                <a:srgbClr val="28B118"/>
              </a:solidFill>
              <a:effectLst/>
              <a:latin typeface="Courier New" panose="02070309020205020404" pitchFamily="49" charset="0"/>
              <a:ea typeface="Courier New" panose="02070309020205020404" pitchFamily="49" charset="0"/>
            </a:endParaRPr>
          </a:p>
        </p:txBody>
      </p:sp>
      <p:sp>
        <p:nvSpPr>
          <p:cNvPr id="5" name="Slide Number Placeholder 4">
            <a:extLst>
              <a:ext uri="{FF2B5EF4-FFF2-40B4-BE49-F238E27FC236}">
                <a16:creationId xmlns:a16="http://schemas.microsoft.com/office/drawing/2014/main" id="{C67265EF-680F-430A-915C-311D18C95835}"/>
              </a:ext>
            </a:extLst>
          </p:cNvPr>
          <p:cNvSpPr>
            <a:spLocks noGrp="1"/>
          </p:cNvSpPr>
          <p:nvPr>
            <p:ph type="sldNum" sz="quarter" idx="12"/>
          </p:nvPr>
        </p:nvSpPr>
        <p:spPr/>
        <p:txBody>
          <a:bodyPr/>
          <a:lstStyle/>
          <a:p>
            <a:fld id="{8BD64FDA-96D4-4057-802F-365E206D1D78}" type="slidenum">
              <a:rPr lang="en-US" smtClean="0"/>
              <a:t>25</a:t>
            </a:fld>
            <a:endParaRPr lang="en-US"/>
          </a:p>
        </p:txBody>
      </p:sp>
    </p:spTree>
    <p:extLst>
      <p:ext uri="{BB962C8B-B14F-4D97-AF65-F5344CB8AC3E}">
        <p14:creationId xmlns:p14="http://schemas.microsoft.com/office/powerpoint/2010/main" val="2635415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D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225CA04-6FAF-4D16-90BD-E8ECB7575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775" y="885826"/>
            <a:ext cx="6675120" cy="53719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82F57C-1388-4D5A-9BDF-FDD453DA80E6}"/>
              </a:ext>
            </a:extLst>
          </p:cNvPr>
          <p:cNvSpPr txBox="1"/>
          <p:nvPr/>
        </p:nvSpPr>
        <p:spPr>
          <a:xfrm>
            <a:off x="1323975" y="200355"/>
            <a:ext cx="7067550" cy="555986"/>
          </a:xfrm>
          <a:prstGeom prst="rect">
            <a:avLst/>
          </a:prstGeom>
          <a:noFill/>
        </p:spPr>
        <p:txBody>
          <a:bodyPr wrap="square">
            <a:spAutoFit/>
          </a:bodyPr>
          <a:lstStyle/>
          <a:p>
            <a:pPr marL="0" marR="0" algn="ctr">
              <a:lnSpc>
                <a:spcPct val="115000"/>
              </a:lnSpc>
              <a:spcBef>
                <a:spcPts val="0"/>
              </a:spcBef>
              <a:spcAft>
                <a:spcPts val="0"/>
              </a:spcAft>
            </a:pPr>
            <a:r>
              <a:rPr lang="en-US" sz="2800" dirty="0">
                <a:effectLst/>
              </a:rPr>
              <a:t>Domain of WRF-ARW-27km met data set</a:t>
            </a:r>
            <a:endParaRPr lang="en-US" sz="2800" dirty="0">
              <a:solidFill>
                <a:srgbClr val="000000"/>
              </a:solidFill>
              <a:effectLst/>
              <a:latin typeface="Arial" panose="020B0604020202020204" pitchFamily="34" charset="0"/>
              <a:ea typeface="Arial" panose="020B0604020202020204" pitchFamily="34" charset="0"/>
            </a:endParaRPr>
          </a:p>
        </p:txBody>
      </p:sp>
      <p:cxnSp>
        <p:nvCxnSpPr>
          <p:cNvPr id="6" name="Straight Arrow Connector 5">
            <a:extLst>
              <a:ext uri="{FF2B5EF4-FFF2-40B4-BE49-F238E27FC236}">
                <a16:creationId xmlns:a16="http://schemas.microsoft.com/office/drawing/2014/main" id="{64781A39-7295-48EA-84A2-D5F3EFB37741}"/>
              </a:ext>
            </a:extLst>
          </p:cNvPr>
          <p:cNvCxnSpPr/>
          <p:nvPr/>
        </p:nvCxnSpPr>
        <p:spPr>
          <a:xfrm>
            <a:off x="1533525" y="6571908"/>
            <a:ext cx="6629400"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9F214D5-81A1-4A66-A11A-3C210DD4CF1D}"/>
              </a:ext>
            </a:extLst>
          </p:cNvPr>
          <p:cNvSpPr txBox="1"/>
          <p:nvPr/>
        </p:nvSpPr>
        <p:spPr>
          <a:xfrm>
            <a:off x="4211291" y="6387242"/>
            <a:ext cx="1588384" cy="369332"/>
          </a:xfrm>
          <a:prstGeom prst="rect">
            <a:avLst/>
          </a:prstGeom>
          <a:solidFill>
            <a:srgbClr val="FFFFD1"/>
          </a:solidFill>
        </p:spPr>
        <p:txBody>
          <a:bodyPr wrap="none" rtlCol="0">
            <a:spAutoFit/>
          </a:bodyPr>
          <a:lstStyle/>
          <a:p>
            <a:r>
              <a:rPr lang="en-US" dirty="0"/>
              <a:t>216 grid points</a:t>
            </a:r>
          </a:p>
        </p:txBody>
      </p:sp>
      <p:cxnSp>
        <p:nvCxnSpPr>
          <p:cNvPr id="10" name="Straight Arrow Connector 9">
            <a:extLst>
              <a:ext uri="{FF2B5EF4-FFF2-40B4-BE49-F238E27FC236}">
                <a16:creationId xmlns:a16="http://schemas.microsoft.com/office/drawing/2014/main" id="{1DB7C62C-568F-4F97-B910-60319F466241}"/>
              </a:ext>
            </a:extLst>
          </p:cNvPr>
          <p:cNvCxnSpPr>
            <a:cxnSpLocks/>
          </p:cNvCxnSpPr>
          <p:nvPr/>
        </p:nvCxnSpPr>
        <p:spPr>
          <a:xfrm flipV="1">
            <a:off x="1009650" y="942975"/>
            <a:ext cx="1" cy="530352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AFF6E5-3325-4065-AF33-0F9A5F0DBACA}"/>
              </a:ext>
            </a:extLst>
          </p:cNvPr>
          <p:cNvSpPr txBox="1"/>
          <p:nvPr/>
        </p:nvSpPr>
        <p:spPr>
          <a:xfrm>
            <a:off x="534021" y="3133070"/>
            <a:ext cx="913158" cy="923330"/>
          </a:xfrm>
          <a:prstGeom prst="rect">
            <a:avLst/>
          </a:prstGeom>
          <a:solidFill>
            <a:srgbClr val="FFFFD1"/>
          </a:solidFill>
        </p:spPr>
        <p:txBody>
          <a:bodyPr wrap="square" rtlCol="0">
            <a:spAutoFit/>
          </a:bodyPr>
          <a:lstStyle/>
          <a:p>
            <a:pPr algn="ctr"/>
            <a:r>
              <a:rPr lang="en-US" dirty="0"/>
              <a:t>174 grid points</a:t>
            </a:r>
          </a:p>
        </p:txBody>
      </p:sp>
      <p:sp>
        <p:nvSpPr>
          <p:cNvPr id="13" name="TextBox 12">
            <a:extLst>
              <a:ext uri="{FF2B5EF4-FFF2-40B4-BE49-F238E27FC236}">
                <a16:creationId xmlns:a16="http://schemas.microsoft.com/office/drawing/2014/main" id="{3A54DE83-AD03-4BB8-804A-C5B95020701E}"/>
              </a:ext>
            </a:extLst>
          </p:cNvPr>
          <p:cNvSpPr txBox="1"/>
          <p:nvPr/>
        </p:nvSpPr>
        <p:spPr>
          <a:xfrm>
            <a:off x="8391525" y="2100590"/>
            <a:ext cx="3600450" cy="3170099"/>
          </a:xfrm>
          <a:prstGeom prst="rect">
            <a:avLst/>
          </a:prstGeom>
          <a:noFill/>
        </p:spPr>
        <p:txBody>
          <a:bodyPr wrap="square" rtlCol="0">
            <a:spAutoFit/>
          </a:bodyPr>
          <a:lstStyle/>
          <a:p>
            <a:pPr>
              <a:spcBef>
                <a:spcPts val="2400"/>
              </a:spcBef>
            </a:pPr>
            <a:r>
              <a:rPr lang="en-US" sz="2400" dirty="0"/>
              <a:t>Horizontal spacing ~27 km</a:t>
            </a:r>
          </a:p>
          <a:p>
            <a:pPr>
              <a:spcBef>
                <a:spcPts val="2400"/>
              </a:spcBef>
            </a:pPr>
            <a:r>
              <a:rPr lang="en-US" sz="2400" dirty="0"/>
              <a:t>35 vertical levels</a:t>
            </a:r>
          </a:p>
          <a:p>
            <a:pPr>
              <a:spcBef>
                <a:spcPts val="2400"/>
              </a:spcBef>
            </a:pPr>
            <a:r>
              <a:rPr lang="en-US" sz="2400" dirty="0"/>
              <a:t>Data every hour</a:t>
            </a:r>
          </a:p>
          <a:p>
            <a:pPr>
              <a:spcBef>
                <a:spcPts val="2400"/>
              </a:spcBef>
            </a:pPr>
            <a:r>
              <a:rPr lang="en-US" sz="2400" dirty="0"/>
              <a:t>Each file is for one day</a:t>
            </a:r>
          </a:p>
          <a:p>
            <a:pPr>
              <a:spcBef>
                <a:spcPts val="2400"/>
              </a:spcBef>
            </a:pPr>
            <a:r>
              <a:rPr lang="en-US" sz="2400" dirty="0"/>
              <a:t>(~210 MB per file)</a:t>
            </a:r>
          </a:p>
        </p:txBody>
      </p:sp>
      <p:sp>
        <p:nvSpPr>
          <p:cNvPr id="15" name="Slide Number Placeholder 14">
            <a:extLst>
              <a:ext uri="{FF2B5EF4-FFF2-40B4-BE49-F238E27FC236}">
                <a16:creationId xmlns:a16="http://schemas.microsoft.com/office/drawing/2014/main" id="{F08E47E6-FD52-44DC-8400-677DEE07D329}"/>
              </a:ext>
            </a:extLst>
          </p:cNvPr>
          <p:cNvSpPr>
            <a:spLocks noGrp="1"/>
          </p:cNvSpPr>
          <p:nvPr>
            <p:ph type="sldNum" sz="quarter" idx="12"/>
          </p:nvPr>
        </p:nvSpPr>
        <p:spPr/>
        <p:txBody>
          <a:bodyPr/>
          <a:lstStyle/>
          <a:p>
            <a:fld id="{8BD64FDA-96D4-4057-802F-365E206D1D78}" type="slidenum">
              <a:rPr lang="en-US" smtClean="0"/>
              <a:t>26</a:t>
            </a:fld>
            <a:endParaRPr lang="en-US"/>
          </a:p>
        </p:txBody>
      </p:sp>
    </p:spTree>
    <p:extLst>
      <p:ext uri="{BB962C8B-B14F-4D97-AF65-F5344CB8AC3E}">
        <p14:creationId xmlns:p14="http://schemas.microsoft.com/office/powerpoint/2010/main" val="3721172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MCBD09185_0000[1]"/>
          <p:cNvPicPr>
            <a:picLocks noChangeAspect="1" noChangeArrowheads="1"/>
          </p:cNvPicPr>
          <p:nvPr/>
        </p:nvPicPr>
        <p:blipFill>
          <a:blip r:embed="rId3" cstate="print">
            <a:extLst>
              <a:ext uri="{28A0092B-C50C-407E-A947-70E740481C1C}">
                <a14:useLocalDpi xmlns:a14="http://schemas.microsoft.com/office/drawing/2010/main" val="0"/>
              </a:ext>
            </a:extLst>
          </a:blip>
          <a:srcRect l="16197" r="70865" b="84972"/>
          <a:stretch>
            <a:fillRect/>
          </a:stretch>
        </p:blipFill>
        <p:spPr bwMode="auto">
          <a:xfrm>
            <a:off x="-17966" y="1404355"/>
            <a:ext cx="12219646" cy="40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MCBD09185_00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60" r="27226" b="61797"/>
          <a:stretch/>
        </p:blipFill>
        <p:spPr bwMode="auto">
          <a:xfrm>
            <a:off x="0" y="1274229"/>
            <a:ext cx="12192000" cy="520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CBD09185_0000[1]"/>
          <p:cNvPicPr>
            <a:picLocks noChangeAspect="1" noChangeArrowheads="1"/>
          </p:cNvPicPr>
          <p:nvPr/>
        </p:nvPicPr>
        <p:blipFill>
          <a:blip r:embed="rId5" cstate="print">
            <a:extLst>
              <a:ext uri="{28A0092B-C50C-407E-A947-70E740481C1C}">
                <a14:useLocalDpi xmlns:a14="http://schemas.microsoft.com/office/drawing/2010/main" val="0"/>
              </a:ext>
            </a:extLst>
          </a:blip>
          <a:srcRect l="16197" r="70865" b="84972"/>
          <a:stretch>
            <a:fillRect/>
          </a:stretch>
        </p:blipFill>
        <p:spPr bwMode="auto">
          <a:xfrm>
            <a:off x="-17966" y="-1030514"/>
            <a:ext cx="12219646" cy="400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9AEE8FA-E6C0-425E-8645-EDB89C069425}"/>
              </a:ext>
            </a:extLst>
          </p:cNvPr>
          <p:cNvCxnSpPr>
            <a:cxnSpLocks/>
          </p:cNvCxnSpPr>
          <p:nvPr/>
        </p:nvCxnSpPr>
        <p:spPr>
          <a:xfrm flipV="1">
            <a:off x="2301580" y="3855904"/>
            <a:ext cx="7554845" cy="157147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185911-7D7A-4E05-90FB-9D3ECE2DB614}"/>
              </a:ext>
            </a:extLst>
          </p:cNvPr>
          <p:cNvCxnSpPr>
            <a:cxnSpLocks/>
          </p:cNvCxnSpPr>
          <p:nvPr/>
        </p:nvCxnSpPr>
        <p:spPr>
          <a:xfrm flipV="1">
            <a:off x="2267744" y="716096"/>
            <a:ext cx="0" cy="471500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F7BDC5-B6C3-45BB-AFAF-DCD21EB7DA94}"/>
              </a:ext>
            </a:extLst>
          </p:cNvPr>
          <p:cNvCxnSpPr>
            <a:cxnSpLocks/>
          </p:cNvCxnSpPr>
          <p:nvPr/>
        </p:nvCxnSpPr>
        <p:spPr>
          <a:xfrm flipH="1" flipV="1">
            <a:off x="841826" y="4484358"/>
            <a:ext cx="2824995" cy="1895925"/>
          </a:xfrm>
          <a:prstGeom prst="line">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95" name="Picture 5" descr="MCj01507830000[1]"/>
          <p:cNvPicPr>
            <a:picLocks noChangeAspect="1" noChangeArrowheads="1"/>
          </p:cNvPicPr>
          <p:nvPr/>
        </p:nvPicPr>
        <p:blipFill>
          <a:blip r:embed="rId6" cstate="print">
            <a:alphaModFix amt="39000"/>
            <a:extLst>
              <a:ext uri="{28A0092B-C50C-407E-A947-70E740481C1C}">
                <a14:useLocalDpi xmlns:a14="http://schemas.microsoft.com/office/drawing/2010/main" val="0"/>
              </a:ext>
            </a:extLst>
          </a:blip>
          <a:srcRect/>
          <a:stretch>
            <a:fillRect/>
          </a:stretch>
        </p:blipFill>
        <p:spPr bwMode="auto">
          <a:xfrm>
            <a:off x="1938548" y="4895882"/>
            <a:ext cx="75430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Shape 27">
            <a:extLst>
              <a:ext uri="{FF2B5EF4-FFF2-40B4-BE49-F238E27FC236}">
                <a16:creationId xmlns:a16="http://schemas.microsoft.com/office/drawing/2014/main" id="{C189B9D8-7E7C-4E95-8FDC-3E7292220330}"/>
              </a:ext>
            </a:extLst>
          </p:cNvPr>
          <p:cNvSpPr/>
          <p:nvPr/>
        </p:nvSpPr>
        <p:spPr>
          <a:xfrm>
            <a:off x="2335575" y="1246078"/>
            <a:ext cx="7396186" cy="3656428"/>
          </a:xfrm>
          <a:custGeom>
            <a:avLst/>
            <a:gdLst>
              <a:gd name="connsiteX0" fmla="*/ 0 w 7590690"/>
              <a:gd name="connsiteY0" fmla="*/ 3545676 h 3545676"/>
              <a:gd name="connsiteX1" fmla="*/ 980501 w 7590690"/>
              <a:gd name="connsiteY1" fmla="*/ 2796529 h 3545676"/>
              <a:gd name="connsiteX2" fmla="*/ 2434728 w 7590690"/>
              <a:gd name="connsiteY2" fmla="*/ 2113483 h 3545676"/>
              <a:gd name="connsiteX3" fmla="*/ 3877937 w 7590690"/>
              <a:gd name="connsiteY3" fmla="*/ 1562640 h 3545676"/>
              <a:gd name="connsiteX4" fmla="*/ 5783855 w 7590690"/>
              <a:gd name="connsiteY4" fmla="*/ 769425 h 3545676"/>
              <a:gd name="connsiteX5" fmla="*/ 7425369 w 7590690"/>
              <a:gd name="connsiteY5" fmla="*/ 64346 h 3545676"/>
              <a:gd name="connsiteX6" fmla="*/ 7447402 w 7590690"/>
              <a:gd name="connsiteY6" fmla="*/ 75363 h 3545676"/>
              <a:gd name="connsiteX0" fmla="*/ 0 w 7425369"/>
              <a:gd name="connsiteY0" fmla="*/ 3481330 h 3481330"/>
              <a:gd name="connsiteX1" fmla="*/ 980501 w 7425369"/>
              <a:gd name="connsiteY1" fmla="*/ 2732183 h 3481330"/>
              <a:gd name="connsiteX2" fmla="*/ 2434728 w 7425369"/>
              <a:gd name="connsiteY2" fmla="*/ 2049137 h 3481330"/>
              <a:gd name="connsiteX3" fmla="*/ 3877937 w 7425369"/>
              <a:gd name="connsiteY3" fmla="*/ 1498294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44945 w 7425369"/>
              <a:gd name="connsiteY4" fmla="*/ 607803 h 3481330"/>
              <a:gd name="connsiteX5" fmla="*/ 7425369 w 7425369"/>
              <a:gd name="connsiteY5" fmla="*/ 0 h 3481330"/>
              <a:gd name="connsiteX0" fmla="*/ 0 w 7396186"/>
              <a:gd name="connsiteY0" fmla="*/ 3656428 h 3656428"/>
              <a:gd name="connsiteX1" fmla="*/ 980501 w 7396186"/>
              <a:gd name="connsiteY1" fmla="*/ 2907281 h 3656428"/>
              <a:gd name="connsiteX2" fmla="*/ 2434728 w 7396186"/>
              <a:gd name="connsiteY2" fmla="*/ 2224235 h 3656428"/>
              <a:gd name="connsiteX3" fmla="*/ 3887664 w 7396186"/>
              <a:gd name="connsiteY3" fmla="*/ 1585843 h 3656428"/>
              <a:gd name="connsiteX4" fmla="*/ 5744945 w 7396186"/>
              <a:gd name="connsiteY4" fmla="*/ 782901 h 3656428"/>
              <a:gd name="connsiteX5" fmla="*/ 7396186 w 7396186"/>
              <a:gd name="connsiteY5" fmla="*/ 0 h 365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6186" h="3656428">
                <a:moveTo>
                  <a:pt x="0" y="3656428"/>
                </a:moveTo>
                <a:cubicBezTo>
                  <a:pt x="287356" y="3401204"/>
                  <a:pt x="574713" y="3145980"/>
                  <a:pt x="980501" y="2907281"/>
                </a:cubicBezTo>
                <a:cubicBezTo>
                  <a:pt x="1386289" y="2668582"/>
                  <a:pt x="1950201" y="2444475"/>
                  <a:pt x="2434728" y="2224235"/>
                </a:cubicBezTo>
                <a:cubicBezTo>
                  <a:pt x="2919255" y="2003995"/>
                  <a:pt x="3335961" y="1826065"/>
                  <a:pt x="3887664" y="1585843"/>
                </a:cubicBezTo>
                <a:lnTo>
                  <a:pt x="5744945" y="782901"/>
                </a:lnTo>
                <a:lnTo>
                  <a:pt x="7396186" y="0"/>
                </a:ln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C3075C10-664D-4257-92EC-0462C97F3E7C}"/>
              </a:ext>
            </a:extLst>
          </p:cNvPr>
          <p:cNvSpPr txBox="1"/>
          <p:nvPr/>
        </p:nvSpPr>
        <p:spPr>
          <a:xfrm>
            <a:off x="1974719" y="540994"/>
            <a:ext cx="276038" cy="369332"/>
          </a:xfrm>
          <a:prstGeom prst="rect">
            <a:avLst/>
          </a:prstGeom>
          <a:noFill/>
        </p:spPr>
        <p:txBody>
          <a:bodyPr wrap="none" rtlCol="0">
            <a:spAutoFit/>
          </a:bodyPr>
          <a:lstStyle/>
          <a:p>
            <a:r>
              <a:rPr lang="en-US" dirty="0"/>
              <a:t>z</a:t>
            </a:r>
          </a:p>
        </p:txBody>
      </p:sp>
      <p:sp>
        <p:nvSpPr>
          <p:cNvPr id="61" name="TextBox 60">
            <a:extLst>
              <a:ext uri="{FF2B5EF4-FFF2-40B4-BE49-F238E27FC236}">
                <a16:creationId xmlns:a16="http://schemas.microsoft.com/office/drawing/2014/main" id="{504FD223-1F44-487A-AA11-A717958064DB}"/>
              </a:ext>
            </a:extLst>
          </p:cNvPr>
          <p:cNvSpPr txBox="1"/>
          <p:nvPr/>
        </p:nvSpPr>
        <p:spPr>
          <a:xfrm>
            <a:off x="570686" y="4127269"/>
            <a:ext cx="457176" cy="369332"/>
          </a:xfrm>
          <a:prstGeom prst="rect">
            <a:avLst/>
          </a:prstGeom>
          <a:noFill/>
        </p:spPr>
        <p:txBody>
          <a:bodyPr wrap="none" rtlCol="0">
            <a:spAutoFit/>
          </a:bodyPr>
          <a:lstStyle/>
          <a:p>
            <a:r>
              <a:rPr lang="en-US" dirty="0"/>
              <a:t>+ y</a:t>
            </a:r>
          </a:p>
        </p:txBody>
      </p:sp>
      <p:sp>
        <p:nvSpPr>
          <p:cNvPr id="62" name="TextBox 61">
            <a:extLst>
              <a:ext uri="{FF2B5EF4-FFF2-40B4-BE49-F238E27FC236}">
                <a16:creationId xmlns:a16="http://schemas.microsoft.com/office/drawing/2014/main" id="{D1772897-CDD2-4421-80DD-8FBACF29DE05}"/>
              </a:ext>
            </a:extLst>
          </p:cNvPr>
          <p:cNvSpPr txBox="1"/>
          <p:nvPr/>
        </p:nvSpPr>
        <p:spPr>
          <a:xfrm>
            <a:off x="3660848" y="6157112"/>
            <a:ext cx="412292" cy="369332"/>
          </a:xfrm>
          <a:prstGeom prst="rect">
            <a:avLst/>
          </a:prstGeom>
          <a:noFill/>
        </p:spPr>
        <p:txBody>
          <a:bodyPr wrap="none" rtlCol="0">
            <a:spAutoFit/>
          </a:bodyPr>
          <a:lstStyle/>
          <a:p>
            <a:r>
              <a:rPr lang="en-US" dirty="0"/>
              <a:t>- y</a:t>
            </a:r>
          </a:p>
        </p:txBody>
      </p:sp>
      <p:sp>
        <p:nvSpPr>
          <p:cNvPr id="63" name="TextBox 62">
            <a:extLst>
              <a:ext uri="{FF2B5EF4-FFF2-40B4-BE49-F238E27FC236}">
                <a16:creationId xmlns:a16="http://schemas.microsoft.com/office/drawing/2014/main" id="{08649235-D71C-436D-B1DC-0FE3628EA482}"/>
              </a:ext>
            </a:extLst>
          </p:cNvPr>
          <p:cNvSpPr txBox="1"/>
          <p:nvPr/>
        </p:nvSpPr>
        <p:spPr>
          <a:xfrm>
            <a:off x="9821722" y="3650613"/>
            <a:ext cx="284052" cy="369332"/>
          </a:xfrm>
          <a:prstGeom prst="rect">
            <a:avLst/>
          </a:prstGeom>
          <a:noFill/>
        </p:spPr>
        <p:txBody>
          <a:bodyPr wrap="none" rtlCol="0">
            <a:spAutoFit/>
          </a:bodyPr>
          <a:lstStyle/>
          <a:p>
            <a:r>
              <a:rPr lang="en-US" dirty="0"/>
              <a:t>x</a:t>
            </a:r>
          </a:p>
        </p:txBody>
      </p:sp>
      <p:sp>
        <p:nvSpPr>
          <p:cNvPr id="20" name="Oval 19">
            <a:extLst>
              <a:ext uri="{FF2B5EF4-FFF2-40B4-BE49-F238E27FC236}">
                <a16:creationId xmlns:a16="http://schemas.microsoft.com/office/drawing/2014/main" id="{0324EC20-F0DB-416D-9A4D-1F5289F91BC5}"/>
              </a:ext>
            </a:extLst>
          </p:cNvPr>
          <p:cNvSpPr/>
          <p:nvPr/>
        </p:nvSpPr>
        <p:spPr>
          <a:xfrm>
            <a:off x="2317945" y="468140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543AFC3-278C-420A-8823-F0A260E59AF9}"/>
              </a:ext>
            </a:extLst>
          </p:cNvPr>
          <p:cNvSpPr/>
          <p:nvPr/>
        </p:nvSpPr>
        <p:spPr>
          <a:xfrm>
            <a:off x="2710977" y="4371784"/>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A41D25E-2107-4D86-A149-BBA993CF07B0}"/>
              </a:ext>
            </a:extLst>
          </p:cNvPr>
          <p:cNvSpPr/>
          <p:nvPr/>
        </p:nvSpPr>
        <p:spPr>
          <a:xfrm>
            <a:off x="3209884" y="4071799"/>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A742895-EDA3-4FF5-AC89-58D65769EFC6}"/>
              </a:ext>
            </a:extLst>
          </p:cNvPr>
          <p:cNvSpPr/>
          <p:nvPr/>
        </p:nvSpPr>
        <p:spPr>
          <a:xfrm>
            <a:off x="3718418" y="3791064"/>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AE5CE65-177F-4279-996A-BEAA49A221D0}"/>
              </a:ext>
            </a:extLst>
          </p:cNvPr>
          <p:cNvSpPr/>
          <p:nvPr/>
        </p:nvSpPr>
        <p:spPr>
          <a:xfrm>
            <a:off x="4294331" y="352957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CDB85A5-9805-4EC8-A9E3-EFF23ACD4901}"/>
              </a:ext>
            </a:extLst>
          </p:cNvPr>
          <p:cNvSpPr/>
          <p:nvPr/>
        </p:nvSpPr>
        <p:spPr>
          <a:xfrm>
            <a:off x="4947245" y="3239216"/>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7F09B46-4D1B-476B-80B8-6B1CBCE7716B}"/>
              </a:ext>
            </a:extLst>
          </p:cNvPr>
          <p:cNvSpPr/>
          <p:nvPr/>
        </p:nvSpPr>
        <p:spPr>
          <a:xfrm>
            <a:off x="5532781" y="298735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5D13E1F-443D-4846-9213-237B7EF97386}"/>
              </a:ext>
            </a:extLst>
          </p:cNvPr>
          <p:cNvSpPr/>
          <p:nvPr/>
        </p:nvSpPr>
        <p:spPr>
          <a:xfrm>
            <a:off x="6137568" y="272587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A73561E-2840-4E72-A7E7-E5D08932FC58}"/>
              </a:ext>
            </a:extLst>
          </p:cNvPr>
          <p:cNvSpPr/>
          <p:nvPr/>
        </p:nvSpPr>
        <p:spPr>
          <a:xfrm>
            <a:off x="6771233" y="245475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9F9679A-4F19-4134-8739-BA1FA67726FD}"/>
              </a:ext>
            </a:extLst>
          </p:cNvPr>
          <p:cNvSpPr/>
          <p:nvPr/>
        </p:nvSpPr>
        <p:spPr>
          <a:xfrm>
            <a:off x="7424147" y="2164396"/>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BC0A27C-F61B-4E47-904D-C24D7FA5EC2F}"/>
              </a:ext>
            </a:extLst>
          </p:cNvPr>
          <p:cNvSpPr/>
          <p:nvPr/>
        </p:nvSpPr>
        <p:spPr>
          <a:xfrm>
            <a:off x="8125190" y="1874029"/>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B1DEE6A-C892-416F-A4A9-D418CBC3AD02}"/>
              </a:ext>
            </a:extLst>
          </p:cNvPr>
          <p:cNvSpPr txBox="1"/>
          <p:nvPr/>
        </p:nvSpPr>
        <p:spPr>
          <a:xfrm>
            <a:off x="8989870" y="236491"/>
            <a:ext cx="3044302" cy="5786199"/>
          </a:xfrm>
          <a:prstGeom prst="rect">
            <a:avLst/>
          </a:prstGeom>
          <a:solidFill>
            <a:srgbClr val="FFFFD1"/>
          </a:solidFill>
          <a:ln>
            <a:solidFill>
              <a:schemeClr val="tx1"/>
            </a:solidFill>
          </a:ln>
        </p:spPr>
        <p:txBody>
          <a:bodyPr wrap="square" rtlCol="0">
            <a:spAutoFit/>
          </a:bodyPr>
          <a:lstStyle/>
          <a:p>
            <a:pPr>
              <a:spcBef>
                <a:spcPts val="1200"/>
              </a:spcBef>
            </a:pPr>
            <a:r>
              <a:rPr lang="en-US" sz="2400" b="1" dirty="0"/>
              <a:t>Trajectory </a:t>
            </a:r>
          </a:p>
          <a:p>
            <a:pPr marL="285750" indent="-285750">
              <a:spcBef>
                <a:spcPts val="1200"/>
              </a:spcBef>
              <a:buFont typeface="Arial" panose="020B0604020202020204" pitchFamily="34" charset="0"/>
              <a:buChar char="•"/>
            </a:pPr>
            <a:r>
              <a:rPr lang="en-US" b="1" dirty="0">
                <a:highlight>
                  <a:srgbClr val="FFFF00"/>
                </a:highlight>
              </a:rPr>
              <a:t>The simulated movement in the atmosphere of one “computational particle” is called a Trajectory</a:t>
            </a:r>
          </a:p>
          <a:p>
            <a:pPr marL="742950" lvl="1" indent="-285750">
              <a:spcBef>
                <a:spcPts val="1200"/>
              </a:spcBef>
              <a:buFont typeface="Arial" panose="020B0604020202020204" pitchFamily="34" charset="0"/>
              <a:buChar char="•"/>
            </a:pPr>
            <a:r>
              <a:rPr lang="en-US" dirty="0"/>
              <a:t>3-dimensional movement (x, y, and z)</a:t>
            </a:r>
          </a:p>
          <a:p>
            <a:pPr marL="742950" lvl="1" indent="-285750">
              <a:spcBef>
                <a:spcPts val="1200"/>
              </a:spcBef>
              <a:buFont typeface="Arial" panose="020B0604020202020204" pitchFamily="34" charset="0"/>
              <a:buChar char="•"/>
            </a:pPr>
            <a:r>
              <a:rPr lang="en-US" dirty="0"/>
              <a:t>If you started the trajectory at different times, it would go in different directions, depending on which way the wind was blowing</a:t>
            </a:r>
          </a:p>
          <a:p>
            <a:pPr marL="742950" lvl="1" indent="-285750">
              <a:spcBef>
                <a:spcPts val="1200"/>
              </a:spcBef>
              <a:buFont typeface="Arial" panose="020B0604020202020204" pitchFamily="34" charset="0"/>
              <a:buChar char="•"/>
            </a:pPr>
            <a:r>
              <a:rPr lang="en-US" dirty="0"/>
              <a:t>think of this as the </a:t>
            </a:r>
            <a:r>
              <a:rPr lang="en-US" u="sng" dirty="0"/>
              <a:t>center line of a plume</a:t>
            </a:r>
            <a:r>
              <a:rPr lang="en-US" dirty="0"/>
              <a:t> of pollutants emitted from a source</a:t>
            </a:r>
          </a:p>
        </p:txBody>
      </p:sp>
      <p:sp>
        <p:nvSpPr>
          <p:cNvPr id="3" name="Slide Number Placeholder 2">
            <a:extLst>
              <a:ext uri="{FF2B5EF4-FFF2-40B4-BE49-F238E27FC236}">
                <a16:creationId xmlns:a16="http://schemas.microsoft.com/office/drawing/2014/main" id="{815DE8FA-ED0B-4A92-8E10-1BE247124AED}"/>
              </a:ext>
            </a:extLst>
          </p:cNvPr>
          <p:cNvSpPr>
            <a:spLocks noGrp="1"/>
          </p:cNvSpPr>
          <p:nvPr>
            <p:ph type="sldNum" sz="quarter" idx="12"/>
          </p:nvPr>
        </p:nvSpPr>
        <p:spPr/>
        <p:txBody>
          <a:bodyPr/>
          <a:lstStyle/>
          <a:p>
            <a:fld id="{8BD64FDA-96D4-4057-802F-365E206D1D78}" type="slidenum">
              <a:rPr lang="en-US" smtClean="0"/>
              <a:t>27</a:t>
            </a:fld>
            <a:endParaRPr lang="en-US"/>
          </a:p>
        </p:txBody>
      </p:sp>
    </p:spTree>
    <p:extLst>
      <p:ext uri="{BB962C8B-B14F-4D97-AF65-F5344CB8AC3E}">
        <p14:creationId xmlns:p14="http://schemas.microsoft.com/office/powerpoint/2010/main" val="30440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6" grpId="0" animBg="1"/>
      <p:bldP spid="27" grpId="0" animBg="1"/>
      <p:bldP spid="30" grpId="0" animBg="1"/>
      <p:bldP spid="32" grpId="0" animBg="1"/>
      <p:bldP spid="33" grpId="0" animBg="1"/>
      <p:bldP spid="36" grpId="0" animBg="1"/>
      <p:bldP spid="37"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3D1F37-5D63-46BE-9372-1A2A1DD9AF34}"/>
              </a:ext>
            </a:extLst>
          </p:cNvPr>
          <p:cNvPicPr>
            <a:picLocks noChangeAspect="1"/>
          </p:cNvPicPr>
          <p:nvPr/>
        </p:nvPicPr>
        <p:blipFill>
          <a:blip r:embed="rId2"/>
          <a:stretch>
            <a:fillRect/>
          </a:stretch>
        </p:blipFill>
        <p:spPr>
          <a:xfrm>
            <a:off x="4424362" y="2271712"/>
            <a:ext cx="4602516" cy="4286249"/>
          </a:xfrm>
          <a:prstGeom prst="rect">
            <a:avLst/>
          </a:prstGeom>
          <a:ln>
            <a:solidFill>
              <a:schemeClr val="tx1"/>
            </a:solidFill>
          </a:ln>
        </p:spPr>
      </p:pic>
      <p:pic>
        <p:nvPicPr>
          <p:cNvPr id="5" name="Picture 4">
            <a:extLst>
              <a:ext uri="{FF2B5EF4-FFF2-40B4-BE49-F238E27FC236}">
                <a16:creationId xmlns:a16="http://schemas.microsoft.com/office/drawing/2014/main" id="{D347AE04-560C-4131-B9F2-40D12BA5CD8C}"/>
              </a:ext>
            </a:extLst>
          </p:cNvPr>
          <p:cNvPicPr>
            <a:picLocks noChangeAspect="1"/>
          </p:cNvPicPr>
          <p:nvPr/>
        </p:nvPicPr>
        <p:blipFill>
          <a:blip r:embed="rId3"/>
          <a:stretch>
            <a:fillRect/>
          </a:stretch>
        </p:blipFill>
        <p:spPr>
          <a:xfrm>
            <a:off x="9305925" y="1995045"/>
            <a:ext cx="2762250" cy="1433955"/>
          </a:xfrm>
          <a:prstGeom prst="rect">
            <a:avLst/>
          </a:prstGeom>
          <a:ln>
            <a:solidFill>
              <a:schemeClr val="tx1"/>
            </a:solidFill>
          </a:ln>
        </p:spPr>
      </p:pic>
      <p:pic>
        <p:nvPicPr>
          <p:cNvPr id="6" name="Picture 5">
            <a:extLst>
              <a:ext uri="{FF2B5EF4-FFF2-40B4-BE49-F238E27FC236}">
                <a16:creationId xmlns:a16="http://schemas.microsoft.com/office/drawing/2014/main" id="{B62FCD03-3D8F-4273-8B88-43601B94CA7F}"/>
              </a:ext>
            </a:extLst>
          </p:cNvPr>
          <p:cNvPicPr>
            <a:picLocks noChangeAspect="1"/>
          </p:cNvPicPr>
          <p:nvPr/>
        </p:nvPicPr>
        <p:blipFill>
          <a:blip r:embed="rId4"/>
          <a:stretch>
            <a:fillRect/>
          </a:stretch>
        </p:blipFill>
        <p:spPr>
          <a:xfrm>
            <a:off x="171450" y="91474"/>
            <a:ext cx="2352675" cy="613376"/>
          </a:xfrm>
          <a:prstGeom prst="rect">
            <a:avLst/>
          </a:prstGeom>
        </p:spPr>
      </p:pic>
      <p:pic>
        <p:nvPicPr>
          <p:cNvPr id="7" name="Picture 6">
            <a:extLst>
              <a:ext uri="{FF2B5EF4-FFF2-40B4-BE49-F238E27FC236}">
                <a16:creationId xmlns:a16="http://schemas.microsoft.com/office/drawing/2014/main" id="{4B1C1CA4-13CD-4FC7-8FD9-C3167492E32F}"/>
              </a:ext>
            </a:extLst>
          </p:cNvPr>
          <p:cNvPicPr>
            <a:picLocks noChangeAspect="1"/>
          </p:cNvPicPr>
          <p:nvPr/>
        </p:nvPicPr>
        <p:blipFill>
          <a:blip r:embed="rId5"/>
          <a:stretch>
            <a:fillRect/>
          </a:stretch>
        </p:blipFill>
        <p:spPr>
          <a:xfrm>
            <a:off x="576262" y="790185"/>
            <a:ext cx="5443538" cy="1204860"/>
          </a:xfrm>
          <a:prstGeom prst="rect">
            <a:avLst/>
          </a:prstGeom>
          <a:ln>
            <a:solidFill>
              <a:schemeClr val="tx1"/>
            </a:solidFill>
          </a:ln>
        </p:spPr>
      </p:pic>
      <p:pic>
        <p:nvPicPr>
          <p:cNvPr id="8" name="Picture 7">
            <a:extLst>
              <a:ext uri="{FF2B5EF4-FFF2-40B4-BE49-F238E27FC236}">
                <a16:creationId xmlns:a16="http://schemas.microsoft.com/office/drawing/2014/main" id="{35E0898C-98A6-4277-8AE0-DB78F19DCC19}"/>
              </a:ext>
            </a:extLst>
          </p:cNvPr>
          <p:cNvPicPr>
            <a:picLocks noChangeAspect="1"/>
          </p:cNvPicPr>
          <p:nvPr/>
        </p:nvPicPr>
        <p:blipFill>
          <a:blip r:embed="rId6"/>
          <a:stretch>
            <a:fillRect/>
          </a:stretch>
        </p:blipFill>
        <p:spPr>
          <a:xfrm>
            <a:off x="2381250" y="2185155"/>
            <a:ext cx="1485900" cy="2105025"/>
          </a:xfrm>
          <a:prstGeom prst="rect">
            <a:avLst/>
          </a:prstGeom>
          <a:ln>
            <a:solidFill>
              <a:schemeClr val="tx1"/>
            </a:solidFill>
          </a:ln>
        </p:spPr>
      </p:pic>
      <p:sp>
        <p:nvSpPr>
          <p:cNvPr id="9" name="Arrow: Right 8">
            <a:extLst>
              <a:ext uri="{FF2B5EF4-FFF2-40B4-BE49-F238E27FC236}">
                <a16:creationId xmlns:a16="http://schemas.microsoft.com/office/drawing/2014/main" id="{D351BAE0-DAF5-460A-9539-E57AAF737B29}"/>
              </a:ext>
            </a:extLst>
          </p:cNvPr>
          <p:cNvSpPr/>
          <p:nvPr/>
        </p:nvSpPr>
        <p:spPr>
          <a:xfrm>
            <a:off x="3952875" y="2705100"/>
            <a:ext cx="419100" cy="2667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17674A9-752F-4568-BC97-AD99784DF748}"/>
              </a:ext>
            </a:extLst>
          </p:cNvPr>
          <p:cNvSpPr txBox="1"/>
          <p:nvPr/>
        </p:nvSpPr>
        <p:spPr>
          <a:xfrm>
            <a:off x="9620250" y="4953000"/>
            <a:ext cx="2457450" cy="1754326"/>
          </a:xfrm>
          <a:prstGeom prst="rect">
            <a:avLst/>
          </a:prstGeom>
          <a:noFill/>
        </p:spPr>
        <p:txBody>
          <a:bodyPr wrap="square" rtlCol="0">
            <a:spAutoFit/>
          </a:bodyPr>
          <a:lstStyle/>
          <a:p>
            <a:r>
              <a:rPr lang="en-US" dirty="0"/>
              <a:t>When you hit “save”, the Graphical User Interface writes a CONTROL file to the </a:t>
            </a:r>
            <a:r>
              <a:rPr lang="en-US" dirty="0" err="1"/>
              <a:t>hysplit</a:t>
            </a:r>
            <a:r>
              <a:rPr lang="en-US" dirty="0"/>
              <a:t>\working directory</a:t>
            </a:r>
          </a:p>
        </p:txBody>
      </p:sp>
      <p:sp>
        <p:nvSpPr>
          <p:cNvPr id="12" name="Arrow: Right 11">
            <a:extLst>
              <a:ext uri="{FF2B5EF4-FFF2-40B4-BE49-F238E27FC236}">
                <a16:creationId xmlns:a16="http://schemas.microsoft.com/office/drawing/2014/main" id="{1D95B54E-38C4-4C7E-B40D-9FEAEC9F44CF}"/>
              </a:ext>
            </a:extLst>
          </p:cNvPr>
          <p:cNvSpPr/>
          <p:nvPr/>
        </p:nvSpPr>
        <p:spPr>
          <a:xfrm>
            <a:off x="8943974" y="6172200"/>
            <a:ext cx="640115" cy="2667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5D1163DD-A79A-4EA8-BA88-AC3B512A5076}"/>
              </a:ext>
            </a:extLst>
          </p:cNvPr>
          <p:cNvSpPr>
            <a:spLocks noGrp="1"/>
          </p:cNvSpPr>
          <p:nvPr>
            <p:ph type="sldNum" sz="quarter" idx="12"/>
          </p:nvPr>
        </p:nvSpPr>
        <p:spPr/>
        <p:txBody>
          <a:bodyPr/>
          <a:lstStyle/>
          <a:p>
            <a:fld id="{8BD64FDA-96D4-4057-802F-365E206D1D78}" type="slidenum">
              <a:rPr lang="en-US" smtClean="0"/>
              <a:t>28</a:t>
            </a:fld>
            <a:endParaRPr lang="en-US"/>
          </a:p>
        </p:txBody>
      </p:sp>
      <p:sp>
        <p:nvSpPr>
          <p:cNvPr id="15" name="TextBox 14">
            <a:extLst>
              <a:ext uri="{FF2B5EF4-FFF2-40B4-BE49-F238E27FC236}">
                <a16:creationId xmlns:a16="http://schemas.microsoft.com/office/drawing/2014/main" id="{046A976F-E21B-4EA8-B2D4-4DAECEBF5AB9}"/>
              </a:ext>
            </a:extLst>
          </p:cNvPr>
          <p:cNvSpPr txBox="1"/>
          <p:nvPr/>
        </p:nvSpPr>
        <p:spPr>
          <a:xfrm>
            <a:off x="3743028" y="121058"/>
            <a:ext cx="8277522" cy="461665"/>
          </a:xfrm>
          <a:prstGeom prst="rect">
            <a:avLst/>
          </a:prstGeom>
          <a:solidFill>
            <a:schemeClr val="bg1"/>
          </a:solidFill>
          <a:ln>
            <a:solidFill>
              <a:schemeClr val="tx1"/>
            </a:solidFill>
          </a:ln>
        </p:spPr>
        <p:txBody>
          <a:bodyPr wrap="none" rtlCol="0">
            <a:spAutoFit/>
          </a:bodyPr>
          <a:lstStyle/>
          <a:p>
            <a:r>
              <a:rPr lang="en-US" sz="2400" dirty="0"/>
              <a:t>HYSPLIT Graphical User Interface setup for Trajectory Simulation</a:t>
            </a:r>
          </a:p>
        </p:txBody>
      </p:sp>
    </p:spTree>
    <p:extLst>
      <p:ext uri="{BB962C8B-B14F-4D97-AF65-F5344CB8AC3E}">
        <p14:creationId xmlns:p14="http://schemas.microsoft.com/office/powerpoint/2010/main" val="1290871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F54C46E-F188-4A8F-AFF1-6E2923879664}"/>
              </a:ext>
            </a:extLst>
          </p:cNvPr>
          <p:cNvGraphicFramePr>
            <a:graphicFrameLocks noGrp="1"/>
          </p:cNvGraphicFramePr>
          <p:nvPr>
            <p:extLst>
              <p:ext uri="{D42A27DB-BD31-4B8C-83A1-F6EECF244321}">
                <p14:modId xmlns:p14="http://schemas.microsoft.com/office/powerpoint/2010/main" val="1101902002"/>
              </p:ext>
            </p:extLst>
          </p:nvPr>
        </p:nvGraphicFramePr>
        <p:xfrm>
          <a:off x="285751" y="103857"/>
          <a:ext cx="11620499" cy="6638093"/>
        </p:xfrm>
        <a:graphic>
          <a:graphicData uri="http://schemas.openxmlformats.org/drawingml/2006/table">
            <a:tbl>
              <a:tblPr/>
              <a:tblGrid>
                <a:gridCol w="3779920">
                  <a:extLst>
                    <a:ext uri="{9D8B030D-6E8A-4147-A177-3AD203B41FA5}">
                      <a16:colId xmlns:a16="http://schemas.microsoft.com/office/drawing/2014/main" val="296316918"/>
                    </a:ext>
                  </a:extLst>
                </a:gridCol>
                <a:gridCol w="3027947">
                  <a:extLst>
                    <a:ext uri="{9D8B030D-6E8A-4147-A177-3AD203B41FA5}">
                      <a16:colId xmlns:a16="http://schemas.microsoft.com/office/drawing/2014/main" val="794751049"/>
                    </a:ext>
                  </a:extLst>
                </a:gridCol>
                <a:gridCol w="4812632">
                  <a:extLst>
                    <a:ext uri="{9D8B030D-6E8A-4147-A177-3AD203B41FA5}">
                      <a16:colId xmlns:a16="http://schemas.microsoft.com/office/drawing/2014/main" val="4253808485"/>
                    </a:ext>
                  </a:extLst>
                </a:gridCol>
              </a:tblGrid>
              <a:tr h="233552">
                <a:tc>
                  <a:txBody>
                    <a:bodyPr/>
                    <a:lstStyle/>
                    <a:p>
                      <a:pPr algn="r" rtl="0" fontAlgn="ctr">
                        <a:spcBef>
                          <a:spcPts val="0"/>
                        </a:spcBef>
                        <a:spcAft>
                          <a:spcPts val="0"/>
                        </a:spcAft>
                      </a:pPr>
                      <a:r>
                        <a:rPr lang="en-US" sz="2000" b="1" i="0" u="none" strike="noStrike" dirty="0">
                          <a:solidFill>
                            <a:srgbClr val="000000"/>
                          </a:solidFill>
                          <a:effectLst/>
                          <a:latin typeface="+mn-lt"/>
                        </a:rPr>
                        <a:t>CONTROL file entry</a:t>
                      </a:r>
                      <a:endParaRPr lang="en-US" sz="2000" b="1" dirty="0">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spcBef>
                          <a:spcPts val="0"/>
                        </a:spcBef>
                        <a:spcAft>
                          <a:spcPts val="0"/>
                        </a:spcAft>
                      </a:pPr>
                      <a:r>
                        <a:rPr lang="en-US" sz="2000" b="1" i="0" u="none" strike="noStrike" dirty="0">
                          <a:solidFill>
                            <a:srgbClr val="FF0000"/>
                          </a:solidFill>
                          <a:effectLst/>
                          <a:latin typeface="+mn-lt"/>
                        </a:rPr>
                        <a:t>Meaning</a:t>
                      </a:r>
                      <a:endParaRPr lang="en-US" sz="2000" b="1" dirty="0">
                        <a:solidFill>
                          <a:srgbClr val="FF000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spcBef>
                          <a:spcPts val="0"/>
                        </a:spcBef>
                        <a:spcAft>
                          <a:spcPts val="0"/>
                        </a:spcAft>
                      </a:pPr>
                      <a:r>
                        <a:rPr lang="en-US" sz="2000" b="1" i="0" u="none" strike="noStrike" dirty="0">
                          <a:solidFill>
                            <a:srgbClr val="0070C0"/>
                          </a:solidFill>
                          <a:effectLst/>
                          <a:latin typeface="+mn-lt"/>
                        </a:rPr>
                        <a:t>Notes / Comments</a:t>
                      </a:r>
                      <a:endParaRPr lang="en-US" sz="2000" b="1" dirty="0">
                        <a:solidFill>
                          <a:srgbClr val="0070C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0451652"/>
                  </a:ext>
                </a:extLst>
              </a:tr>
              <a:tr h="0">
                <a:tc>
                  <a:txBody>
                    <a:bodyPr/>
                    <a:lstStyle/>
                    <a:p>
                      <a:pPr algn="r" rtl="0" fontAlgn="ctr">
                        <a:spcBef>
                          <a:spcPts val="0"/>
                        </a:spcBef>
                        <a:spcAft>
                          <a:spcPts val="0"/>
                        </a:spcAft>
                      </a:pPr>
                      <a:r>
                        <a:rPr lang="en-US" sz="1800" b="1" i="0" u="none" strike="noStrike" dirty="0">
                          <a:solidFill>
                            <a:srgbClr val="000000"/>
                          </a:solidFill>
                          <a:effectLst/>
                          <a:latin typeface="Courier New" panose="02070309020205020404" pitchFamily="49" charset="0"/>
                          <a:cs typeface="Courier New" panose="02070309020205020404" pitchFamily="49" charset="0"/>
                        </a:rPr>
                        <a:t>04 05 01 00 00</a:t>
                      </a:r>
                      <a:endParaRPr lang="en-US" sz="1800" b="1" dirty="0">
                        <a:effectLst/>
                        <a:latin typeface="Courier New" panose="02070309020205020404" pitchFamily="49" charset="0"/>
                        <a:cs typeface="Courier New" panose="02070309020205020404" pitchFamily="49" charset="0"/>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rtl="0" fontAlgn="ctr">
                        <a:spcBef>
                          <a:spcPts val="0"/>
                        </a:spcBef>
                        <a:spcAft>
                          <a:spcPts val="0"/>
                        </a:spcAft>
                      </a:pPr>
                      <a:r>
                        <a:rPr lang="en-US" sz="1400" b="0" i="0" u="none" strike="noStrike" dirty="0">
                          <a:solidFill>
                            <a:srgbClr val="FF0000"/>
                          </a:solidFill>
                          <a:effectLst/>
                          <a:latin typeface="+mn-lt"/>
                        </a:rPr>
                        <a:t>Start date / time for simulation</a:t>
                      </a:r>
                    </a:p>
                    <a:p>
                      <a:pPr rtl="0" fontAlgn="ctr">
                        <a:spcBef>
                          <a:spcPts val="0"/>
                        </a:spcBef>
                        <a:spcAft>
                          <a:spcPts val="0"/>
                        </a:spcAft>
                      </a:pPr>
                      <a:r>
                        <a:rPr lang="en-US" sz="1400" b="0" i="0" u="none" strike="noStrike" dirty="0">
                          <a:solidFill>
                            <a:srgbClr val="FF0000"/>
                          </a:solidFill>
                          <a:effectLst/>
                          <a:latin typeface="+mn-lt"/>
                        </a:rPr>
                        <a:t>(YR MO DA HR MN)</a:t>
                      </a:r>
                      <a:endParaRPr lang="en-US" sz="1400" dirty="0">
                        <a:solidFill>
                          <a:srgbClr val="FF000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fontAlgn="ctr">
                        <a:buFont typeface="Arial" panose="020B0604020202020204" pitchFamily="34" charset="0"/>
                        <a:buChar char="•"/>
                      </a:pPr>
                      <a:r>
                        <a:rPr lang="en-US" sz="1400" b="1" dirty="0">
                          <a:solidFill>
                            <a:srgbClr val="0070C0"/>
                          </a:solidFill>
                          <a:effectLst/>
                          <a:latin typeface="+mn-lt"/>
                        </a:rPr>
                        <a:t>All times in HYSPLIT are Universal Coordinated Time (UTC)</a:t>
                      </a:r>
                      <a:r>
                        <a:rPr lang="en-US" sz="1400" dirty="0">
                          <a:solidFill>
                            <a:srgbClr val="0070C0"/>
                          </a:solidFill>
                          <a:effectLst/>
                          <a:latin typeface="+mn-lt"/>
                        </a:rPr>
                        <a:t> (a.k.a. Greenwich Mean Time)</a:t>
                      </a:r>
                    </a:p>
                    <a:p>
                      <a:pPr marL="285750" indent="-285750" fontAlgn="ctr">
                        <a:buFont typeface="Arial" panose="020B0604020202020204" pitchFamily="34" charset="0"/>
                        <a:buChar char="•"/>
                      </a:pPr>
                      <a:r>
                        <a:rPr lang="en-US" sz="1400" dirty="0">
                          <a:solidFill>
                            <a:srgbClr val="0070C0"/>
                          </a:solidFill>
                          <a:effectLst/>
                          <a:latin typeface="+mn-lt"/>
                        </a:rPr>
                        <a:t>e.g. Eastern Daylight Time (EDT) = UTC – 4 hours</a:t>
                      </a:r>
                    </a:p>
                    <a:p>
                      <a:pPr marL="285750" indent="-285750" fontAlgn="ctr">
                        <a:buFont typeface="Arial" panose="020B0604020202020204" pitchFamily="34" charset="0"/>
                        <a:buChar char="•"/>
                      </a:pPr>
                      <a:r>
                        <a:rPr lang="en-US" sz="1400" dirty="0">
                          <a:solidFill>
                            <a:srgbClr val="0070C0"/>
                          </a:solidFill>
                          <a:effectLst/>
                          <a:latin typeface="+mn-lt"/>
                        </a:rPr>
                        <a:t>e.g. 11 AM EDT = 3 PM UTC </a:t>
                      </a:r>
                    </a:p>
                    <a:p>
                      <a:pPr marL="285750" indent="-285750" fontAlgn="ctr">
                        <a:buFont typeface="Arial" panose="020B0604020202020204" pitchFamily="34" charset="0"/>
                        <a:buChar char="•"/>
                      </a:pPr>
                      <a:r>
                        <a:rPr lang="en-US" sz="1400" dirty="0">
                          <a:solidFill>
                            <a:srgbClr val="0070C0"/>
                          </a:solidFill>
                          <a:effectLst/>
                          <a:latin typeface="+mn-lt"/>
                        </a:rPr>
                        <a:t>Minutes are optional</a:t>
                      </a:r>
                    </a:p>
                    <a:p>
                      <a:pPr marL="285750" indent="-285750" fontAlgn="ctr">
                        <a:buFont typeface="Arial" panose="020B0604020202020204" pitchFamily="34" charset="0"/>
                        <a:buChar char="•"/>
                      </a:pPr>
                      <a:r>
                        <a:rPr lang="en-US" sz="1400" dirty="0">
                          <a:solidFill>
                            <a:srgbClr val="0070C0"/>
                          </a:solidFill>
                          <a:effectLst/>
                          <a:latin typeface="+mn-lt"/>
                        </a:rPr>
                        <a:t>Each entry must be 2-digits (e.g., 04 rather then 2004)</a:t>
                      </a: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0069844"/>
                  </a:ext>
                </a:extLst>
              </a:tr>
              <a:tr h="447605">
                <a:tc>
                  <a:txBody>
                    <a:bodyPr/>
                    <a:lstStyle/>
                    <a:p>
                      <a:pPr algn="r" rtl="0" fontAlgn="ctr">
                        <a:spcBef>
                          <a:spcPts val="0"/>
                        </a:spcBef>
                        <a:spcAft>
                          <a:spcPts val="0"/>
                        </a:spcAft>
                      </a:pPr>
                      <a:r>
                        <a:rPr lang="en-US" sz="1800" b="1" i="0" u="none" strike="noStrike" dirty="0">
                          <a:solidFill>
                            <a:srgbClr val="000000"/>
                          </a:solidFill>
                          <a:effectLst/>
                          <a:latin typeface="Courier New" panose="02070309020205020404" pitchFamily="49" charset="0"/>
                          <a:cs typeface="Courier New" panose="02070309020205020404" pitchFamily="49" charset="0"/>
                        </a:rPr>
                        <a:t>1</a:t>
                      </a:r>
                      <a:endParaRPr lang="en-US" sz="1800" b="1" dirty="0">
                        <a:effectLst/>
                        <a:latin typeface="Courier New" panose="02070309020205020404" pitchFamily="49" charset="0"/>
                        <a:cs typeface="Courier New" panose="02070309020205020404" pitchFamily="49" charset="0"/>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spcBef>
                          <a:spcPts val="0"/>
                        </a:spcBef>
                        <a:spcAft>
                          <a:spcPts val="0"/>
                        </a:spcAft>
                      </a:pPr>
                      <a:r>
                        <a:rPr lang="en-US" sz="1400" b="0" i="0" u="none" strike="noStrike">
                          <a:solidFill>
                            <a:srgbClr val="FF0000"/>
                          </a:solidFill>
                          <a:effectLst/>
                          <a:latin typeface="+mn-lt"/>
                        </a:rPr>
                        <a:t>Number of starting locations</a:t>
                      </a:r>
                      <a:endParaRPr lang="en-US" sz="1400">
                        <a:solidFill>
                          <a:srgbClr val="FF000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br>
                        <a:rPr lang="en-US" sz="1400" dirty="0">
                          <a:solidFill>
                            <a:srgbClr val="0070C0"/>
                          </a:solidFill>
                          <a:effectLst/>
                          <a:latin typeface="+mn-lt"/>
                        </a:rPr>
                      </a:br>
                      <a:endParaRPr lang="en-US" sz="1400" dirty="0">
                        <a:solidFill>
                          <a:srgbClr val="0070C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949976"/>
                  </a:ext>
                </a:extLst>
              </a:tr>
              <a:tr h="447605">
                <a:tc>
                  <a:txBody>
                    <a:bodyPr/>
                    <a:lstStyle/>
                    <a:p>
                      <a:pPr algn="r" rtl="0" fontAlgn="ctr">
                        <a:spcBef>
                          <a:spcPts val="0"/>
                        </a:spcBef>
                        <a:spcAft>
                          <a:spcPts val="0"/>
                        </a:spcAft>
                      </a:pPr>
                      <a:r>
                        <a:rPr lang="en-US" sz="1800" b="1" i="0" u="none" strike="noStrike" dirty="0">
                          <a:solidFill>
                            <a:srgbClr val="000000"/>
                          </a:solidFill>
                          <a:effectLst/>
                          <a:latin typeface="Courier New" panose="02070309020205020404" pitchFamily="49" charset="0"/>
                          <a:cs typeface="Courier New" panose="02070309020205020404" pitchFamily="49" charset="0"/>
                        </a:rPr>
                        <a:t>40.0 -77.0 100.0</a:t>
                      </a:r>
                      <a:endParaRPr lang="en-US" sz="1800" b="1" dirty="0">
                        <a:effectLst/>
                        <a:latin typeface="Courier New" panose="02070309020205020404" pitchFamily="49" charset="0"/>
                        <a:cs typeface="Courier New" panose="02070309020205020404" pitchFamily="49" charset="0"/>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rtl="0" fontAlgn="ctr">
                        <a:spcBef>
                          <a:spcPts val="0"/>
                        </a:spcBef>
                        <a:spcAft>
                          <a:spcPts val="0"/>
                        </a:spcAft>
                      </a:pPr>
                      <a:r>
                        <a:rPr lang="en-US" sz="1400" b="0" i="0" u="none" strike="noStrike" dirty="0">
                          <a:solidFill>
                            <a:srgbClr val="FF0000"/>
                          </a:solidFill>
                          <a:effectLst/>
                          <a:latin typeface="+mn-lt"/>
                        </a:rPr>
                        <a:t>Starting location: </a:t>
                      </a:r>
                    </a:p>
                    <a:p>
                      <a:pPr rtl="0" fontAlgn="ctr">
                        <a:spcBef>
                          <a:spcPts val="0"/>
                        </a:spcBef>
                        <a:spcAft>
                          <a:spcPts val="0"/>
                        </a:spcAft>
                      </a:pPr>
                      <a:r>
                        <a:rPr lang="en-US" sz="1400" b="0" i="0" u="none" strike="noStrike" dirty="0">
                          <a:solidFill>
                            <a:srgbClr val="FF0000"/>
                          </a:solidFill>
                          <a:effectLst/>
                          <a:latin typeface="+mn-lt"/>
                        </a:rPr>
                        <a:t>latitude, longitude, height </a:t>
                      </a:r>
                    </a:p>
                    <a:p>
                      <a:pPr rtl="0" fontAlgn="ctr">
                        <a:spcBef>
                          <a:spcPts val="0"/>
                        </a:spcBef>
                        <a:spcAft>
                          <a:spcPts val="0"/>
                        </a:spcAft>
                      </a:pPr>
                      <a:r>
                        <a:rPr lang="en-US" sz="1400" b="0" i="0" u="none" strike="noStrike" dirty="0">
                          <a:solidFill>
                            <a:srgbClr val="FF0000"/>
                          </a:solidFill>
                          <a:effectLst/>
                          <a:latin typeface="+mn-lt"/>
                        </a:rPr>
                        <a:t>[meters above ground level (m-</a:t>
                      </a:r>
                      <a:r>
                        <a:rPr lang="en-US" sz="1400" b="0" i="0" u="none" strike="noStrike" dirty="0" err="1">
                          <a:solidFill>
                            <a:srgbClr val="FF0000"/>
                          </a:solidFill>
                          <a:effectLst/>
                          <a:latin typeface="+mn-lt"/>
                        </a:rPr>
                        <a:t>agl</a:t>
                      </a:r>
                      <a:r>
                        <a:rPr lang="en-US" sz="1400" b="0" i="0" u="none" strike="noStrike" dirty="0">
                          <a:solidFill>
                            <a:srgbClr val="FF0000"/>
                          </a:solidFill>
                          <a:effectLst/>
                          <a:latin typeface="+mn-lt"/>
                        </a:rPr>
                        <a:t>)]</a:t>
                      </a:r>
                      <a:endParaRPr lang="en-US" sz="1400" dirty="0">
                        <a:solidFill>
                          <a:srgbClr val="FF000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ctr" latinLnBrk="0" hangingPunct="1">
                        <a:lnSpc>
                          <a:spcPct val="100000"/>
                        </a:lnSpc>
                        <a:spcBef>
                          <a:spcPts val="600"/>
                        </a:spcBef>
                        <a:spcAft>
                          <a:spcPts val="0"/>
                        </a:spcAft>
                        <a:buClrTx/>
                        <a:buSzTx/>
                        <a:buFont typeface="Arial" panose="020B0604020202020204" pitchFamily="34" charset="0"/>
                        <a:buChar char="•"/>
                        <a:tabLst/>
                        <a:defRPr/>
                      </a:pPr>
                      <a:r>
                        <a:rPr lang="en-US" sz="1400" b="0" i="0" u="none" strike="noStrike" dirty="0">
                          <a:solidFill>
                            <a:srgbClr val="0070C0"/>
                          </a:solidFill>
                          <a:effectLst/>
                          <a:latin typeface="+mn-lt"/>
                        </a:rPr>
                        <a:t>If there is more than 1 starting location or height, each must be on a separate line </a:t>
                      </a:r>
                    </a:p>
                    <a:p>
                      <a:pPr marL="285750" marR="0" lvl="0" indent="-285750" algn="l" defTabSz="914400" rtl="0" eaLnBrk="1" fontAlgn="ctr" latinLnBrk="0" hangingPunct="1">
                        <a:lnSpc>
                          <a:spcPct val="100000"/>
                        </a:lnSpc>
                        <a:spcBef>
                          <a:spcPts val="600"/>
                        </a:spcBef>
                        <a:spcAft>
                          <a:spcPts val="0"/>
                        </a:spcAft>
                        <a:buClrTx/>
                        <a:buSzTx/>
                        <a:buFont typeface="Arial" panose="020B0604020202020204" pitchFamily="34" charset="0"/>
                        <a:buChar char="•"/>
                        <a:tabLst/>
                        <a:defRPr/>
                      </a:pPr>
                      <a:r>
                        <a:rPr lang="en-US" sz="1400" b="0" i="0" u="none" strike="noStrike" dirty="0">
                          <a:solidFill>
                            <a:srgbClr val="0070C0"/>
                          </a:solidFill>
                          <a:effectLst/>
                          <a:latin typeface="+mn-lt"/>
                        </a:rPr>
                        <a:t>West Longitudes are negative</a:t>
                      </a:r>
                      <a:endParaRPr lang="en-US" sz="1400" dirty="0">
                        <a:solidFill>
                          <a:srgbClr val="0070C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23939280"/>
                  </a:ext>
                </a:extLst>
              </a:tr>
              <a:tr h="0">
                <a:tc>
                  <a:txBody>
                    <a:bodyPr/>
                    <a:lstStyle/>
                    <a:p>
                      <a:pPr algn="r" rtl="0" fontAlgn="ctr">
                        <a:spcBef>
                          <a:spcPts val="0"/>
                        </a:spcBef>
                        <a:spcAft>
                          <a:spcPts val="0"/>
                        </a:spcAft>
                      </a:pPr>
                      <a:r>
                        <a:rPr lang="en-US" sz="1800" b="1" i="0" u="none" strike="noStrike" dirty="0">
                          <a:solidFill>
                            <a:srgbClr val="000000"/>
                          </a:solidFill>
                          <a:effectLst/>
                          <a:latin typeface="Courier New" panose="02070309020205020404" pitchFamily="49" charset="0"/>
                          <a:cs typeface="Courier New" panose="02070309020205020404" pitchFamily="49" charset="0"/>
                        </a:rPr>
                        <a:t>24</a:t>
                      </a:r>
                      <a:endParaRPr lang="en-US" sz="1800" b="1" dirty="0">
                        <a:effectLst/>
                        <a:latin typeface="Courier New" panose="02070309020205020404" pitchFamily="49" charset="0"/>
                        <a:cs typeface="Courier New" panose="02070309020205020404" pitchFamily="49" charset="0"/>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spcBef>
                          <a:spcPts val="0"/>
                        </a:spcBef>
                        <a:spcAft>
                          <a:spcPts val="0"/>
                        </a:spcAft>
                      </a:pPr>
                      <a:r>
                        <a:rPr lang="en-US" sz="1400" b="0" i="0" u="none" strike="noStrike" dirty="0">
                          <a:solidFill>
                            <a:srgbClr val="FF0000"/>
                          </a:solidFill>
                          <a:effectLst/>
                          <a:latin typeface="+mn-lt"/>
                        </a:rPr>
                        <a:t>duration of run (hours)</a:t>
                      </a:r>
                      <a:endParaRPr lang="en-US" sz="1400" dirty="0">
                        <a:solidFill>
                          <a:srgbClr val="FF000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br>
                        <a:rPr lang="en-US" sz="1400" dirty="0">
                          <a:solidFill>
                            <a:srgbClr val="0070C0"/>
                          </a:solidFill>
                          <a:effectLst/>
                          <a:latin typeface="+mn-lt"/>
                        </a:rPr>
                      </a:br>
                      <a:endParaRPr lang="en-US" sz="1400" dirty="0">
                        <a:solidFill>
                          <a:srgbClr val="0070C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431723"/>
                  </a:ext>
                </a:extLst>
              </a:tr>
              <a:tr h="447605">
                <a:tc>
                  <a:txBody>
                    <a:bodyPr/>
                    <a:lstStyle/>
                    <a:p>
                      <a:pPr algn="r" rtl="0" fontAlgn="ctr">
                        <a:spcBef>
                          <a:spcPts val="0"/>
                        </a:spcBef>
                        <a:spcAft>
                          <a:spcPts val="0"/>
                        </a:spcAft>
                      </a:pPr>
                      <a:r>
                        <a:rPr lang="en-US" sz="1800" b="1" i="0" u="none" strike="noStrike" dirty="0">
                          <a:solidFill>
                            <a:srgbClr val="000000"/>
                          </a:solidFill>
                          <a:effectLst/>
                          <a:latin typeface="Courier New" panose="02070309020205020404" pitchFamily="49" charset="0"/>
                          <a:cs typeface="Courier New" panose="02070309020205020404" pitchFamily="49" charset="0"/>
                        </a:rPr>
                        <a:t>0</a:t>
                      </a:r>
                      <a:endParaRPr lang="en-US" sz="1800" b="1" dirty="0">
                        <a:effectLst/>
                        <a:latin typeface="Courier New" panose="02070309020205020404" pitchFamily="49" charset="0"/>
                        <a:cs typeface="Courier New" panose="02070309020205020404" pitchFamily="49" charset="0"/>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rtl="0" fontAlgn="ctr">
                        <a:spcBef>
                          <a:spcPts val="0"/>
                        </a:spcBef>
                        <a:spcAft>
                          <a:spcPts val="0"/>
                        </a:spcAft>
                      </a:pPr>
                      <a:r>
                        <a:rPr lang="en-US" sz="1400" b="0" i="0" u="none" strike="noStrike" dirty="0">
                          <a:solidFill>
                            <a:srgbClr val="FF0000"/>
                          </a:solidFill>
                          <a:effectLst/>
                          <a:latin typeface="+mn-lt"/>
                        </a:rPr>
                        <a:t>vertical motion option </a:t>
                      </a:r>
                    </a:p>
                    <a:p>
                      <a:pPr rtl="0" fontAlgn="ctr">
                        <a:spcBef>
                          <a:spcPts val="0"/>
                        </a:spcBef>
                        <a:spcAft>
                          <a:spcPts val="0"/>
                        </a:spcAft>
                      </a:pPr>
                      <a:r>
                        <a:rPr lang="en-US" sz="1400" b="0" i="0" u="none" strike="noStrike" dirty="0">
                          <a:solidFill>
                            <a:srgbClr val="FF0000"/>
                          </a:solidFill>
                          <a:effectLst/>
                          <a:latin typeface="+mn-lt"/>
                        </a:rPr>
                        <a:t>(0 = just use the meteorological data)</a:t>
                      </a:r>
                      <a:endParaRPr lang="en-US" sz="1400" dirty="0">
                        <a:solidFill>
                          <a:srgbClr val="FF000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ctr"/>
                      <a:br>
                        <a:rPr lang="en-US" sz="1400" dirty="0">
                          <a:solidFill>
                            <a:srgbClr val="0070C0"/>
                          </a:solidFill>
                          <a:effectLst/>
                          <a:latin typeface="+mn-lt"/>
                        </a:rPr>
                      </a:br>
                      <a:endParaRPr lang="en-US" sz="1400" dirty="0">
                        <a:solidFill>
                          <a:srgbClr val="0070C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45216832"/>
                  </a:ext>
                </a:extLst>
              </a:tr>
              <a:tr h="518160">
                <a:tc>
                  <a:txBody>
                    <a:bodyPr/>
                    <a:lstStyle/>
                    <a:p>
                      <a:pPr algn="r" rtl="0" fontAlgn="ctr">
                        <a:spcBef>
                          <a:spcPts val="0"/>
                        </a:spcBef>
                        <a:spcAft>
                          <a:spcPts val="0"/>
                        </a:spcAft>
                      </a:pPr>
                      <a:r>
                        <a:rPr lang="en-US" sz="1800" b="1" i="0" u="none" strike="noStrike" dirty="0">
                          <a:solidFill>
                            <a:srgbClr val="000000"/>
                          </a:solidFill>
                          <a:effectLst/>
                          <a:latin typeface="Courier New" panose="02070309020205020404" pitchFamily="49" charset="0"/>
                          <a:cs typeface="Courier New" panose="02070309020205020404" pitchFamily="49" charset="0"/>
                        </a:rPr>
                        <a:t>10000</a:t>
                      </a:r>
                      <a:endParaRPr lang="en-US" sz="1800" b="1" dirty="0">
                        <a:effectLst/>
                        <a:latin typeface="Courier New" panose="02070309020205020404" pitchFamily="49" charset="0"/>
                        <a:cs typeface="Courier New" panose="02070309020205020404" pitchFamily="49" charset="0"/>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spcBef>
                          <a:spcPts val="0"/>
                        </a:spcBef>
                        <a:spcAft>
                          <a:spcPts val="0"/>
                        </a:spcAft>
                      </a:pPr>
                      <a:r>
                        <a:rPr lang="en-US" sz="1400" b="0" i="0" u="none" strike="noStrike" dirty="0">
                          <a:solidFill>
                            <a:srgbClr val="FF0000"/>
                          </a:solidFill>
                          <a:effectLst/>
                          <a:latin typeface="+mn-lt"/>
                        </a:rPr>
                        <a:t>top of model domain (meters)</a:t>
                      </a:r>
                      <a:endParaRPr lang="en-US" sz="1400" dirty="0">
                        <a:solidFill>
                          <a:srgbClr val="FF000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rtl="0" fontAlgn="ctr">
                        <a:spcBef>
                          <a:spcPts val="0"/>
                        </a:spcBef>
                        <a:spcAft>
                          <a:spcPts val="0"/>
                        </a:spcAft>
                        <a:buFont typeface="Arial" panose="020B0604020202020204" pitchFamily="34" charset="0"/>
                        <a:buChar char="•"/>
                      </a:pPr>
                      <a:r>
                        <a:rPr lang="en-US" sz="1400" dirty="0">
                          <a:solidFill>
                            <a:srgbClr val="0070C0"/>
                          </a:solidFill>
                          <a:effectLst/>
                          <a:latin typeface="+mn-lt"/>
                        </a:rPr>
                        <a:t>generally 10000 or 25000</a:t>
                      </a: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916571"/>
                  </a:ext>
                </a:extLst>
              </a:tr>
              <a:tr h="447605">
                <a:tc>
                  <a:txBody>
                    <a:bodyPr/>
                    <a:lstStyle/>
                    <a:p>
                      <a:pPr algn="r" rtl="0" fontAlgn="ctr">
                        <a:spcBef>
                          <a:spcPts val="0"/>
                        </a:spcBef>
                        <a:spcAft>
                          <a:spcPts val="0"/>
                        </a:spcAft>
                      </a:pPr>
                      <a:r>
                        <a:rPr lang="en-US" sz="1800" b="1" i="0" u="none" strike="noStrike" dirty="0">
                          <a:solidFill>
                            <a:srgbClr val="000000"/>
                          </a:solidFill>
                          <a:effectLst/>
                          <a:latin typeface="Courier New" panose="02070309020205020404" pitchFamily="49" charset="0"/>
                          <a:cs typeface="Courier New" panose="02070309020205020404" pitchFamily="49" charset="0"/>
                        </a:rPr>
                        <a:t>1</a:t>
                      </a:r>
                      <a:endParaRPr lang="en-US" sz="1800" b="1" dirty="0">
                        <a:effectLst/>
                        <a:latin typeface="Courier New" panose="02070309020205020404" pitchFamily="49" charset="0"/>
                        <a:cs typeface="Courier New" panose="02070309020205020404" pitchFamily="49" charset="0"/>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rtl="0" fontAlgn="ctr">
                        <a:spcBef>
                          <a:spcPts val="0"/>
                        </a:spcBef>
                        <a:spcAft>
                          <a:spcPts val="0"/>
                        </a:spcAft>
                      </a:pPr>
                      <a:r>
                        <a:rPr lang="en-US" sz="1400" b="0" i="0" u="none" strike="noStrike" dirty="0">
                          <a:solidFill>
                            <a:srgbClr val="FF0000"/>
                          </a:solidFill>
                          <a:effectLst/>
                          <a:latin typeface="+mn-lt"/>
                        </a:rPr>
                        <a:t>number of met data files</a:t>
                      </a:r>
                      <a:endParaRPr lang="en-US" sz="1400" dirty="0">
                        <a:solidFill>
                          <a:srgbClr val="FF000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fontAlgn="ctr"/>
                      <a:br>
                        <a:rPr lang="en-US" sz="1400" dirty="0">
                          <a:solidFill>
                            <a:srgbClr val="0070C0"/>
                          </a:solidFill>
                          <a:effectLst/>
                          <a:latin typeface="+mn-lt"/>
                        </a:rPr>
                      </a:br>
                      <a:endParaRPr lang="en-US" sz="1400" dirty="0">
                        <a:solidFill>
                          <a:srgbClr val="0070C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68262441"/>
                  </a:ext>
                </a:extLst>
              </a:tr>
              <a:tr h="233552">
                <a:tc>
                  <a:txBody>
                    <a:bodyPr/>
                    <a:lstStyle/>
                    <a:p>
                      <a:pPr algn="r" rtl="0" fontAlgn="ctr">
                        <a:spcBef>
                          <a:spcPts val="0"/>
                        </a:spcBef>
                        <a:spcAft>
                          <a:spcPts val="0"/>
                        </a:spcAft>
                      </a:pPr>
                      <a:r>
                        <a:rPr lang="en-US" sz="1800" b="1" i="0" u="none" strike="noStrike" dirty="0">
                          <a:solidFill>
                            <a:srgbClr val="000000"/>
                          </a:solidFill>
                          <a:effectLst/>
                          <a:latin typeface="Courier New" panose="02070309020205020404" pitchFamily="49" charset="0"/>
                          <a:cs typeface="Courier New" panose="02070309020205020404" pitchFamily="49" charset="0"/>
                        </a:rPr>
                        <a:t>C:\hysplit\metdata\</a:t>
                      </a:r>
                      <a:endParaRPr lang="en-US" sz="1800" b="1" dirty="0">
                        <a:effectLst/>
                        <a:latin typeface="Courier New" panose="02070309020205020404" pitchFamily="49" charset="0"/>
                        <a:cs typeface="Courier New" panose="02070309020205020404" pitchFamily="49" charset="0"/>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spcBef>
                          <a:spcPts val="0"/>
                        </a:spcBef>
                        <a:spcAft>
                          <a:spcPts val="0"/>
                        </a:spcAft>
                      </a:pPr>
                      <a:r>
                        <a:rPr lang="en-US" sz="1400" b="0" i="0" u="none" strike="noStrike" dirty="0">
                          <a:solidFill>
                            <a:srgbClr val="FF0000"/>
                          </a:solidFill>
                          <a:effectLst/>
                          <a:latin typeface="+mn-lt"/>
                        </a:rPr>
                        <a:t>directory of 1st met file </a:t>
                      </a:r>
                    </a:p>
                    <a:p>
                      <a:pPr rtl="0" fontAlgn="ctr">
                        <a:spcBef>
                          <a:spcPts val="0"/>
                        </a:spcBef>
                        <a:spcAft>
                          <a:spcPts val="0"/>
                        </a:spcAft>
                      </a:pPr>
                      <a:r>
                        <a:rPr lang="en-US" sz="1400" b="0" i="0" u="none" strike="noStrike" dirty="0">
                          <a:solidFill>
                            <a:srgbClr val="FF0000"/>
                          </a:solidFill>
                          <a:effectLst/>
                          <a:latin typeface="+mn-lt"/>
                        </a:rPr>
                        <a:t>(must contain trailing “\”) </a:t>
                      </a:r>
                    </a:p>
                    <a:p>
                      <a:pPr rtl="0" fontAlgn="ctr">
                        <a:spcBef>
                          <a:spcPts val="0"/>
                        </a:spcBef>
                        <a:spcAft>
                          <a:spcPts val="0"/>
                        </a:spcAft>
                      </a:pPr>
                      <a:r>
                        <a:rPr lang="en-US" sz="1400" b="0" i="0" u="none" strike="noStrike" dirty="0">
                          <a:solidFill>
                            <a:srgbClr val="FF0000"/>
                          </a:solidFill>
                          <a:effectLst/>
                          <a:latin typeface="+mn-lt"/>
                        </a:rPr>
                        <a:t>(“/” on MAC or LINUX)</a:t>
                      </a:r>
                      <a:endParaRPr lang="en-US" sz="1400" dirty="0">
                        <a:solidFill>
                          <a:srgbClr val="FF000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85750" indent="-285750" rtl="0" fontAlgn="ctr">
                        <a:spcBef>
                          <a:spcPts val="0"/>
                        </a:spcBef>
                        <a:spcAft>
                          <a:spcPts val="0"/>
                        </a:spcAft>
                        <a:buFont typeface="Arial" panose="020B0604020202020204" pitchFamily="34" charset="0"/>
                        <a:buChar char="•"/>
                      </a:pPr>
                      <a:r>
                        <a:rPr lang="en-US" sz="1400" b="0" i="0" u="none" strike="noStrike" dirty="0">
                          <a:solidFill>
                            <a:srgbClr val="0070C0"/>
                          </a:solidFill>
                          <a:effectLst/>
                          <a:latin typeface="+mn-lt"/>
                        </a:rPr>
                        <a:t>If there is more than 1 met file being used, then these two lines will be repeated for each met file. </a:t>
                      </a:r>
                      <a:endParaRPr lang="en-US" sz="1400" dirty="0">
                        <a:solidFill>
                          <a:srgbClr val="0070C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2094811"/>
                  </a:ext>
                </a:extLst>
              </a:tr>
              <a:tr h="447605">
                <a:tc>
                  <a:txBody>
                    <a:bodyPr/>
                    <a:lstStyle/>
                    <a:p>
                      <a:pPr algn="r" rtl="0" fontAlgn="ctr">
                        <a:spcBef>
                          <a:spcPts val="0"/>
                        </a:spcBef>
                        <a:spcAft>
                          <a:spcPts val="0"/>
                        </a:spcAft>
                      </a:pPr>
                      <a:r>
                        <a:rPr lang="en-US" sz="1800" b="1" i="0" u="none" strike="noStrike" dirty="0">
                          <a:solidFill>
                            <a:srgbClr val="000000"/>
                          </a:solidFill>
                          <a:effectLst/>
                          <a:latin typeface="Courier New" panose="02070309020205020404" pitchFamily="49" charset="0"/>
                          <a:cs typeface="Courier New" panose="02070309020205020404" pitchFamily="49" charset="0"/>
                        </a:rPr>
                        <a:t>wrfout_d01_20040501.ARL</a:t>
                      </a:r>
                      <a:endParaRPr lang="en-US" sz="1800" b="1" dirty="0">
                        <a:effectLst/>
                        <a:latin typeface="Courier New" panose="02070309020205020404" pitchFamily="49" charset="0"/>
                        <a:cs typeface="Courier New" panose="02070309020205020404" pitchFamily="49" charset="0"/>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rtl="0" fontAlgn="ctr">
                        <a:spcBef>
                          <a:spcPts val="0"/>
                        </a:spcBef>
                        <a:spcAft>
                          <a:spcPts val="0"/>
                        </a:spcAft>
                      </a:pPr>
                      <a:r>
                        <a:rPr lang="en-US" sz="1400" b="0" i="0" u="none" strike="noStrike" dirty="0">
                          <a:solidFill>
                            <a:srgbClr val="FF0000"/>
                          </a:solidFill>
                          <a:effectLst/>
                          <a:latin typeface="+mn-lt"/>
                        </a:rPr>
                        <a:t>name of 1st met file</a:t>
                      </a:r>
                      <a:endParaRPr lang="en-US" sz="1400" dirty="0">
                        <a:solidFill>
                          <a:srgbClr val="FF0000"/>
                        </a:solidFill>
                        <a:effectLst/>
                        <a:latin typeface="+mn-lt"/>
                      </a:endParaRPr>
                    </a:p>
                  </a:txBody>
                  <a:tcPr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tc>
                <a:extLst>
                  <a:ext uri="{0D108BD9-81ED-4DB2-BD59-A6C34878D82A}">
                    <a16:rowId xmlns:a16="http://schemas.microsoft.com/office/drawing/2014/main" val="3818045672"/>
                  </a:ext>
                </a:extLst>
              </a:tr>
            </a:tbl>
          </a:graphicData>
        </a:graphic>
      </p:graphicFrame>
      <p:sp>
        <p:nvSpPr>
          <p:cNvPr id="3" name="Slide Number Placeholder 2">
            <a:extLst>
              <a:ext uri="{FF2B5EF4-FFF2-40B4-BE49-F238E27FC236}">
                <a16:creationId xmlns:a16="http://schemas.microsoft.com/office/drawing/2014/main" id="{D4535CE6-A006-452B-A6AD-2ABD01BFA465}"/>
              </a:ext>
            </a:extLst>
          </p:cNvPr>
          <p:cNvSpPr>
            <a:spLocks noGrp="1"/>
          </p:cNvSpPr>
          <p:nvPr>
            <p:ph type="sldNum" sz="quarter" idx="12"/>
          </p:nvPr>
        </p:nvSpPr>
        <p:spPr/>
        <p:txBody>
          <a:bodyPr/>
          <a:lstStyle/>
          <a:p>
            <a:fld id="{8BD64FDA-96D4-4057-802F-365E206D1D78}" type="slidenum">
              <a:rPr lang="en-US" smtClean="0"/>
              <a:t>29</a:t>
            </a:fld>
            <a:endParaRPr lang="en-US"/>
          </a:p>
        </p:txBody>
      </p:sp>
    </p:spTree>
    <p:extLst>
      <p:ext uri="{BB962C8B-B14F-4D97-AF65-F5344CB8AC3E}">
        <p14:creationId xmlns:p14="http://schemas.microsoft.com/office/powerpoint/2010/main" val="233316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2" name="Rectangle 1">
            <a:extLst>
              <a:ext uri="{FF2B5EF4-FFF2-40B4-BE49-F238E27FC236}">
                <a16:creationId xmlns:a16="http://schemas.microsoft.com/office/drawing/2014/main" id="{1A1945E5-E9E5-48AC-BD53-8EAB940E73C2}"/>
              </a:ext>
            </a:extLst>
          </p:cNvPr>
          <p:cNvSpPr/>
          <p:nvPr/>
        </p:nvSpPr>
        <p:spPr>
          <a:xfrm>
            <a:off x="1524000" y="882410"/>
            <a:ext cx="8904262" cy="369332"/>
          </a:xfrm>
          <a:prstGeom prst="rect">
            <a:avLst/>
          </a:prstGeom>
        </p:spPr>
        <p:txBody>
          <a:bodyPr wrap="square">
            <a:spAutoFit/>
          </a:bodyPr>
          <a:lstStyle/>
          <a:p>
            <a:pPr algn="ctr">
              <a:defRPr/>
            </a:pPr>
            <a:r>
              <a:rPr lang="en-US" b="1" dirty="0">
                <a:solidFill>
                  <a:prstClr val="black"/>
                </a:solidFill>
                <a:latin typeface="Courier New" panose="02070309020205020404" pitchFamily="49" charset="0"/>
                <a:cs typeface="Courier New" panose="02070309020205020404" pitchFamily="49" charset="0"/>
              </a:rPr>
              <a:t>https://www.ready.noaa.gov/register/HYSPLIT_hyagenda.php</a:t>
            </a:r>
          </a:p>
        </p:txBody>
      </p:sp>
      <p:pic>
        <p:nvPicPr>
          <p:cNvPr id="8" name="Picture 7">
            <a:extLst>
              <a:ext uri="{FF2B5EF4-FFF2-40B4-BE49-F238E27FC236}">
                <a16:creationId xmlns:a16="http://schemas.microsoft.com/office/drawing/2014/main" id="{4A91EA9A-609D-2A22-D36F-38D03D33E4D2}"/>
              </a:ext>
            </a:extLst>
          </p:cNvPr>
          <p:cNvPicPr>
            <a:picLocks noChangeAspect="1"/>
          </p:cNvPicPr>
          <p:nvPr/>
        </p:nvPicPr>
        <p:blipFill>
          <a:blip r:embed="rId3"/>
          <a:stretch>
            <a:fillRect/>
          </a:stretch>
        </p:blipFill>
        <p:spPr>
          <a:xfrm>
            <a:off x="2726230" y="1507769"/>
            <a:ext cx="6230416" cy="4996536"/>
          </a:xfrm>
          <a:custGeom>
            <a:avLst/>
            <a:gdLst>
              <a:gd name="connsiteX0" fmla="*/ 0 w 6230416"/>
              <a:gd name="connsiteY0" fmla="*/ 0 h 4996536"/>
              <a:gd name="connsiteX1" fmla="*/ 566401 w 6230416"/>
              <a:gd name="connsiteY1" fmla="*/ 0 h 4996536"/>
              <a:gd name="connsiteX2" fmla="*/ 1070499 w 6230416"/>
              <a:gd name="connsiteY2" fmla="*/ 0 h 4996536"/>
              <a:gd name="connsiteX3" fmla="*/ 1512292 w 6230416"/>
              <a:gd name="connsiteY3" fmla="*/ 0 h 4996536"/>
              <a:gd name="connsiteX4" fmla="*/ 1954085 w 6230416"/>
              <a:gd name="connsiteY4" fmla="*/ 0 h 4996536"/>
              <a:gd name="connsiteX5" fmla="*/ 2520486 w 6230416"/>
              <a:gd name="connsiteY5" fmla="*/ 0 h 4996536"/>
              <a:gd name="connsiteX6" fmla="*/ 2962280 w 6230416"/>
              <a:gd name="connsiteY6" fmla="*/ 0 h 4996536"/>
              <a:gd name="connsiteX7" fmla="*/ 3590985 w 6230416"/>
              <a:gd name="connsiteY7" fmla="*/ 0 h 4996536"/>
              <a:gd name="connsiteX8" fmla="*/ 4157387 w 6230416"/>
              <a:gd name="connsiteY8" fmla="*/ 0 h 4996536"/>
              <a:gd name="connsiteX9" fmla="*/ 4848396 w 6230416"/>
              <a:gd name="connsiteY9" fmla="*/ 0 h 4996536"/>
              <a:gd name="connsiteX10" fmla="*/ 5477102 w 6230416"/>
              <a:gd name="connsiteY10" fmla="*/ 0 h 4996536"/>
              <a:gd name="connsiteX11" fmla="*/ 6230416 w 6230416"/>
              <a:gd name="connsiteY11" fmla="*/ 0 h 4996536"/>
              <a:gd name="connsiteX12" fmla="*/ 6230416 w 6230416"/>
              <a:gd name="connsiteY12" fmla="*/ 555171 h 4996536"/>
              <a:gd name="connsiteX13" fmla="*/ 6230416 w 6230416"/>
              <a:gd name="connsiteY13" fmla="*/ 960445 h 4996536"/>
              <a:gd name="connsiteX14" fmla="*/ 6230416 w 6230416"/>
              <a:gd name="connsiteY14" fmla="*/ 1515616 h 4996536"/>
              <a:gd name="connsiteX15" fmla="*/ 6230416 w 6230416"/>
              <a:gd name="connsiteY15" fmla="*/ 1920891 h 4996536"/>
              <a:gd name="connsiteX16" fmla="*/ 6230416 w 6230416"/>
              <a:gd name="connsiteY16" fmla="*/ 2376130 h 4996536"/>
              <a:gd name="connsiteX17" fmla="*/ 6230416 w 6230416"/>
              <a:gd name="connsiteY17" fmla="*/ 2831370 h 4996536"/>
              <a:gd name="connsiteX18" fmla="*/ 6230416 w 6230416"/>
              <a:gd name="connsiteY18" fmla="*/ 3386541 h 4996536"/>
              <a:gd name="connsiteX19" fmla="*/ 6230416 w 6230416"/>
              <a:gd name="connsiteY19" fmla="*/ 3891746 h 4996536"/>
              <a:gd name="connsiteX20" fmla="*/ 6230416 w 6230416"/>
              <a:gd name="connsiteY20" fmla="*/ 4446917 h 4996536"/>
              <a:gd name="connsiteX21" fmla="*/ 6230416 w 6230416"/>
              <a:gd name="connsiteY21" fmla="*/ 4996536 h 4996536"/>
              <a:gd name="connsiteX22" fmla="*/ 5539406 w 6230416"/>
              <a:gd name="connsiteY22" fmla="*/ 4996536 h 4996536"/>
              <a:gd name="connsiteX23" fmla="*/ 4910701 w 6230416"/>
              <a:gd name="connsiteY23" fmla="*/ 4996536 h 4996536"/>
              <a:gd name="connsiteX24" fmla="*/ 4531212 w 6230416"/>
              <a:gd name="connsiteY24" fmla="*/ 4996536 h 4996536"/>
              <a:gd name="connsiteX25" fmla="*/ 4151723 w 6230416"/>
              <a:gd name="connsiteY25" fmla="*/ 4996536 h 4996536"/>
              <a:gd name="connsiteX26" fmla="*/ 3647625 w 6230416"/>
              <a:gd name="connsiteY26" fmla="*/ 4996536 h 4996536"/>
              <a:gd name="connsiteX27" fmla="*/ 2956616 w 6230416"/>
              <a:gd name="connsiteY27" fmla="*/ 4996536 h 4996536"/>
              <a:gd name="connsiteX28" fmla="*/ 2452518 w 6230416"/>
              <a:gd name="connsiteY28" fmla="*/ 4996536 h 4996536"/>
              <a:gd name="connsiteX29" fmla="*/ 1886117 w 6230416"/>
              <a:gd name="connsiteY29" fmla="*/ 4996536 h 4996536"/>
              <a:gd name="connsiteX30" fmla="*/ 1319715 w 6230416"/>
              <a:gd name="connsiteY30" fmla="*/ 4996536 h 4996536"/>
              <a:gd name="connsiteX31" fmla="*/ 940226 w 6230416"/>
              <a:gd name="connsiteY31" fmla="*/ 4996536 h 4996536"/>
              <a:gd name="connsiteX32" fmla="*/ 0 w 6230416"/>
              <a:gd name="connsiteY32" fmla="*/ 4996536 h 4996536"/>
              <a:gd name="connsiteX33" fmla="*/ 0 w 6230416"/>
              <a:gd name="connsiteY33" fmla="*/ 4441365 h 4996536"/>
              <a:gd name="connsiteX34" fmla="*/ 0 w 6230416"/>
              <a:gd name="connsiteY34" fmla="*/ 3936160 h 4996536"/>
              <a:gd name="connsiteX35" fmla="*/ 0 w 6230416"/>
              <a:gd name="connsiteY35" fmla="*/ 3380989 h 4996536"/>
              <a:gd name="connsiteX36" fmla="*/ 0 w 6230416"/>
              <a:gd name="connsiteY36" fmla="*/ 2975715 h 4996536"/>
              <a:gd name="connsiteX37" fmla="*/ 0 w 6230416"/>
              <a:gd name="connsiteY37" fmla="*/ 2570440 h 4996536"/>
              <a:gd name="connsiteX38" fmla="*/ 0 w 6230416"/>
              <a:gd name="connsiteY38" fmla="*/ 2165166 h 4996536"/>
              <a:gd name="connsiteX39" fmla="*/ 0 w 6230416"/>
              <a:gd name="connsiteY39" fmla="*/ 1560030 h 4996536"/>
              <a:gd name="connsiteX40" fmla="*/ 0 w 6230416"/>
              <a:gd name="connsiteY40" fmla="*/ 1004859 h 4996536"/>
              <a:gd name="connsiteX41" fmla="*/ 0 w 6230416"/>
              <a:gd name="connsiteY41" fmla="*/ 0 h 499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30416" h="4996536" fill="none" extrusionOk="0">
                <a:moveTo>
                  <a:pt x="0" y="0"/>
                </a:moveTo>
                <a:cubicBezTo>
                  <a:pt x="219794" y="-10161"/>
                  <a:pt x="338427" y="16960"/>
                  <a:pt x="566401" y="0"/>
                </a:cubicBezTo>
                <a:cubicBezTo>
                  <a:pt x="794375" y="-16960"/>
                  <a:pt x="930297" y="37545"/>
                  <a:pt x="1070499" y="0"/>
                </a:cubicBezTo>
                <a:cubicBezTo>
                  <a:pt x="1210701" y="-37545"/>
                  <a:pt x="1385655" y="30284"/>
                  <a:pt x="1512292" y="0"/>
                </a:cubicBezTo>
                <a:cubicBezTo>
                  <a:pt x="1638929" y="-30284"/>
                  <a:pt x="1845284" y="974"/>
                  <a:pt x="1954085" y="0"/>
                </a:cubicBezTo>
                <a:cubicBezTo>
                  <a:pt x="2062886" y="-974"/>
                  <a:pt x="2351845" y="29883"/>
                  <a:pt x="2520486" y="0"/>
                </a:cubicBezTo>
                <a:cubicBezTo>
                  <a:pt x="2689127" y="-29883"/>
                  <a:pt x="2795930" y="49380"/>
                  <a:pt x="2962280" y="0"/>
                </a:cubicBezTo>
                <a:cubicBezTo>
                  <a:pt x="3128630" y="-49380"/>
                  <a:pt x="3381291" y="63964"/>
                  <a:pt x="3590985" y="0"/>
                </a:cubicBezTo>
                <a:cubicBezTo>
                  <a:pt x="3800679" y="-63964"/>
                  <a:pt x="3957476" y="23930"/>
                  <a:pt x="4157387" y="0"/>
                </a:cubicBezTo>
                <a:cubicBezTo>
                  <a:pt x="4357298" y="-23930"/>
                  <a:pt x="4645440" y="36669"/>
                  <a:pt x="4848396" y="0"/>
                </a:cubicBezTo>
                <a:cubicBezTo>
                  <a:pt x="5051352" y="-36669"/>
                  <a:pt x="5210364" y="67086"/>
                  <a:pt x="5477102" y="0"/>
                </a:cubicBezTo>
                <a:cubicBezTo>
                  <a:pt x="5743840" y="-67086"/>
                  <a:pt x="5931276" y="33490"/>
                  <a:pt x="6230416" y="0"/>
                </a:cubicBezTo>
                <a:cubicBezTo>
                  <a:pt x="6235952" y="272898"/>
                  <a:pt x="6173079" y="423373"/>
                  <a:pt x="6230416" y="555171"/>
                </a:cubicBezTo>
                <a:cubicBezTo>
                  <a:pt x="6287753" y="686969"/>
                  <a:pt x="6198398" y="807249"/>
                  <a:pt x="6230416" y="960445"/>
                </a:cubicBezTo>
                <a:cubicBezTo>
                  <a:pt x="6262434" y="1113641"/>
                  <a:pt x="6194467" y="1317243"/>
                  <a:pt x="6230416" y="1515616"/>
                </a:cubicBezTo>
                <a:cubicBezTo>
                  <a:pt x="6266365" y="1713989"/>
                  <a:pt x="6185718" y="1832014"/>
                  <a:pt x="6230416" y="1920891"/>
                </a:cubicBezTo>
                <a:cubicBezTo>
                  <a:pt x="6275114" y="2009769"/>
                  <a:pt x="6220234" y="2154058"/>
                  <a:pt x="6230416" y="2376130"/>
                </a:cubicBezTo>
                <a:cubicBezTo>
                  <a:pt x="6240598" y="2598202"/>
                  <a:pt x="6190362" y="2641612"/>
                  <a:pt x="6230416" y="2831370"/>
                </a:cubicBezTo>
                <a:cubicBezTo>
                  <a:pt x="6270470" y="3021128"/>
                  <a:pt x="6178373" y="3193262"/>
                  <a:pt x="6230416" y="3386541"/>
                </a:cubicBezTo>
                <a:cubicBezTo>
                  <a:pt x="6282459" y="3579820"/>
                  <a:pt x="6218384" y="3670144"/>
                  <a:pt x="6230416" y="3891746"/>
                </a:cubicBezTo>
                <a:cubicBezTo>
                  <a:pt x="6242448" y="4113348"/>
                  <a:pt x="6183387" y="4200947"/>
                  <a:pt x="6230416" y="4446917"/>
                </a:cubicBezTo>
                <a:cubicBezTo>
                  <a:pt x="6277445" y="4692887"/>
                  <a:pt x="6213281" y="4782993"/>
                  <a:pt x="6230416" y="4996536"/>
                </a:cubicBezTo>
                <a:cubicBezTo>
                  <a:pt x="6010584" y="4999495"/>
                  <a:pt x="5722400" y="4984226"/>
                  <a:pt x="5539406" y="4996536"/>
                </a:cubicBezTo>
                <a:cubicBezTo>
                  <a:pt x="5356412" y="5008846"/>
                  <a:pt x="5075118" y="4989582"/>
                  <a:pt x="4910701" y="4996536"/>
                </a:cubicBezTo>
                <a:cubicBezTo>
                  <a:pt x="4746285" y="5003490"/>
                  <a:pt x="4626149" y="4972642"/>
                  <a:pt x="4531212" y="4996536"/>
                </a:cubicBezTo>
                <a:cubicBezTo>
                  <a:pt x="4436275" y="5020430"/>
                  <a:pt x="4283085" y="4957411"/>
                  <a:pt x="4151723" y="4996536"/>
                </a:cubicBezTo>
                <a:cubicBezTo>
                  <a:pt x="4020361" y="5035661"/>
                  <a:pt x="3822399" y="4993216"/>
                  <a:pt x="3647625" y="4996536"/>
                </a:cubicBezTo>
                <a:cubicBezTo>
                  <a:pt x="3472851" y="4999856"/>
                  <a:pt x="3126201" y="4971414"/>
                  <a:pt x="2956616" y="4996536"/>
                </a:cubicBezTo>
                <a:cubicBezTo>
                  <a:pt x="2787031" y="5021658"/>
                  <a:pt x="2593967" y="4976574"/>
                  <a:pt x="2452518" y="4996536"/>
                </a:cubicBezTo>
                <a:cubicBezTo>
                  <a:pt x="2311069" y="5016498"/>
                  <a:pt x="2047277" y="4943719"/>
                  <a:pt x="1886117" y="4996536"/>
                </a:cubicBezTo>
                <a:cubicBezTo>
                  <a:pt x="1724957" y="5049353"/>
                  <a:pt x="1473582" y="4968666"/>
                  <a:pt x="1319715" y="4996536"/>
                </a:cubicBezTo>
                <a:cubicBezTo>
                  <a:pt x="1165848" y="5024406"/>
                  <a:pt x="1114448" y="4986391"/>
                  <a:pt x="940226" y="4996536"/>
                </a:cubicBezTo>
                <a:cubicBezTo>
                  <a:pt x="766004" y="5006681"/>
                  <a:pt x="291484" y="4996342"/>
                  <a:pt x="0" y="4996536"/>
                </a:cubicBezTo>
                <a:cubicBezTo>
                  <a:pt x="-8205" y="4777089"/>
                  <a:pt x="61703" y="4697826"/>
                  <a:pt x="0" y="4441365"/>
                </a:cubicBezTo>
                <a:cubicBezTo>
                  <a:pt x="-61703" y="4184904"/>
                  <a:pt x="21997" y="4151079"/>
                  <a:pt x="0" y="3936160"/>
                </a:cubicBezTo>
                <a:cubicBezTo>
                  <a:pt x="-21997" y="3721242"/>
                  <a:pt x="46988" y="3533538"/>
                  <a:pt x="0" y="3380989"/>
                </a:cubicBezTo>
                <a:cubicBezTo>
                  <a:pt x="-46988" y="3228440"/>
                  <a:pt x="28488" y="3075224"/>
                  <a:pt x="0" y="2975715"/>
                </a:cubicBezTo>
                <a:cubicBezTo>
                  <a:pt x="-28488" y="2876206"/>
                  <a:pt x="28439" y="2755094"/>
                  <a:pt x="0" y="2570440"/>
                </a:cubicBezTo>
                <a:cubicBezTo>
                  <a:pt x="-28439" y="2385787"/>
                  <a:pt x="10298" y="2325754"/>
                  <a:pt x="0" y="2165166"/>
                </a:cubicBezTo>
                <a:cubicBezTo>
                  <a:pt x="-10298" y="2004578"/>
                  <a:pt x="46921" y="1690221"/>
                  <a:pt x="0" y="1560030"/>
                </a:cubicBezTo>
                <a:cubicBezTo>
                  <a:pt x="-46921" y="1429839"/>
                  <a:pt x="12199" y="1146667"/>
                  <a:pt x="0" y="1004859"/>
                </a:cubicBezTo>
                <a:cubicBezTo>
                  <a:pt x="-12199" y="863051"/>
                  <a:pt x="72143" y="475094"/>
                  <a:pt x="0" y="0"/>
                </a:cubicBezTo>
                <a:close/>
              </a:path>
              <a:path w="6230416" h="4996536" stroke="0" extrusionOk="0">
                <a:moveTo>
                  <a:pt x="0" y="0"/>
                </a:moveTo>
                <a:cubicBezTo>
                  <a:pt x="342401" y="-42213"/>
                  <a:pt x="499588" y="14534"/>
                  <a:pt x="691010" y="0"/>
                </a:cubicBezTo>
                <a:cubicBezTo>
                  <a:pt x="882432" y="-14534"/>
                  <a:pt x="1135135" y="58828"/>
                  <a:pt x="1257411" y="0"/>
                </a:cubicBezTo>
                <a:cubicBezTo>
                  <a:pt x="1379687" y="-58828"/>
                  <a:pt x="1670618" y="74286"/>
                  <a:pt x="1886117" y="0"/>
                </a:cubicBezTo>
                <a:cubicBezTo>
                  <a:pt x="2101616" y="-74286"/>
                  <a:pt x="2144918" y="56084"/>
                  <a:pt x="2390214" y="0"/>
                </a:cubicBezTo>
                <a:cubicBezTo>
                  <a:pt x="2635510" y="-56084"/>
                  <a:pt x="2810950" y="59369"/>
                  <a:pt x="2956616" y="0"/>
                </a:cubicBezTo>
                <a:cubicBezTo>
                  <a:pt x="3102282" y="-59369"/>
                  <a:pt x="3381594" y="35045"/>
                  <a:pt x="3647625" y="0"/>
                </a:cubicBezTo>
                <a:cubicBezTo>
                  <a:pt x="3913656" y="-35045"/>
                  <a:pt x="4121667" y="68382"/>
                  <a:pt x="4276331" y="0"/>
                </a:cubicBezTo>
                <a:cubicBezTo>
                  <a:pt x="4430995" y="-68382"/>
                  <a:pt x="4683960" y="17473"/>
                  <a:pt x="4967341" y="0"/>
                </a:cubicBezTo>
                <a:cubicBezTo>
                  <a:pt x="5250722" y="-17473"/>
                  <a:pt x="5393070" y="7448"/>
                  <a:pt x="5533742" y="0"/>
                </a:cubicBezTo>
                <a:cubicBezTo>
                  <a:pt x="5674414" y="-7448"/>
                  <a:pt x="5946205" y="23164"/>
                  <a:pt x="6230416" y="0"/>
                </a:cubicBezTo>
                <a:cubicBezTo>
                  <a:pt x="6299842" y="224899"/>
                  <a:pt x="6198094" y="517998"/>
                  <a:pt x="6230416" y="655101"/>
                </a:cubicBezTo>
                <a:cubicBezTo>
                  <a:pt x="6262738" y="792204"/>
                  <a:pt x="6230062" y="863180"/>
                  <a:pt x="6230416" y="1060376"/>
                </a:cubicBezTo>
                <a:cubicBezTo>
                  <a:pt x="6230770" y="1257572"/>
                  <a:pt x="6198797" y="1499391"/>
                  <a:pt x="6230416" y="1715477"/>
                </a:cubicBezTo>
                <a:cubicBezTo>
                  <a:pt x="6262035" y="1931563"/>
                  <a:pt x="6228423" y="2064291"/>
                  <a:pt x="6230416" y="2220683"/>
                </a:cubicBezTo>
                <a:cubicBezTo>
                  <a:pt x="6232409" y="2377075"/>
                  <a:pt x="6226022" y="2484130"/>
                  <a:pt x="6230416" y="2625957"/>
                </a:cubicBezTo>
                <a:cubicBezTo>
                  <a:pt x="6234810" y="2767784"/>
                  <a:pt x="6181972" y="2896453"/>
                  <a:pt x="6230416" y="3031232"/>
                </a:cubicBezTo>
                <a:cubicBezTo>
                  <a:pt x="6278860" y="3166011"/>
                  <a:pt x="6207291" y="3349853"/>
                  <a:pt x="6230416" y="3586403"/>
                </a:cubicBezTo>
                <a:cubicBezTo>
                  <a:pt x="6253541" y="3822953"/>
                  <a:pt x="6206924" y="3874851"/>
                  <a:pt x="6230416" y="3991677"/>
                </a:cubicBezTo>
                <a:cubicBezTo>
                  <a:pt x="6253908" y="4108503"/>
                  <a:pt x="6201934" y="4241303"/>
                  <a:pt x="6230416" y="4446917"/>
                </a:cubicBezTo>
                <a:cubicBezTo>
                  <a:pt x="6258898" y="4652531"/>
                  <a:pt x="6178561" y="4886252"/>
                  <a:pt x="6230416" y="4996536"/>
                </a:cubicBezTo>
                <a:cubicBezTo>
                  <a:pt x="6108257" y="5038431"/>
                  <a:pt x="5975227" y="4959809"/>
                  <a:pt x="5850927" y="4996536"/>
                </a:cubicBezTo>
                <a:cubicBezTo>
                  <a:pt x="5726627" y="5033263"/>
                  <a:pt x="5422716" y="4956999"/>
                  <a:pt x="5284526" y="4996536"/>
                </a:cubicBezTo>
                <a:cubicBezTo>
                  <a:pt x="5146336" y="5036073"/>
                  <a:pt x="4884270" y="4945870"/>
                  <a:pt x="4718124" y="4996536"/>
                </a:cubicBezTo>
                <a:cubicBezTo>
                  <a:pt x="4551978" y="5047202"/>
                  <a:pt x="4285361" y="4914270"/>
                  <a:pt x="4027114" y="4996536"/>
                </a:cubicBezTo>
                <a:cubicBezTo>
                  <a:pt x="3768867" y="5078802"/>
                  <a:pt x="3826604" y="4964378"/>
                  <a:pt x="3647625" y="4996536"/>
                </a:cubicBezTo>
                <a:cubicBezTo>
                  <a:pt x="3468646" y="5028694"/>
                  <a:pt x="3399416" y="4991254"/>
                  <a:pt x="3268136" y="4996536"/>
                </a:cubicBezTo>
                <a:cubicBezTo>
                  <a:pt x="3136856" y="5001818"/>
                  <a:pt x="3014736" y="4980838"/>
                  <a:pt x="2888647" y="4996536"/>
                </a:cubicBezTo>
                <a:cubicBezTo>
                  <a:pt x="2762558" y="5012234"/>
                  <a:pt x="2520100" y="4983574"/>
                  <a:pt x="2197638" y="4996536"/>
                </a:cubicBezTo>
                <a:cubicBezTo>
                  <a:pt x="1875176" y="5009498"/>
                  <a:pt x="1889847" y="4982385"/>
                  <a:pt x="1693540" y="4996536"/>
                </a:cubicBezTo>
                <a:cubicBezTo>
                  <a:pt x="1497233" y="5010687"/>
                  <a:pt x="1458385" y="4954177"/>
                  <a:pt x="1251747" y="4996536"/>
                </a:cubicBezTo>
                <a:cubicBezTo>
                  <a:pt x="1045109" y="5038895"/>
                  <a:pt x="912441" y="4972961"/>
                  <a:pt x="747650" y="4996536"/>
                </a:cubicBezTo>
                <a:cubicBezTo>
                  <a:pt x="582859" y="5020111"/>
                  <a:pt x="317857" y="4987190"/>
                  <a:pt x="0" y="4996536"/>
                </a:cubicBezTo>
                <a:cubicBezTo>
                  <a:pt x="-39253" y="4886436"/>
                  <a:pt x="46337" y="4762158"/>
                  <a:pt x="0" y="4591261"/>
                </a:cubicBezTo>
                <a:cubicBezTo>
                  <a:pt x="-46337" y="4420364"/>
                  <a:pt x="21753" y="4316928"/>
                  <a:pt x="0" y="4185987"/>
                </a:cubicBezTo>
                <a:cubicBezTo>
                  <a:pt x="-21753" y="4055046"/>
                  <a:pt x="12010" y="3855975"/>
                  <a:pt x="0" y="3730747"/>
                </a:cubicBezTo>
                <a:cubicBezTo>
                  <a:pt x="-12010" y="3605519"/>
                  <a:pt x="72003" y="3295294"/>
                  <a:pt x="0" y="3125611"/>
                </a:cubicBezTo>
                <a:cubicBezTo>
                  <a:pt x="-72003" y="2955928"/>
                  <a:pt x="62807" y="2733196"/>
                  <a:pt x="0" y="2520475"/>
                </a:cubicBezTo>
                <a:cubicBezTo>
                  <a:pt x="-62807" y="2307754"/>
                  <a:pt x="1231" y="2267930"/>
                  <a:pt x="0" y="2065235"/>
                </a:cubicBezTo>
                <a:cubicBezTo>
                  <a:pt x="-1231" y="1862540"/>
                  <a:pt x="14187" y="1703221"/>
                  <a:pt x="0" y="1560030"/>
                </a:cubicBezTo>
                <a:cubicBezTo>
                  <a:pt x="-14187" y="1416840"/>
                  <a:pt x="60590" y="1127501"/>
                  <a:pt x="0" y="1004859"/>
                </a:cubicBezTo>
                <a:cubicBezTo>
                  <a:pt x="-60590" y="882217"/>
                  <a:pt x="47036" y="714292"/>
                  <a:pt x="0" y="499654"/>
                </a:cubicBezTo>
                <a:cubicBezTo>
                  <a:pt x="-47036" y="285016"/>
                  <a:pt x="29966" y="190563"/>
                  <a:pt x="0" y="0"/>
                </a:cubicBezTo>
                <a:close/>
              </a:path>
            </a:pathLst>
          </a:custGeom>
          <a:ln w="28575">
            <a:solidFill>
              <a:schemeClr val="bg1"/>
            </a:solidFill>
            <a:extLst>
              <a:ext uri="{C807C97D-BFC1-408E-A445-0C87EB9F89A2}">
                <ask:lineSketchStyleProps xmlns:ask="http://schemas.microsoft.com/office/drawing/2018/sketchyshapes" sd="94422714">
                  <a:prstGeom prst="rect">
                    <a:avLst/>
                  </a:prstGeom>
                  <ask:type>
                    <ask:lineSketchScribble/>
                  </ask:type>
                </ask:lineSketchStyleProps>
              </a:ext>
            </a:extLst>
          </a:ln>
        </p:spPr>
      </p:pic>
      <p:sp>
        <p:nvSpPr>
          <p:cNvPr id="7" name="Rectangle 6">
            <a:extLst>
              <a:ext uri="{FF2B5EF4-FFF2-40B4-BE49-F238E27FC236}">
                <a16:creationId xmlns:a16="http://schemas.microsoft.com/office/drawing/2014/main" id="{892A5E28-B768-29F2-61C3-817F68C4EA58}"/>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0" name="Slide Number Placeholder 4">
            <a:extLst>
              <a:ext uri="{FF2B5EF4-FFF2-40B4-BE49-F238E27FC236}">
                <a16:creationId xmlns:a16="http://schemas.microsoft.com/office/drawing/2014/main" id="{BF646930-6E3F-6596-5D28-D143BDCBDD2D}"/>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3</a:t>
            </a:fld>
            <a:endParaRPr lang="en-US" dirty="0">
              <a:solidFill>
                <a:srgbClr val="055357"/>
              </a:solidFill>
              <a:latin typeface="Calibri"/>
            </a:endParaRPr>
          </a:p>
        </p:txBody>
      </p:sp>
    </p:spTree>
    <p:extLst>
      <p:ext uri="{BB962C8B-B14F-4D97-AF65-F5344CB8AC3E}">
        <p14:creationId xmlns:p14="http://schemas.microsoft.com/office/powerpoint/2010/main" val="4163081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288858-FB3C-4233-8070-FC46F57B3F9C}"/>
              </a:ext>
            </a:extLst>
          </p:cNvPr>
          <p:cNvSpPr txBox="1"/>
          <p:nvPr/>
        </p:nvSpPr>
        <p:spPr>
          <a:xfrm>
            <a:off x="1990725" y="1307664"/>
            <a:ext cx="8029575" cy="4524315"/>
          </a:xfrm>
          <a:prstGeom prst="rect">
            <a:avLst/>
          </a:prstGeom>
          <a:noFill/>
        </p:spPr>
        <p:txBody>
          <a:bodyPr wrap="square">
            <a:spAutoFit/>
          </a:bodyPr>
          <a:lstStyle/>
          <a:p>
            <a:r>
              <a:rPr lang="en-US" sz="3200" b="1" dirty="0">
                <a:latin typeface="Courier New" panose="02070309020205020404" pitchFamily="49" charset="0"/>
                <a:cs typeface="Courier New" panose="02070309020205020404" pitchFamily="49" charset="0"/>
              </a:rPr>
              <a:t>04 05 01 00 00</a:t>
            </a:r>
          </a:p>
          <a:p>
            <a:r>
              <a:rPr lang="en-US" sz="3200" b="1" dirty="0">
                <a:latin typeface="Courier New" panose="02070309020205020404" pitchFamily="49" charset="0"/>
                <a:cs typeface="Courier New" panose="02070309020205020404" pitchFamily="49" charset="0"/>
              </a:rPr>
              <a:t>1</a:t>
            </a:r>
          </a:p>
          <a:p>
            <a:r>
              <a:rPr lang="en-US" sz="3200" b="1" dirty="0">
                <a:latin typeface="Courier New" panose="02070309020205020404" pitchFamily="49" charset="0"/>
                <a:cs typeface="Courier New" panose="02070309020205020404" pitchFamily="49" charset="0"/>
              </a:rPr>
              <a:t>40.0 -77.0 100.0</a:t>
            </a:r>
          </a:p>
          <a:p>
            <a:r>
              <a:rPr lang="en-US" sz="3200" b="1" dirty="0">
                <a:latin typeface="Courier New" panose="02070309020205020404" pitchFamily="49" charset="0"/>
                <a:cs typeface="Courier New" panose="02070309020205020404" pitchFamily="49" charset="0"/>
              </a:rPr>
              <a:t>24</a:t>
            </a:r>
          </a:p>
          <a:p>
            <a:r>
              <a:rPr lang="en-US" sz="3200" b="1" dirty="0">
                <a:latin typeface="Courier New" panose="02070309020205020404" pitchFamily="49" charset="0"/>
                <a:cs typeface="Courier New" panose="02070309020205020404" pitchFamily="49" charset="0"/>
              </a:rPr>
              <a:t>0</a:t>
            </a:r>
          </a:p>
          <a:p>
            <a:r>
              <a:rPr lang="en-US" sz="3200" b="1" dirty="0">
                <a:latin typeface="Courier New" panose="02070309020205020404" pitchFamily="49" charset="0"/>
                <a:cs typeface="Courier New" panose="02070309020205020404" pitchFamily="49" charset="0"/>
              </a:rPr>
              <a:t>10000</a:t>
            </a:r>
          </a:p>
          <a:p>
            <a:r>
              <a:rPr lang="en-US" sz="3200" b="1" dirty="0">
                <a:latin typeface="Courier New" panose="02070309020205020404" pitchFamily="49" charset="0"/>
                <a:cs typeface="Courier New" panose="02070309020205020404" pitchFamily="49" charset="0"/>
              </a:rPr>
              <a:t>1</a:t>
            </a:r>
          </a:p>
          <a:p>
            <a:r>
              <a:rPr lang="en-US" sz="3200" b="1" dirty="0">
                <a:latin typeface="Courier New" panose="02070309020205020404" pitchFamily="49" charset="0"/>
                <a:cs typeface="Courier New" panose="02070309020205020404" pitchFamily="49" charset="0"/>
              </a:rPr>
              <a:t>C:\hysplit\metdata\</a:t>
            </a:r>
          </a:p>
          <a:p>
            <a:r>
              <a:rPr lang="en-US" sz="3200" b="1" dirty="0">
                <a:latin typeface="Courier New" panose="02070309020205020404" pitchFamily="49" charset="0"/>
                <a:cs typeface="Courier New" panose="02070309020205020404" pitchFamily="49" charset="0"/>
              </a:rPr>
              <a:t>wrfout_d01_20040501.ARL</a:t>
            </a:r>
          </a:p>
        </p:txBody>
      </p:sp>
      <p:sp>
        <p:nvSpPr>
          <p:cNvPr id="6" name="Slide Number Placeholder 5">
            <a:extLst>
              <a:ext uri="{FF2B5EF4-FFF2-40B4-BE49-F238E27FC236}">
                <a16:creationId xmlns:a16="http://schemas.microsoft.com/office/drawing/2014/main" id="{DB0CF96E-9A73-4F3F-ADF0-2CAB76F2DA14}"/>
              </a:ext>
            </a:extLst>
          </p:cNvPr>
          <p:cNvSpPr>
            <a:spLocks noGrp="1"/>
          </p:cNvSpPr>
          <p:nvPr>
            <p:ph type="sldNum" sz="quarter" idx="12"/>
          </p:nvPr>
        </p:nvSpPr>
        <p:spPr/>
        <p:txBody>
          <a:bodyPr/>
          <a:lstStyle/>
          <a:p>
            <a:fld id="{8BD64FDA-96D4-4057-802F-365E206D1D78}" type="slidenum">
              <a:rPr lang="en-US" smtClean="0"/>
              <a:t>30</a:t>
            </a:fld>
            <a:endParaRPr lang="en-US"/>
          </a:p>
        </p:txBody>
      </p:sp>
      <p:sp>
        <p:nvSpPr>
          <p:cNvPr id="8" name="TextBox 7">
            <a:extLst>
              <a:ext uri="{FF2B5EF4-FFF2-40B4-BE49-F238E27FC236}">
                <a16:creationId xmlns:a16="http://schemas.microsoft.com/office/drawing/2014/main" id="{9FD48892-D00F-4D97-8996-20CC993FE6E7}"/>
              </a:ext>
            </a:extLst>
          </p:cNvPr>
          <p:cNvSpPr txBox="1"/>
          <p:nvPr/>
        </p:nvSpPr>
        <p:spPr>
          <a:xfrm>
            <a:off x="187848" y="188597"/>
            <a:ext cx="7489614" cy="461665"/>
          </a:xfrm>
          <a:prstGeom prst="rect">
            <a:avLst/>
          </a:prstGeom>
          <a:solidFill>
            <a:schemeClr val="bg1"/>
          </a:solidFill>
          <a:ln>
            <a:solidFill>
              <a:schemeClr val="tx1"/>
            </a:solidFill>
          </a:ln>
        </p:spPr>
        <p:txBody>
          <a:bodyPr wrap="none" rtlCol="0">
            <a:spAutoFit/>
          </a:bodyPr>
          <a:lstStyle/>
          <a:p>
            <a:r>
              <a:rPr lang="en-US" sz="2400" dirty="0"/>
              <a:t>Example of simple CONTROL file for a trajectory model run</a:t>
            </a:r>
          </a:p>
        </p:txBody>
      </p:sp>
    </p:spTree>
    <p:extLst>
      <p:ext uri="{BB962C8B-B14F-4D97-AF65-F5344CB8AC3E}">
        <p14:creationId xmlns:p14="http://schemas.microsoft.com/office/powerpoint/2010/main" val="3635068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582197-F025-4CBF-AE31-32A412118812}"/>
              </a:ext>
            </a:extLst>
          </p:cNvPr>
          <p:cNvSpPr txBox="1"/>
          <p:nvPr/>
        </p:nvSpPr>
        <p:spPr>
          <a:xfrm>
            <a:off x="393932" y="440293"/>
            <a:ext cx="6026201" cy="523220"/>
          </a:xfrm>
          <a:prstGeom prst="rect">
            <a:avLst/>
          </a:prstGeom>
          <a:noFill/>
        </p:spPr>
        <p:txBody>
          <a:bodyPr wrap="none" rtlCol="0">
            <a:spAutoFit/>
          </a:bodyPr>
          <a:lstStyle/>
          <a:p>
            <a:r>
              <a:rPr lang="en-US" sz="2800" dirty="0"/>
              <a:t>HYSPLIT Trajectory Model (hyts_std.exe)</a:t>
            </a:r>
          </a:p>
        </p:txBody>
      </p:sp>
      <p:sp>
        <p:nvSpPr>
          <p:cNvPr id="3" name="TextBox 2">
            <a:extLst>
              <a:ext uri="{FF2B5EF4-FFF2-40B4-BE49-F238E27FC236}">
                <a16:creationId xmlns:a16="http://schemas.microsoft.com/office/drawing/2014/main" id="{CAEFFE5E-328D-48DE-ADF6-D856792796E7}"/>
              </a:ext>
            </a:extLst>
          </p:cNvPr>
          <p:cNvSpPr txBox="1"/>
          <p:nvPr/>
        </p:nvSpPr>
        <p:spPr>
          <a:xfrm>
            <a:off x="295275" y="1304925"/>
            <a:ext cx="7219862" cy="1077218"/>
          </a:xfrm>
          <a:prstGeom prst="rect">
            <a:avLst/>
          </a:prstGeom>
          <a:noFill/>
          <a:ln>
            <a:solidFill>
              <a:schemeClr val="tx1"/>
            </a:solidFill>
          </a:ln>
        </p:spPr>
        <p:txBody>
          <a:bodyPr wrap="none" rtlCol="0">
            <a:spAutoFit/>
          </a:bodyPr>
          <a:lstStyle/>
          <a:p>
            <a:pPr>
              <a:spcBef>
                <a:spcPts val="600"/>
              </a:spcBef>
            </a:pPr>
            <a:r>
              <a:rPr lang="en-US" dirty="0">
                <a:highlight>
                  <a:srgbClr val="FFFF00"/>
                </a:highlight>
              </a:rPr>
              <a:t>Is there a CONTROL file in the directory you are running the model from?</a:t>
            </a:r>
          </a:p>
          <a:p>
            <a:pPr marL="285750" indent="-285750">
              <a:spcBef>
                <a:spcPts val="600"/>
              </a:spcBef>
              <a:buFont typeface="Arial" panose="020B0604020202020204" pitchFamily="34" charset="0"/>
              <a:buChar char="•"/>
            </a:pPr>
            <a:r>
              <a:rPr lang="en-US" b="1" dirty="0">
                <a:solidFill>
                  <a:srgbClr val="FF0000"/>
                </a:solidFill>
              </a:rPr>
              <a:t>NO</a:t>
            </a:r>
            <a:r>
              <a:rPr lang="en-US" dirty="0">
                <a:solidFill>
                  <a:srgbClr val="FF0000"/>
                </a:solidFill>
              </a:rPr>
              <a:t> </a:t>
            </a:r>
            <a:r>
              <a:rPr lang="en-US" dirty="0">
                <a:solidFill>
                  <a:srgbClr val="FF0000"/>
                </a:solidFill>
                <a:sym typeface="Wingdings" panose="05000000000000000000" pitchFamily="2" charset="2"/>
              </a:rPr>
              <a:t></a:t>
            </a:r>
            <a:r>
              <a:rPr lang="en-US" dirty="0">
                <a:solidFill>
                  <a:srgbClr val="FF0000"/>
                </a:solidFill>
              </a:rPr>
              <a:t> model stops immediately</a:t>
            </a:r>
          </a:p>
          <a:p>
            <a:pPr marL="285750" indent="-285750">
              <a:spcBef>
                <a:spcPts val="600"/>
              </a:spcBef>
              <a:buFont typeface="Arial" panose="020B0604020202020204" pitchFamily="34" charset="0"/>
              <a:buChar char="•"/>
            </a:pPr>
            <a:r>
              <a:rPr lang="en-US" b="1" dirty="0">
                <a:solidFill>
                  <a:srgbClr val="319424"/>
                </a:solidFill>
              </a:rPr>
              <a:t>YES</a:t>
            </a:r>
            <a:r>
              <a:rPr lang="en-US" dirty="0">
                <a:solidFill>
                  <a:srgbClr val="319424"/>
                </a:solidFill>
              </a:rPr>
              <a:t> </a:t>
            </a:r>
            <a:r>
              <a:rPr lang="en-US" dirty="0">
                <a:solidFill>
                  <a:srgbClr val="319424"/>
                </a:solidFill>
                <a:sym typeface="Wingdings" panose="05000000000000000000" pitchFamily="2" charset="2"/>
              </a:rPr>
              <a:t></a:t>
            </a:r>
            <a:r>
              <a:rPr lang="en-US" dirty="0">
                <a:solidFill>
                  <a:srgbClr val="319424"/>
                </a:solidFill>
              </a:rPr>
              <a:t> model tries to read CONTROL file to get required run parameters</a:t>
            </a:r>
          </a:p>
        </p:txBody>
      </p:sp>
      <p:sp>
        <p:nvSpPr>
          <p:cNvPr id="5" name="TextBox 4">
            <a:extLst>
              <a:ext uri="{FF2B5EF4-FFF2-40B4-BE49-F238E27FC236}">
                <a16:creationId xmlns:a16="http://schemas.microsoft.com/office/drawing/2014/main" id="{C38C0D9D-8F71-48BA-8E1E-E02C6C657CFF}"/>
              </a:ext>
            </a:extLst>
          </p:cNvPr>
          <p:cNvSpPr txBox="1"/>
          <p:nvPr/>
        </p:nvSpPr>
        <p:spPr>
          <a:xfrm>
            <a:off x="800100" y="2638425"/>
            <a:ext cx="9334499" cy="1077218"/>
          </a:xfrm>
          <a:prstGeom prst="rect">
            <a:avLst/>
          </a:prstGeom>
          <a:noFill/>
          <a:ln>
            <a:solidFill>
              <a:schemeClr val="tx1"/>
            </a:solidFill>
          </a:ln>
        </p:spPr>
        <p:txBody>
          <a:bodyPr wrap="square" rtlCol="0">
            <a:spAutoFit/>
          </a:bodyPr>
          <a:lstStyle/>
          <a:p>
            <a:pPr>
              <a:spcBef>
                <a:spcPts val="600"/>
              </a:spcBef>
            </a:pPr>
            <a:r>
              <a:rPr lang="en-US" dirty="0">
                <a:highlight>
                  <a:srgbClr val="FFFF00"/>
                </a:highlight>
              </a:rPr>
              <a:t>Is the CONTROL file properly constructed, e.g., all expected lines present in the correct order, </a:t>
            </a:r>
            <a:r>
              <a:rPr lang="en-US" dirty="0" err="1">
                <a:highlight>
                  <a:srgbClr val="FFFF00"/>
                </a:highlight>
              </a:rPr>
              <a:t>etc</a:t>
            </a:r>
            <a:r>
              <a:rPr lang="en-US" dirty="0">
                <a:highlight>
                  <a:srgbClr val="FFFF00"/>
                </a:highlight>
              </a:rPr>
              <a:t>?</a:t>
            </a:r>
          </a:p>
          <a:p>
            <a:pPr marL="285750" indent="-285750">
              <a:spcBef>
                <a:spcPts val="600"/>
              </a:spcBef>
              <a:buFont typeface="Arial" panose="020B0604020202020204" pitchFamily="34" charset="0"/>
              <a:buChar char="•"/>
            </a:pPr>
            <a:r>
              <a:rPr lang="en-US" b="1" dirty="0">
                <a:solidFill>
                  <a:srgbClr val="FF0000"/>
                </a:solidFill>
              </a:rPr>
              <a:t>NO</a:t>
            </a:r>
            <a:r>
              <a:rPr lang="en-US" dirty="0">
                <a:solidFill>
                  <a:srgbClr val="FF0000"/>
                </a:solidFill>
              </a:rPr>
              <a:t> </a:t>
            </a:r>
            <a:r>
              <a:rPr lang="en-US" dirty="0">
                <a:solidFill>
                  <a:srgbClr val="FF0000"/>
                </a:solidFill>
                <a:sym typeface="Wingdings" panose="05000000000000000000" pitchFamily="2" charset="2"/>
              </a:rPr>
              <a:t></a:t>
            </a:r>
            <a:r>
              <a:rPr lang="en-US" dirty="0">
                <a:solidFill>
                  <a:srgbClr val="FF0000"/>
                </a:solidFill>
              </a:rPr>
              <a:t> model stops with error message </a:t>
            </a:r>
            <a:r>
              <a:rPr lang="en-US" dirty="0"/>
              <a:t>(...can be hard to understand)</a:t>
            </a:r>
          </a:p>
          <a:p>
            <a:pPr marL="285750" indent="-285750">
              <a:spcBef>
                <a:spcPts val="600"/>
              </a:spcBef>
              <a:buFont typeface="Arial" panose="020B0604020202020204" pitchFamily="34" charset="0"/>
              <a:buChar char="•"/>
            </a:pPr>
            <a:r>
              <a:rPr lang="en-US" b="1" dirty="0">
                <a:solidFill>
                  <a:srgbClr val="319424"/>
                </a:solidFill>
              </a:rPr>
              <a:t>YES</a:t>
            </a:r>
            <a:r>
              <a:rPr lang="en-US" dirty="0">
                <a:solidFill>
                  <a:srgbClr val="319424"/>
                </a:solidFill>
              </a:rPr>
              <a:t> </a:t>
            </a:r>
            <a:r>
              <a:rPr lang="en-US" dirty="0">
                <a:solidFill>
                  <a:srgbClr val="319424"/>
                </a:solidFill>
                <a:sym typeface="Wingdings" panose="05000000000000000000" pitchFamily="2" charset="2"/>
              </a:rPr>
              <a:t></a:t>
            </a:r>
            <a:r>
              <a:rPr lang="en-US" dirty="0">
                <a:solidFill>
                  <a:srgbClr val="319424"/>
                </a:solidFill>
              </a:rPr>
              <a:t> model starts to run</a:t>
            </a:r>
          </a:p>
        </p:txBody>
      </p:sp>
      <p:sp>
        <p:nvSpPr>
          <p:cNvPr id="7" name="TextBox 6">
            <a:extLst>
              <a:ext uri="{FF2B5EF4-FFF2-40B4-BE49-F238E27FC236}">
                <a16:creationId xmlns:a16="http://schemas.microsoft.com/office/drawing/2014/main" id="{C2C4D41D-534D-43D2-B1BE-23F1A2FB740B}"/>
              </a:ext>
            </a:extLst>
          </p:cNvPr>
          <p:cNvSpPr txBox="1"/>
          <p:nvPr/>
        </p:nvSpPr>
        <p:spPr>
          <a:xfrm>
            <a:off x="1304925" y="3971925"/>
            <a:ext cx="7112525" cy="1077218"/>
          </a:xfrm>
          <a:prstGeom prst="rect">
            <a:avLst/>
          </a:prstGeom>
          <a:noFill/>
          <a:ln>
            <a:solidFill>
              <a:schemeClr val="tx1"/>
            </a:solidFill>
          </a:ln>
        </p:spPr>
        <p:txBody>
          <a:bodyPr wrap="none" rtlCol="0">
            <a:spAutoFit/>
          </a:bodyPr>
          <a:lstStyle/>
          <a:p>
            <a:pPr>
              <a:spcBef>
                <a:spcPts val="600"/>
              </a:spcBef>
            </a:pPr>
            <a:r>
              <a:rPr lang="en-US" dirty="0">
                <a:highlight>
                  <a:srgbClr val="FFFF00"/>
                </a:highlight>
              </a:rPr>
              <a:t>Can the model find the met data file(s) you specified in the CONTROL file?</a:t>
            </a:r>
          </a:p>
          <a:p>
            <a:pPr marL="285750" indent="-285750">
              <a:spcBef>
                <a:spcPts val="600"/>
              </a:spcBef>
              <a:buFont typeface="Arial" panose="020B0604020202020204" pitchFamily="34" charset="0"/>
              <a:buChar char="•"/>
            </a:pPr>
            <a:r>
              <a:rPr lang="en-US" b="1" dirty="0">
                <a:solidFill>
                  <a:srgbClr val="FF0000"/>
                </a:solidFill>
              </a:rPr>
              <a:t>NO</a:t>
            </a:r>
            <a:r>
              <a:rPr lang="en-US" dirty="0">
                <a:solidFill>
                  <a:srgbClr val="FF0000"/>
                </a:solidFill>
              </a:rPr>
              <a:t> </a:t>
            </a:r>
            <a:r>
              <a:rPr lang="en-US" dirty="0">
                <a:solidFill>
                  <a:srgbClr val="FF0000"/>
                </a:solidFill>
                <a:sym typeface="Wingdings" panose="05000000000000000000" pitchFamily="2" charset="2"/>
              </a:rPr>
              <a:t></a:t>
            </a:r>
            <a:r>
              <a:rPr lang="en-US" dirty="0">
                <a:solidFill>
                  <a:srgbClr val="FF0000"/>
                </a:solidFill>
              </a:rPr>
              <a:t> model stops with error message </a:t>
            </a:r>
            <a:r>
              <a:rPr lang="en-US" dirty="0"/>
              <a:t>(cannot find file...)</a:t>
            </a:r>
          </a:p>
          <a:p>
            <a:pPr marL="285750" indent="-285750">
              <a:spcBef>
                <a:spcPts val="600"/>
              </a:spcBef>
              <a:buFont typeface="Arial" panose="020B0604020202020204" pitchFamily="34" charset="0"/>
              <a:buChar char="•"/>
            </a:pPr>
            <a:r>
              <a:rPr lang="en-US" b="1" dirty="0">
                <a:solidFill>
                  <a:srgbClr val="319424"/>
                </a:solidFill>
              </a:rPr>
              <a:t>YES</a:t>
            </a:r>
            <a:r>
              <a:rPr lang="en-US" dirty="0">
                <a:solidFill>
                  <a:srgbClr val="319424"/>
                </a:solidFill>
              </a:rPr>
              <a:t> </a:t>
            </a:r>
            <a:r>
              <a:rPr lang="en-US" dirty="0">
                <a:solidFill>
                  <a:srgbClr val="319424"/>
                </a:solidFill>
                <a:sym typeface="Wingdings" panose="05000000000000000000" pitchFamily="2" charset="2"/>
              </a:rPr>
              <a:t></a:t>
            </a:r>
            <a:r>
              <a:rPr lang="en-US" dirty="0">
                <a:solidFill>
                  <a:srgbClr val="319424"/>
                </a:solidFill>
              </a:rPr>
              <a:t> model continues</a:t>
            </a:r>
          </a:p>
        </p:txBody>
      </p:sp>
      <p:sp>
        <p:nvSpPr>
          <p:cNvPr id="9" name="TextBox 8">
            <a:extLst>
              <a:ext uri="{FF2B5EF4-FFF2-40B4-BE49-F238E27FC236}">
                <a16:creationId xmlns:a16="http://schemas.microsoft.com/office/drawing/2014/main" id="{542984EC-1110-4E4A-8501-D1955856593D}"/>
              </a:ext>
            </a:extLst>
          </p:cNvPr>
          <p:cNvSpPr txBox="1"/>
          <p:nvPr/>
        </p:nvSpPr>
        <p:spPr>
          <a:xfrm>
            <a:off x="2179355" y="5305425"/>
            <a:ext cx="7585090" cy="1077218"/>
          </a:xfrm>
          <a:prstGeom prst="rect">
            <a:avLst/>
          </a:prstGeom>
          <a:noFill/>
          <a:ln>
            <a:solidFill>
              <a:schemeClr val="tx1"/>
            </a:solidFill>
          </a:ln>
        </p:spPr>
        <p:txBody>
          <a:bodyPr wrap="none" rtlCol="0">
            <a:spAutoFit/>
          </a:bodyPr>
          <a:lstStyle/>
          <a:p>
            <a:pPr>
              <a:spcBef>
                <a:spcPts val="600"/>
              </a:spcBef>
            </a:pPr>
            <a:r>
              <a:rPr lang="en-US" dirty="0">
                <a:highlight>
                  <a:srgbClr val="FFFF00"/>
                </a:highlight>
              </a:rPr>
              <a:t>Does your starting location and time fit within the domain of the met data file?</a:t>
            </a:r>
          </a:p>
          <a:p>
            <a:pPr marL="285750" indent="-285750">
              <a:spcBef>
                <a:spcPts val="600"/>
              </a:spcBef>
              <a:buFont typeface="Arial" panose="020B0604020202020204" pitchFamily="34" charset="0"/>
              <a:buChar char="•"/>
            </a:pPr>
            <a:r>
              <a:rPr lang="en-US" b="1" dirty="0">
                <a:solidFill>
                  <a:srgbClr val="FF0000"/>
                </a:solidFill>
              </a:rPr>
              <a:t>NO</a:t>
            </a:r>
            <a:r>
              <a:rPr lang="en-US" dirty="0">
                <a:solidFill>
                  <a:srgbClr val="FF0000"/>
                </a:solidFill>
              </a:rPr>
              <a:t> </a:t>
            </a:r>
            <a:r>
              <a:rPr lang="en-US" dirty="0">
                <a:solidFill>
                  <a:srgbClr val="FF0000"/>
                </a:solidFill>
                <a:sym typeface="Wingdings" panose="05000000000000000000" pitchFamily="2" charset="2"/>
              </a:rPr>
              <a:t></a:t>
            </a:r>
            <a:r>
              <a:rPr lang="en-US" dirty="0">
                <a:solidFill>
                  <a:srgbClr val="FF0000"/>
                </a:solidFill>
              </a:rPr>
              <a:t> model stops with error message</a:t>
            </a:r>
          </a:p>
          <a:p>
            <a:pPr marL="285750" indent="-285750">
              <a:spcBef>
                <a:spcPts val="600"/>
              </a:spcBef>
              <a:buFont typeface="Arial" panose="020B0604020202020204" pitchFamily="34" charset="0"/>
              <a:buChar char="•"/>
            </a:pPr>
            <a:r>
              <a:rPr lang="en-US" b="1" dirty="0">
                <a:solidFill>
                  <a:srgbClr val="319424"/>
                </a:solidFill>
              </a:rPr>
              <a:t>YES</a:t>
            </a:r>
            <a:r>
              <a:rPr lang="en-US" dirty="0">
                <a:solidFill>
                  <a:srgbClr val="319424"/>
                </a:solidFill>
              </a:rPr>
              <a:t> </a:t>
            </a:r>
            <a:r>
              <a:rPr lang="en-US" dirty="0">
                <a:solidFill>
                  <a:srgbClr val="319424"/>
                </a:solidFill>
                <a:sym typeface="Wingdings" panose="05000000000000000000" pitchFamily="2" charset="2"/>
              </a:rPr>
              <a:t></a:t>
            </a:r>
            <a:r>
              <a:rPr lang="en-US" dirty="0">
                <a:solidFill>
                  <a:srgbClr val="319424"/>
                </a:solidFill>
              </a:rPr>
              <a:t> model starts to simulate the trajectory</a:t>
            </a:r>
          </a:p>
        </p:txBody>
      </p:sp>
      <p:sp>
        <p:nvSpPr>
          <p:cNvPr id="11" name="TextBox 10">
            <a:extLst>
              <a:ext uri="{FF2B5EF4-FFF2-40B4-BE49-F238E27FC236}">
                <a16:creationId xmlns:a16="http://schemas.microsoft.com/office/drawing/2014/main" id="{8FB32540-6B2D-447A-A1E4-1E7899CF6A9B}"/>
              </a:ext>
            </a:extLst>
          </p:cNvPr>
          <p:cNvSpPr txBox="1"/>
          <p:nvPr/>
        </p:nvSpPr>
        <p:spPr>
          <a:xfrm>
            <a:off x="10012645" y="172411"/>
            <a:ext cx="2021526" cy="6340197"/>
          </a:xfrm>
          <a:prstGeom prst="rect">
            <a:avLst/>
          </a:prstGeom>
          <a:solidFill>
            <a:srgbClr val="FFFFD1"/>
          </a:solidFill>
          <a:ln>
            <a:solidFill>
              <a:schemeClr val="tx1"/>
            </a:solidFill>
          </a:ln>
        </p:spPr>
        <p:txBody>
          <a:bodyPr wrap="square" rtlCol="0">
            <a:spAutoFit/>
          </a:bodyPr>
          <a:lstStyle/>
          <a:p>
            <a:pPr>
              <a:spcBef>
                <a:spcPts val="1200"/>
              </a:spcBef>
            </a:pPr>
            <a:r>
              <a:rPr lang="en-US" sz="2400" b="1" dirty="0"/>
              <a:t>CONTROL file </a:t>
            </a:r>
          </a:p>
          <a:p>
            <a:pPr marL="285750" indent="-285750">
              <a:spcBef>
                <a:spcPts val="1200"/>
              </a:spcBef>
              <a:buFont typeface="Arial" panose="020B0604020202020204" pitchFamily="34" charset="0"/>
              <a:buChar char="•"/>
            </a:pPr>
            <a:r>
              <a:rPr lang="en-US" b="1" dirty="0"/>
              <a:t>Required for HYSPLIT to run</a:t>
            </a:r>
          </a:p>
          <a:p>
            <a:pPr marL="285750" indent="-285750">
              <a:spcBef>
                <a:spcPts val="1200"/>
              </a:spcBef>
              <a:buFont typeface="Arial" panose="020B0604020202020204" pitchFamily="34" charset="0"/>
              <a:buChar char="•"/>
            </a:pPr>
            <a:r>
              <a:rPr lang="en-US" dirty="0">
                <a:solidFill>
                  <a:srgbClr val="0070C0"/>
                </a:solidFill>
              </a:rPr>
              <a:t>Must be an ascii-text file</a:t>
            </a:r>
          </a:p>
          <a:p>
            <a:pPr marL="285750" indent="-285750">
              <a:spcBef>
                <a:spcPts val="1200"/>
              </a:spcBef>
              <a:buFont typeface="Arial" panose="020B0604020202020204" pitchFamily="34" charset="0"/>
              <a:buChar char="•"/>
            </a:pPr>
            <a:r>
              <a:rPr lang="en-US" dirty="0"/>
              <a:t>If you are having a problem with your run, look at the CONTROL file.</a:t>
            </a:r>
          </a:p>
          <a:p>
            <a:pPr marL="285750" indent="-285750">
              <a:spcBef>
                <a:spcPts val="1200"/>
              </a:spcBef>
              <a:buFont typeface="Arial" panose="020B0604020202020204" pitchFamily="34" charset="0"/>
              <a:buChar char="•"/>
            </a:pPr>
            <a:r>
              <a:rPr lang="en-US" dirty="0"/>
              <a:t>If you are trying to get someone to help you figure out what happened or what went wrong, you will need to send them the CONTROL file</a:t>
            </a:r>
          </a:p>
        </p:txBody>
      </p:sp>
      <p:sp>
        <p:nvSpPr>
          <p:cNvPr id="12" name="Slide Number Placeholder 11">
            <a:extLst>
              <a:ext uri="{FF2B5EF4-FFF2-40B4-BE49-F238E27FC236}">
                <a16:creationId xmlns:a16="http://schemas.microsoft.com/office/drawing/2014/main" id="{092332D4-35E6-4735-B679-E1E1E4B3EA99}"/>
              </a:ext>
            </a:extLst>
          </p:cNvPr>
          <p:cNvSpPr>
            <a:spLocks noGrp="1"/>
          </p:cNvSpPr>
          <p:nvPr>
            <p:ph type="sldNum" sz="quarter" idx="12"/>
          </p:nvPr>
        </p:nvSpPr>
        <p:spPr/>
        <p:txBody>
          <a:bodyPr/>
          <a:lstStyle/>
          <a:p>
            <a:fld id="{8BD64FDA-96D4-4057-802F-365E206D1D78}" type="slidenum">
              <a:rPr lang="en-US" smtClean="0"/>
              <a:t>31</a:t>
            </a:fld>
            <a:endParaRPr lang="en-US"/>
          </a:p>
        </p:txBody>
      </p:sp>
    </p:spTree>
    <p:extLst>
      <p:ext uri="{BB962C8B-B14F-4D97-AF65-F5344CB8AC3E}">
        <p14:creationId xmlns:p14="http://schemas.microsoft.com/office/powerpoint/2010/main" val="3506777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50BBA21-CD5B-4B6F-A4F4-10D3F7B8837B}"/>
              </a:ext>
            </a:extLst>
          </p:cNvPr>
          <p:cNvSpPr/>
          <p:nvPr/>
        </p:nvSpPr>
        <p:spPr>
          <a:xfrm>
            <a:off x="-1600" y="1765237"/>
            <a:ext cx="12192000" cy="1063495"/>
          </a:xfrm>
          <a:prstGeom prst="rect">
            <a:avLst/>
          </a:prstGeom>
          <a:solidFill>
            <a:srgbClr val="FFE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201CA43-C8CF-4B33-8FC1-2593FD76C5E2}"/>
              </a:ext>
            </a:extLst>
          </p:cNvPr>
          <p:cNvSpPr/>
          <p:nvPr/>
        </p:nvSpPr>
        <p:spPr>
          <a:xfrm>
            <a:off x="0" y="576145"/>
            <a:ext cx="12192000" cy="115691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0F2C07B-547F-4E48-A2DF-B2723444E35B}"/>
              </a:ext>
            </a:extLst>
          </p:cNvPr>
          <p:cNvSpPr txBox="1"/>
          <p:nvPr/>
        </p:nvSpPr>
        <p:spPr>
          <a:xfrm>
            <a:off x="4026469" y="3674373"/>
            <a:ext cx="1847850" cy="1323439"/>
          </a:xfrm>
          <a:prstGeom prst="rect">
            <a:avLst/>
          </a:prstGeom>
          <a:solidFill>
            <a:srgbClr val="FFFFD1"/>
          </a:solidFill>
          <a:ln>
            <a:solidFill>
              <a:schemeClr val="tx1"/>
            </a:solidFill>
          </a:ln>
        </p:spPr>
        <p:txBody>
          <a:bodyPr wrap="square" rtlCol="0">
            <a:spAutoFit/>
          </a:bodyPr>
          <a:lstStyle/>
          <a:p>
            <a:pPr algn="ctr"/>
            <a:r>
              <a:rPr lang="en-US" sz="2000" dirty="0"/>
              <a:t>HYSPLIT Trajectory model</a:t>
            </a:r>
          </a:p>
          <a:p>
            <a:pPr algn="ctr"/>
            <a:r>
              <a:rPr lang="en-US" sz="2000" dirty="0"/>
              <a:t>(</a:t>
            </a:r>
            <a:r>
              <a:rPr lang="en-US" sz="2000" dirty="0" err="1"/>
              <a:t>hyts_std</a:t>
            </a:r>
            <a:r>
              <a:rPr lang="en-US" sz="2000" dirty="0"/>
              <a:t>)</a:t>
            </a:r>
          </a:p>
        </p:txBody>
      </p:sp>
      <p:sp>
        <p:nvSpPr>
          <p:cNvPr id="6" name="TextBox 5">
            <a:extLst>
              <a:ext uri="{FF2B5EF4-FFF2-40B4-BE49-F238E27FC236}">
                <a16:creationId xmlns:a16="http://schemas.microsoft.com/office/drawing/2014/main" id="{0663E186-FE37-457A-9AA8-90617D6BB918}"/>
              </a:ext>
            </a:extLst>
          </p:cNvPr>
          <p:cNvSpPr txBox="1"/>
          <p:nvPr/>
        </p:nvSpPr>
        <p:spPr>
          <a:xfrm>
            <a:off x="898520" y="3435904"/>
            <a:ext cx="1378279" cy="1015663"/>
          </a:xfrm>
          <a:prstGeom prst="rect">
            <a:avLst/>
          </a:prstGeom>
          <a:solidFill>
            <a:srgbClr val="FFFFD1"/>
          </a:solidFill>
          <a:ln>
            <a:solidFill>
              <a:schemeClr val="tx1"/>
            </a:solidFill>
          </a:ln>
        </p:spPr>
        <p:txBody>
          <a:bodyPr wrap="square" rtlCol="0">
            <a:spAutoFit/>
          </a:bodyPr>
          <a:lstStyle/>
          <a:p>
            <a:pPr algn="ctr"/>
            <a:r>
              <a:rPr lang="en-US" sz="2000" dirty="0"/>
              <a:t>CONTROL file (required)</a:t>
            </a:r>
          </a:p>
        </p:txBody>
      </p:sp>
      <p:sp>
        <p:nvSpPr>
          <p:cNvPr id="8" name="TextBox 7">
            <a:extLst>
              <a:ext uri="{FF2B5EF4-FFF2-40B4-BE49-F238E27FC236}">
                <a16:creationId xmlns:a16="http://schemas.microsoft.com/office/drawing/2014/main" id="{AEEC2776-A586-4823-BAA1-23261094ACE9}"/>
              </a:ext>
            </a:extLst>
          </p:cNvPr>
          <p:cNvSpPr txBox="1"/>
          <p:nvPr/>
        </p:nvSpPr>
        <p:spPr>
          <a:xfrm>
            <a:off x="2460615" y="3853696"/>
            <a:ext cx="1419520" cy="1015663"/>
          </a:xfrm>
          <a:prstGeom prst="rect">
            <a:avLst/>
          </a:prstGeom>
          <a:solidFill>
            <a:srgbClr val="FFFFD1"/>
          </a:solidFill>
          <a:ln>
            <a:solidFill>
              <a:schemeClr val="tx1"/>
            </a:solidFill>
          </a:ln>
        </p:spPr>
        <p:txBody>
          <a:bodyPr wrap="square" rtlCol="0">
            <a:spAutoFit/>
          </a:bodyPr>
          <a:lstStyle/>
          <a:p>
            <a:pPr algn="ctr"/>
            <a:r>
              <a:rPr lang="en-US" sz="2000" dirty="0"/>
              <a:t>SETUP.CFG file (optional)</a:t>
            </a:r>
          </a:p>
        </p:txBody>
      </p:sp>
      <p:sp>
        <p:nvSpPr>
          <p:cNvPr id="10" name="TextBox 9">
            <a:extLst>
              <a:ext uri="{FF2B5EF4-FFF2-40B4-BE49-F238E27FC236}">
                <a16:creationId xmlns:a16="http://schemas.microsoft.com/office/drawing/2014/main" id="{E4056F46-958E-44FC-B5B7-03D83160310B}"/>
              </a:ext>
            </a:extLst>
          </p:cNvPr>
          <p:cNvSpPr txBox="1"/>
          <p:nvPr/>
        </p:nvSpPr>
        <p:spPr>
          <a:xfrm>
            <a:off x="1073624" y="4676542"/>
            <a:ext cx="1145627" cy="1015663"/>
          </a:xfrm>
          <a:prstGeom prst="rect">
            <a:avLst/>
          </a:prstGeom>
          <a:solidFill>
            <a:srgbClr val="FFFFD1"/>
          </a:solidFill>
          <a:ln>
            <a:solidFill>
              <a:schemeClr val="tx1"/>
            </a:solidFill>
          </a:ln>
        </p:spPr>
        <p:txBody>
          <a:bodyPr wrap="square" rtlCol="0">
            <a:spAutoFit/>
          </a:bodyPr>
          <a:lstStyle/>
          <a:p>
            <a:pPr algn="ctr"/>
            <a:r>
              <a:rPr lang="en-US" sz="2000" dirty="0"/>
              <a:t>Met Data File(s)</a:t>
            </a:r>
          </a:p>
        </p:txBody>
      </p:sp>
      <p:sp>
        <p:nvSpPr>
          <p:cNvPr id="12" name="TextBox 11">
            <a:extLst>
              <a:ext uri="{FF2B5EF4-FFF2-40B4-BE49-F238E27FC236}">
                <a16:creationId xmlns:a16="http://schemas.microsoft.com/office/drawing/2014/main" id="{E9A7F210-7E74-4EDD-B619-5E88263D8BED}"/>
              </a:ext>
            </a:extLst>
          </p:cNvPr>
          <p:cNvSpPr txBox="1"/>
          <p:nvPr/>
        </p:nvSpPr>
        <p:spPr>
          <a:xfrm>
            <a:off x="6172196" y="3128128"/>
            <a:ext cx="1438277" cy="1323439"/>
          </a:xfrm>
          <a:prstGeom prst="rect">
            <a:avLst/>
          </a:prstGeom>
          <a:solidFill>
            <a:srgbClr val="FFFFD1"/>
          </a:solidFill>
          <a:ln>
            <a:solidFill>
              <a:schemeClr val="tx1"/>
            </a:solidFill>
          </a:ln>
        </p:spPr>
        <p:txBody>
          <a:bodyPr wrap="square" rtlCol="0">
            <a:spAutoFit/>
          </a:bodyPr>
          <a:lstStyle/>
          <a:p>
            <a:pPr algn="ctr"/>
            <a:r>
              <a:rPr lang="en-US" sz="2000" dirty="0"/>
              <a:t>trajectory dump output file (tdump.txt)</a:t>
            </a:r>
          </a:p>
        </p:txBody>
      </p:sp>
      <p:sp>
        <p:nvSpPr>
          <p:cNvPr id="14" name="TextBox 13">
            <a:extLst>
              <a:ext uri="{FF2B5EF4-FFF2-40B4-BE49-F238E27FC236}">
                <a16:creationId xmlns:a16="http://schemas.microsoft.com/office/drawing/2014/main" id="{F5D5533A-4DE4-4433-A3DC-1B5AD0B7FE26}"/>
              </a:ext>
            </a:extLst>
          </p:cNvPr>
          <p:cNvSpPr txBox="1"/>
          <p:nvPr/>
        </p:nvSpPr>
        <p:spPr>
          <a:xfrm>
            <a:off x="6182228" y="4989970"/>
            <a:ext cx="1438277" cy="707886"/>
          </a:xfrm>
          <a:prstGeom prst="rect">
            <a:avLst/>
          </a:prstGeom>
          <a:solidFill>
            <a:srgbClr val="FFFFD1"/>
          </a:solidFill>
          <a:ln>
            <a:solidFill>
              <a:schemeClr val="tx1"/>
            </a:solidFill>
          </a:ln>
        </p:spPr>
        <p:txBody>
          <a:bodyPr wrap="square" rtlCol="0">
            <a:spAutoFit/>
          </a:bodyPr>
          <a:lstStyle/>
          <a:p>
            <a:pPr algn="ctr"/>
            <a:r>
              <a:rPr lang="en-US" sz="2000" dirty="0"/>
              <a:t>MESSAGE file</a:t>
            </a:r>
          </a:p>
        </p:txBody>
      </p:sp>
      <p:sp>
        <p:nvSpPr>
          <p:cNvPr id="16" name="TextBox 15">
            <a:extLst>
              <a:ext uri="{FF2B5EF4-FFF2-40B4-BE49-F238E27FC236}">
                <a16:creationId xmlns:a16="http://schemas.microsoft.com/office/drawing/2014/main" id="{15740715-D0FC-4E35-8534-9E76D71FCAB2}"/>
              </a:ext>
            </a:extLst>
          </p:cNvPr>
          <p:cNvSpPr txBox="1"/>
          <p:nvPr/>
        </p:nvSpPr>
        <p:spPr>
          <a:xfrm>
            <a:off x="8014225" y="3131617"/>
            <a:ext cx="1847850" cy="1323439"/>
          </a:xfrm>
          <a:prstGeom prst="rect">
            <a:avLst/>
          </a:prstGeom>
          <a:solidFill>
            <a:srgbClr val="FFFFD1"/>
          </a:solidFill>
          <a:ln>
            <a:solidFill>
              <a:schemeClr val="tx1"/>
            </a:solidFill>
          </a:ln>
        </p:spPr>
        <p:txBody>
          <a:bodyPr wrap="square" rtlCol="0">
            <a:spAutoFit/>
          </a:bodyPr>
          <a:lstStyle/>
          <a:p>
            <a:pPr algn="ctr"/>
            <a:r>
              <a:rPr lang="en-US" sz="2000" dirty="0"/>
              <a:t>Trajectory Plotting program (</a:t>
            </a:r>
            <a:r>
              <a:rPr lang="en-US" sz="2000" dirty="0" err="1"/>
              <a:t>trajplot</a:t>
            </a:r>
            <a:r>
              <a:rPr lang="en-US" sz="2000" dirty="0"/>
              <a:t>)</a:t>
            </a:r>
          </a:p>
        </p:txBody>
      </p:sp>
      <p:sp>
        <p:nvSpPr>
          <p:cNvPr id="19" name="TextBox 18">
            <a:extLst>
              <a:ext uri="{FF2B5EF4-FFF2-40B4-BE49-F238E27FC236}">
                <a16:creationId xmlns:a16="http://schemas.microsoft.com/office/drawing/2014/main" id="{0E3A6208-FD10-40F0-B241-6A5F3D1E2A1D}"/>
              </a:ext>
            </a:extLst>
          </p:cNvPr>
          <p:cNvSpPr txBox="1"/>
          <p:nvPr/>
        </p:nvSpPr>
        <p:spPr>
          <a:xfrm>
            <a:off x="10120041" y="3128476"/>
            <a:ext cx="1847850" cy="2246769"/>
          </a:xfrm>
          <a:prstGeom prst="rect">
            <a:avLst/>
          </a:prstGeom>
          <a:solidFill>
            <a:srgbClr val="FFFFD1"/>
          </a:solidFill>
          <a:ln>
            <a:solidFill>
              <a:schemeClr val="tx1"/>
            </a:solidFill>
          </a:ln>
        </p:spPr>
        <p:txBody>
          <a:bodyPr wrap="square" rtlCol="0">
            <a:spAutoFit/>
          </a:bodyPr>
          <a:lstStyle/>
          <a:p>
            <a:r>
              <a:rPr lang="en-US" sz="2000" dirty="0"/>
              <a:t>Additional post-processing programs, e.g. trajectory clustering, trajectory frequency</a:t>
            </a:r>
          </a:p>
        </p:txBody>
      </p:sp>
      <p:pic>
        <p:nvPicPr>
          <p:cNvPr id="20" name="Picture 19">
            <a:extLst>
              <a:ext uri="{FF2B5EF4-FFF2-40B4-BE49-F238E27FC236}">
                <a16:creationId xmlns:a16="http://schemas.microsoft.com/office/drawing/2014/main" id="{82D85970-287F-4B02-8313-49FFFBAA3B8D}"/>
              </a:ext>
            </a:extLst>
          </p:cNvPr>
          <p:cNvPicPr>
            <a:picLocks noChangeAspect="1"/>
          </p:cNvPicPr>
          <p:nvPr/>
        </p:nvPicPr>
        <p:blipFill>
          <a:blip r:embed="rId2"/>
          <a:stretch>
            <a:fillRect/>
          </a:stretch>
        </p:blipFill>
        <p:spPr>
          <a:xfrm>
            <a:off x="8042592" y="4803239"/>
            <a:ext cx="1728902" cy="1905598"/>
          </a:xfrm>
          <a:prstGeom prst="rect">
            <a:avLst/>
          </a:prstGeom>
        </p:spPr>
      </p:pic>
      <p:sp>
        <p:nvSpPr>
          <p:cNvPr id="21" name="TextBox 20">
            <a:extLst>
              <a:ext uri="{FF2B5EF4-FFF2-40B4-BE49-F238E27FC236}">
                <a16:creationId xmlns:a16="http://schemas.microsoft.com/office/drawing/2014/main" id="{CA4BA117-E0FE-4A8F-BCAF-2BF0F2737920}"/>
              </a:ext>
            </a:extLst>
          </p:cNvPr>
          <p:cNvSpPr txBox="1"/>
          <p:nvPr/>
        </p:nvSpPr>
        <p:spPr>
          <a:xfrm>
            <a:off x="898520" y="2107636"/>
            <a:ext cx="1670190" cy="646331"/>
          </a:xfrm>
          <a:prstGeom prst="rect">
            <a:avLst/>
          </a:prstGeom>
          <a:noFill/>
        </p:spPr>
        <p:txBody>
          <a:bodyPr wrap="square" rtlCol="0">
            <a:spAutoFit/>
          </a:bodyPr>
          <a:lstStyle/>
          <a:p>
            <a:r>
              <a:rPr lang="en-US" dirty="0">
                <a:solidFill>
                  <a:srgbClr val="FF0000"/>
                </a:solidFill>
              </a:rPr>
              <a:t>Trajectory</a:t>
            </a:r>
          </a:p>
          <a:p>
            <a:r>
              <a:rPr lang="en-US" dirty="0">
                <a:solidFill>
                  <a:srgbClr val="FF0000"/>
                </a:solidFill>
                <a:sym typeface="Wingdings" panose="05000000000000000000" pitchFamily="2" charset="2"/>
              </a:rPr>
              <a:t> Setup Run</a:t>
            </a:r>
            <a:endParaRPr lang="en-US" dirty="0">
              <a:solidFill>
                <a:srgbClr val="FF0000"/>
              </a:solidFill>
            </a:endParaRPr>
          </a:p>
        </p:txBody>
      </p:sp>
      <p:sp>
        <p:nvSpPr>
          <p:cNvPr id="23" name="TextBox 22">
            <a:extLst>
              <a:ext uri="{FF2B5EF4-FFF2-40B4-BE49-F238E27FC236}">
                <a16:creationId xmlns:a16="http://schemas.microsoft.com/office/drawing/2014/main" id="{5D666C70-C6CE-4AB1-AA33-FF590FD44930}"/>
              </a:ext>
            </a:extLst>
          </p:cNvPr>
          <p:cNvSpPr txBox="1"/>
          <p:nvPr/>
        </p:nvSpPr>
        <p:spPr>
          <a:xfrm>
            <a:off x="2458200" y="1892193"/>
            <a:ext cx="1847850" cy="861774"/>
          </a:xfrm>
          <a:prstGeom prst="rect">
            <a:avLst/>
          </a:prstGeom>
          <a:noFill/>
        </p:spPr>
        <p:txBody>
          <a:bodyPr wrap="square" rtlCol="0">
            <a:spAutoFit/>
          </a:bodyPr>
          <a:lstStyle/>
          <a:p>
            <a:r>
              <a:rPr lang="en-US" dirty="0">
                <a:solidFill>
                  <a:srgbClr val="FF0000"/>
                </a:solidFill>
              </a:rPr>
              <a:t>Advanced </a:t>
            </a:r>
            <a:endParaRPr lang="en-US" sz="1600" dirty="0">
              <a:solidFill>
                <a:srgbClr val="FF0000"/>
              </a:solidFill>
            </a:endParaRPr>
          </a:p>
          <a:p>
            <a:r>
              <a:rPr lang="en-US" sz="1600" dirty="0">
                <a:solidFill>
                  <a:srgbClr val="FF0000"/>
                </a:solidFill>
                <a:sym typeface="Wingdings" panose="05000000000000000000" pitchFamily="2" charset="2"/>
              </a:rPr>
              <a:t> Config. Setup</a:t>
            </a:r>
            <a:br>
              <a:rPr lang="en-US" sz="1600" dirty="0">
                <a:solidFill>
                  <a:srgbClr val="FF0000"/>
                </a:solidFill>
                <a:sym typeface="Wingdings" panose="05000000000000000000" pitchFamily="2" charset="2"/>
              </a:rPr>
            </a:br>
            <a:r>
              <a:rPr lang="en-US" sz="1600" dirty="0">
                <a:solidFill>
                  <a:srgbClr val="FF0000"/>
                </a:solidFill>
                <a:sym typeface="Wingdings" panose="05000000000000000000" pitchFamily="2" charset="2"/>
              </a:rPr>
              <a:t> Trajectory</a:t>
            </a:r>
            <a:endParaRPr lang="en-US" sz="1600" dirty="0">
              <a:solidFill>
                <a:srgbClr val="FF0000"/>
              </a:solidFill>
            </a:endParaRPr>
          </a:p>
        </p:txBody>
      </p:sp>
      <p:sp>
        <p:nvSpPr>
          <p:cNvPr id="25" name="TextBox 24">
            <a:extLst>
              <a:ext uri="{FF2B5EF4-FFF2-40B4-BE49-F238E27FC236}">
                <a16:creationId xmlns:a16="http://schemas.microsoft.com/office/drawing/2014/main" id="{2CA9546A-788D-4DAE-A412-D4128C33F9BD}"/>
              </a:ext>
            </a:extLst>
          </p:cNvPr>
          <p:cNvSpPr txBox="1"/>
          <p:nvPr/>
        </p:nvSpPr>
        <p:spPr>
          <a:xfrm>
            <a:off x="4115299" y="2107636"/>
            <a:ext cx="1670190" cy="646331"/>
          </a:xfrm>
          <a:prstGeom prst="rect">
            <a:avLst/>
          </a:prstGeom>
          <a:noFill/>
        </p:spPr>
        <p:txBody>
          <a:bodyPr wrap="square" rtlCol="0">
            <a:spAutoFit/>
          </a:bodyPr>
          <a:lstStyle/>
          <a:p>
            <a:r>
              <a:rPr lang="en-US" dirty="0">
                <a:solidFill>
                  <a:srgbClr val="FF0000"/>
                </a:solidFill>
              </a:rPr>
              <a:t>Trajectory</a:t>
            </a:r>
          </a:p>
          <a:p>
            <a:r>
              <a:rPr lang="en-US" dirty="0">
                <a:solidFill>
                  <a:srgbClr val="FF0000"/>
                </a:solidFill>
                <a:sym typeface="Wingdings" panose="05000000000000000000" pitchFamily="2" charset="2"/>
              </a:rPr>
              <a:t> Run Model</a:t>
            </a:r>
            <a:endParaRPr lang="en-US" dirty="0">
              <a:solidFill>
                <a:srgbClr val="FF0000"/>
              </a:solidFill>
            </a:endParaRPr>
          </a:p>
        </p:txBody>
      </p:sp>
      <p:sp>
        <p:nvSpPr>
          <p:cNvPr id="31" name="TextBox 30">
            <a:extLst>
              <a:ext uri="{FF2B5EF4-FFF2-40B4-BE49-F238E27FC236}">
                <a16:creationId xmlns:a16="http://schemas.microsoft.com/office/drawing/2014/main" id="{4926F143-CD9E-4AAA-B8D0-8477E3A30E4D}"/>
              </a:ext>
            </a:extLst>
          </p:cNvPr>
          <p:cNvSpPr txBox="1"/>
          <p:nvPr/>
        </p:nvSpPr>
        <p:spPr>
          <a:xfrm>
            <a:off x="5925879" y="2107636"/>
            <a:ext cx="1930909" cy="646331"/>
          </a:xfrm>
          <a:prstGeom prst="rect">
            <a:avLst/>
          </a:prstGeom>
          <a:noFill/>
        </p:spPr>
        <p:txBody>
          <a:bodyPr wrap="square" rtlCol="0">
            <a:spAutoFit/>
          </a:bodyPr>
          <a:lstStyle/>
          <a:p>
            <a:r>
              <a:rPr lang="en-US" dirty="0">
                <a:solidFill>
                  <a:srgbClr val="FF0000"/>
                </a:solidFill>
              </a:rPr>
              <a:t>Advanced </a:t>
            </a:r>
          </a:p>
          <a:p>
            <a:r>
              <a:rPr lang="en-US" dirty="0">
                <a:solidFill>
                  <a:srgbClr val="FF0000"/>
                </a:solidFill>
                <a:sym typeface="Wingdings" panose="05000000000000000000" pitchFamily="2" charset="2"/>
              </a:rPr>
              <a:t>  View Messages</a:t>
            </a:r>
            <a:endParaRPr lang="en-US" dirty="0">
              <a:solidFill>
                <a:srgbClr val="FF0000"/>
              </a:solidFill>
            </a:endParaRPr>
          </a:p>
        </p:txBody>
      </p:sp>
      <p:sp>
        <p:nvSpPr>
          <p:cNvPr id="33" name="TextBox 32">
            <a:extLst>
              <a:ext uri="{FF2B5EF4-FFF2-40B4-BE49-F238E27FC236}">
                <a16:creationId xmlns:a16="http://schemas.microsoft.com/office/drawing/2014/main" id="{151D8D06-0F75-4A78-A469-B0A7EFA4C44D}"/>
              </a:ext>
            </a:extLst>
          </p:cNvPr>
          <p:cNvSpPr txBox="1"/>
          <p:nvPr/>
        </p:nvSpPr>
        <p:spPr>
          <a:xfrm>
            <a:off x="8103055" y="1830637"/>
            <a:ext cx="1670190" cy="923330"/>
          </a:xfrm>
          <a:prstGeom prst="rect">
            <a:avLst/>
          </a:prstGeom>
          <a:noFill/>
        </p:spPr>
        <p:txBody>
          <a:bodyPr wrap="square" rtlCol="0">
            <a:spAutoFit/>
          </a:bodyPr>
          <a:lstStyle/>
          <a:p>
            <a:r>
              <a:rPr lang="en-US" dirty="0">
                <a:solidFill>
                  <a:srgbClr val="FF0000"/>
                </a:solidFill>
              </a:rPr>
              <a:t>Trajectory</a:t>
            </a:r>
          </a:p>
          <a:p>
            <a:pPr marL="285750" indent="-285750">
              <a:buFont typeface="Wingdings" panose="05000000000000000000" pitchFamily="2" charset="2"/>
              <a:buChar char="à"/>
            </a:pPr>
            <a:r>
              <a:rPr lang="en-US" dirty="0">
                <a:solidFill>
                  <a:srgbClr val="FF0000"/>
                </a:solidFill>
                <a:sym typeface="Wingdings" panose="05000000000000000000" pitchFamily="2" charset="2"/>
              </a:rPr>
              <a:t>Display</a:t>
            </a:r>
          </a:p>
          <a:p>
            <a:pPr marL="285750" indent="-285750">
              <a:buFont typeface="Wingdings" panose="05000000000000000000" pitchFamily="2" charset="2"/>
              <a:buChar char="à"/>
            </a:pPr>
            <a:r>
              <a:rPr lang="en-US" dirty="0">
                <a:solidFill>
                  <a:srgbClr val="FF0000"/>
                </a:solidFill>
                <a:sym typeface="Wingdings" panose="05000000000000000000" pitchFamily="2" charset="2"/>
              </a:rPr>
              <a:t>Trajectory</a:t>
            </a:r>
            <a:endParaRPr lang="en-US" dirty="0">
              <a:solidFill>
                <a:srgbClr val="FF0000"/>
              </a:solidFill>
            </a:endParaRPr>
          </a:p>
        </p:txBody>
      </p:sp>
      <p:sp>
        <p:nvSpPr>
          <p:cNvPr id="35" name="TextBox 34">
            <a:extLst>
              <a:ext uri="{FF2B5EF4-FFF2-40B4-BE49-F238E27FC236}">
                <a16:creationId xmlns:a16="http://schemas.microsoft.com/office/drawing/2014/main" id="{416DE36A-07F9-4F1B-B635-432507BE243A}"/>
              </a:ext>
            </a:extLst>
          </p:cNvPr>
          <p:cNvSpPr txBox="1"/>
          <p:nvPr/>
        </p:nvSpPr>
        <p:spPr>
          <a:xfrm>
            <a:off x="10120041" y="2107636"/>
            <a:ext cx="1670190" cy="646331"/>
          </a:xfrm>
          <a:prstGeom prst="rect">
            <a:avLst/>
          </a:prstGeom>
          <a:noFill/>
        </p:spPr>
        <p:txBody>
          <a:bodyPr wrap="square" rtlCol="0">
            <a:spAutoFit/>
          </a:bodyPr>
          <a:lstStyle/>
          <a:p>
            <a:r>
              <a:rPr lang="en-US" dirty="0">
                <a:solidFill>
                  <a:srgbClr val="FF0000"/>
                </a:solidFill>
              </a:rPr>
              <a:t>Trajectory</a:t>
            </a:r>
          </a:p>
          <a:p>
            <a:pPr marL="285750" indent="-285750">
              <a:buFont typeface="Wingdings" panose="05000000000000000000" pitchFamily="2" charset="2"/>
              <a:buChar char="à"/>
            </a:pPr>
            <a:r>
              <a:rPr lang="en-US" dirty="0">
                <a:solidFill>
                  <a:srgbClr val="FF0000"/>
                </a:solidFill>
                <a:sym typeface="Wingdings" panose="05000000000000000000" pitchFamily="2" charset="2"/>
              </a:rPr>
              <a:t>Special Runs</a:t>
            </a:r>
            <a:endParaRPr lang="en-US" dirty="0">
              <a:solidFill>
                <a:srgbClr val="FF0000"/>
              </a:solidFill>
            </a:endParaRPr>
          </a:p>
        </p:txBody>
      </p:sp>
      <p:cxnSp>
        <p:nvCxnSpPr>
          <p:cNvPr id="37" name="Straight Connector 36">
            <a:extLst>
              <a:ext uri="{FF2B5EF4-FFF2-40B4-BE49-F238E27FC236}">
                <a16:creationId xmlns:a16="http://schemas.microsoft.com/office/drawing/2014/main" id="{07A32A9E-B557-41A0-B628-07F6E7496975}"/>
              </a:ext>
            </a:extLst>
          </p:cNvPr>
          <p:cNvCxnSpPr>
            <a:cxnSpLocks/>
          </p:cNvCxnSpPr>
          <p:nvPr/>
        </p:nvCxnSpPr>
        <p:spPr>
          <a:xfrm>
            <a:off x="-19244" y="1734382"/>
            <a:ext cx="1216152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CDACB48-9646-4A45-AB39-E2C0E597EB4C}"/>
              </a:ext>
            </a:extLst>
          </p:cNvPr>
          <p:cNvCxnSpPr>
            <a:cxnSpLocks/>
          </p:cNvCxnSpPr>
          <p:nvPr/>
        </p:nvCxnSpPr>
        <p:spPr>
          <a:xfrm>
            <a:off x="2385460" y="558498"/>
            <a:ext cx="0" cy="63093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845F0F3-75D8-44DA-B925-FE23E3AECA13}"/>
              </a:ext>
            </a:extLst>
          </p:cNvPr>
          <p:cNvCxnSpPr>
            <a:cxnSpLocks/>
          </p:cNvCxnSpPr>
          <p:nvPr/>
        </p:nvCxnSpPr>
        <p:spPr>
          <a:xfrm>
            <a:off x="3943158" y="576145"/>
            <a:ext cx="0" cy="63093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1339FD-D112-4AB9-B99A-6053999DA431}"/>
              </a:ext>
            </a:extLst>
          </p:cNvPr>
          <p:cNvCxnSpPr>
            <a:cxnSpLocks/>
          </p:cNvCxnSpPr>
          <p:nvPr/>
        </p:nvCxnSpPr>
        <p:spPr>
          <a:xfrm>
            <a:off x="5953237" y="564917"/>
            <a:ext cx="0" cy="63093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7202B36-A0BB-40B9-81F1-FF5C37D07C6B}"/>
              </a:ext>
            </a:extLst>
          </p:cNvPr>
          <p:cNvCxnSpPr>
            <a:cxnSpLocks/>
          </p:cNvCxnSpPr>
          <p:nvPr/>
        </p:nvCxnSpPr>
        <p:spPr>
          <a:xfrm>
            <a:off x="7905563" y="563314"/>
            <a:ext cx="0" cy="63093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8476350-8BE6-424E-9676-51A35B648EF4}"/>
              </a:ext>
            </a:extLst>
          </p:cNvPr>
          <p:cNvCxnSpPr>
            <a:cxnSpLocks/>
          </p:cNvCxnSpPr>
          <p:nvPr/>
        </p:nvCxnSpPr>
        <p:spPr>
          <a:xfrm>
            <a:off x="9983012" y="542461"/>
            <a:ext cx="0" cy="63093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2538356-B4BB-4697-AFDD-9CCEC1EC005E}"/>
              </a:ext>
            </a:extLst>
          </p:cNvPr>
          <p:cNvCxnSpPr>
            <a:cxnSpLocks/>
          </p:cNvCxnSpPr>
          <p:nvPr/>
        </p:nvCxnSpPr>
        <p:spPr>
          <a:xfrm>
            <a:off x="795686" y="566522"/>
            <a:ext cx="0" cy="63093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D26C909-6E06-4F55-ADFF-BA1099D6CC46}"/>
              </a:ext>
            </a:extLst>
          </p:cNvPr>
          <p:cNvCxnSpPr>
            <a:cxnSpLocks/>
          </p:cNvCxnSpPr>
          <p:nvPr/>
        </p:nvCxnSpPr>
        <p:spPr>
          <a:xfrm>
            <a:off x="-11220" y="2849305"/>
            <a:ext cx="1216152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5AE1424-64C4-4DD2-B2EA-A5255ACF05EC}"/>
              </a:ext>
            </a:extLst>
          </p:cNvPr>
          <p:cNvSpPr txBox="1"/>
          <p:nvPr/>
        </p:nvSpPr>
        <p:spPr>
          <a:xfrm>
            <a:off x="876074" y="716310"/>
            <a:ext cx="1196789" cy="923330"/>
          </a:xfrm>
          <a:prstGeom prst="rect">
            <a:avLst/>
          </a:prstGeom>
          <a:noFill/>
        </p:spPr>
        <p:txBody>
          <a:bodyPr wrap="square" rtlCol="0">
            <a:spAutoFit/>
          </a:bodyPr>
          <a:lstStyle/>
          <a:p>
            <a:pPr algn="ctr"/>
            <a:r>
              <a:rPr lang="en-US" dirty="0"/>
              <a:t>write CONTROL file</a:t>
            </a:r>
          </a:p>
        </p:txBody>
      </p:sp>
      <p:sp>
        <p:nvSpPr>
          <p:cNvPr id="53" name="TextBox 52">
            <a:extLst>
              <a:ext uri="{FF2B5EF4-FFF2-40B4-BE49-F238E27FC236}">
                <a16:creationId xmlns:a16="http://schemas.microsoft.com/office/drawing/2014/main" id="{E769343A-E8AA-4692-9387-60AFBE47329C}"/>
              </a:ext>
            </a:extLst>
          </p:cNvPr>
          <p:cNvSpPr txBox="1"/>
          <p:nvPr/>
        </p:nvSpPr>
        <p:spPr>
          <a:xfrm>
            <a:off x="2427720" y="716310"/>
            <a:ext cx="1377900" cy="923330"/>
          </a:xfrm>
          <a:prstGeom prst="rect">
            <a:avLst/>
          </a:prstGeom>
          <a:noFill/>
        </p:spPr>
        <p:txBody>
          <a:bodyPr wrap="square" rtlCol="0">
            <a:spAutoFit/>
          </a:bodyPr>
          <a:lstStyle/>
          <a:p>
            <a:pPr algn="ctr"/>
            <a:r>
              <a:rPr lang="en-US" dirty="0"/>
              <a:t>write SETUP.CFG file</a:t>
            </a:r>
            <a:endParaRPr lang="en-US" sz="1600" dirty="0"/>
          </a:p>
        </p:txBody>
      </p:sp>
      <p:sp>
        <p:nvSpPr>
          <p:cNvPr id="55" name="TextBox 54">
            <a:extLst>
              <a:ext uri="{FF2B5EF4-FFF2-40B4-BE49-F238E27FC236}">
                <a16:creationId xmlns:a16="http://schemas.microsoft.com/office/drawing/2014/main" id="{5C773170-C212-48E4-8871-78EDF312EED1}"/>
              </a:ext>
            </a:extLst>
          </p:cNvPr>
          <p:cNvSpPr txBox="1"/>
          <p:nvPr/>
        </p:nvSpPr>
        <p:spPr>
          <a:xfrm>
            <a:off x="4095546" y="993309"/>
            <a:ext cx="1460957" cy="646331"/>
          </a:xfrm>
          <a:prstGeom prst="rect">
            <a:avLst/>
          </a:prstGeom>
          <a:noFill/>
        </p:spPr>
        <p:txBody>
          <a:bodyPr wrap="square" rtlCol="0">
            <a:spAutoFit/>
          </a:bodyPr>
          <a:lstStyle/>
          <a:p>
            <a:r>
              <a:rPr lang="en-US" dirty="0" err="1"/>
              <a:t>hysplit</a:t>
            </a:r>
            <a:r>
              <a:rPr lang="en-US" dirty="0"/>
              <a:t>\exec\</a:t>
            </a:r>
            <a:r>
              <a:rPr lang="en-US" dirty="0" err="1"/>
              <a:t>hyts</a:t>
            </a:r>
            <a:r>
              <a:rPr lang="en-US" dirty="0"/>
              <a:t>-std</a:t>
            </a:r>
          </a:p>
        </p:txBody>
      </p:sp>
      <p:sp>
        <p:nvSpPr>
          <p:cNvPr id="59" name="TextBox 58">
            <a:extLst>
              <a:ext uri="{FF2B5EF4-FFF2-40B4-BE49-F238E27FC236}">
                <a16:creationId xmlns:a16="http://schemas.microsoft.com/office/drawing/2014/main" id="{4B9303AD-6387-4D77-860F-BE1E151DE7B4}"/>
              </a:ext>
            </a:extLst>
          </p:cNvPr>
          <p:cNvSpPr txBox="1"/>
          <p:nvPr/>
        </p:nvSpPr>
        <p:spPr>
          <a:xfrm>
            <a:off x="8168389" y="993309"/>
            <a:ext cx="1419557" cy="646331"/>
          </a:xfrm>
          <a:prstGeom prst="rect">
            <a:avLst/>
          </a:prstGeom>
          <a:noFill/>
        </p:spPr>
        <p:txBody>
          <a:bodyPr wrap="square" rtlCol="0">
            <a:spAutoFit/>
          </a:bodyPr>
          <a:lstStyle/>
          <a:p>
            <a:r>
              <a:rPr lang="en-US" dirty="0" err="1"/>
              <a:t>hysplit</a:t>
            </a:r>
            <a:r>
              <a:rPr lang="en-US" dirty="0"/>
              <a:t>\exec\</a:t>
            </a:r>
            <a:r>
              <a:rPr lang="en-US" dirty="0" err="1"/>
              <a:t>trajplot</a:t>
            </a:r>
            <a:endParaRPr lang="en-US" dirty="0"/>
          </a:p>
        </p:txBody>
      </p:sp>
      <p:sp>
        <p:nvSpPr>
          <p:cNvPr id="61" name="TextBox 60">
            <a:extLst>
              <a:ext uri="{FF2B5EF4-FFF2-40B4-BE49-F238E27FC236}">
                <a16:creationId xmlns:a16="http://schemas.microsoft.com/office/drawing/2014/main" id="{5B3F97DA-ACCC-4AF4-81BE-B8DD95A49FF9}"/>
              </a:ext>
            </a:extLst>
          </p:cNvPr>
          <p:cNvSpPr txBox="1"/>
          <p:nvPr/>
        </p:nvSpPr>
        <p:spPr>
          <a:xfrm>
            <a:off x="10089561" y="993309"/>
            <a:ext cx="1670190" cy="646331"/>
          </a:xfrm>
          <a:prstGeom prst="rect">
            <a:avLst/>
          </a:prstGeom>
          <a:noFill/>
        </p:spPr>
        <p:txBody>
          <a:bodyPr wrap="square" rtlCol="0">
            <a:spAutoFit/>
          </a:bodyPr>
          <a:lstStyle/>
          <a:p>
            <a:r>
              <a:rPr lang="en-US" dirty="0"/>
              <a:t>additional scripts</a:t>
            </a:r>
          </a:p>
        </p:txBody>
      </p:sp>
      <p:sp>
        <p:nvSpPr>
          <p:cNvPr id="65" name="TextBox 64">
            <a:extLst>
              <a:ext uri="{FF2B5EF4-FFF2-40B4-BE49-F238E27FC236}">
                <a16:creationId xmlns:a16="http://schemas.microsoft.com/office/drawing/2014/main" id="{B48FBDF9-0CB3-49AB-887D-77D4794CAE1B}"/>
              </a:ext>
            </a:extLst>
          </p:cNvPr>
          <p:cNvSpPr txBox="1"/>
          <p:nvPr/>
        </p:nvSpPr>
        <p:spPr>
          <a:xfrm>
            <a:off x="65306" y="2161357"/>
            <a:ext cx="610534" cy="400110"/>
          </a:xfrm>
          <a:prstGeom prst="rect">
            <a:avLst/>
          </a:prstGeom>
          <a:noFill/>
          <a:ln>
            <a:noFill/>
          </a:ln>
        </p:spPr>
        <p:txBody>
          <a:bodyPr wrap="square" rtlCol="0">
            <a:spAutoFit/>
          </a:bodyPr>
          <a:lstStyle/>
          <a:p>
            <a:pPr algn="ctr"/>
            <a:r>
              <a:rPr lang="en-US" sz="2000" b="1" dirty="0">
                <a:solidFill>
                  <a:srgbClr val="FF0000"/>
                </a:solidFill>
              </a:rPr>
              <a:t>GUI</a:t>
            </a:r>
          </a:p>
        </p:txBody>
      </p:sp>
      <p:sp>
        <p:nvSpPr>
          <p:cNvPr id="67" name="TextBox 66">
            <a:extLst>
              <a:ext uri="{FF2B5EF4-FFF2-40B4-BE49-F238E27FC236}">
                <a16:creationId xmlns:a16="http://schemas.microsoft.com/office/drawing/2014/main" id="{68EC9123-A58C-4DF6-B074-482B06225FDD}"/>
              </a:ext>
            </a:extLst>
          </p:cNvPr>
          <p:cNvSpPr txBox="1"/>
          <p:nvPr/>
        </p:nvSpPr>
        <p:spPr>
          <a:xfrm>
            <a:off x="-70296" y="806401"/>
            <a:ext cx="945706" cy="738664"/>
          </a:xfrm>
          <a:prstGeom prst="rect">
            <a:avLst/>
          </a:prstGeom>
          <a:noFill/>
          <a:ln>
            <a:noFill/>
          </a:ln>
        </p:spPr>
        <p:txBody>
          <a:bodyPr wrap="square" rtlCol="0">
            <a:spAutoFit/>
          </a:bodyPr>
          <a:lstStyle/>
          <a:p>
            <a:pPr algn="ctr"/>
            <a:r>
              <a:rPr lang="en-US" sz="1400" b="1" dirty="0"/>
              <a:t>Command Line or Script</a:t>
            </a:r>
          </a:p>
        </p:txBody>
      </p:sp>
      <p:sp>
        <p:nvSpPr>
          <p:cNvPr id="72" name="Slide Number Placeholder 71">
            <a:extLst>
              <a:ext uri="{FF2B5EF4-FFF2-40B4-BE49-F238E27FC236}">
                <a16:creationId xmlns:a16="http://schemas.microsoft.com/office/drawing/2014/main" id="{1902F1C2-2B9B-4D82-90E2-0306441D0F39}"/>
              </a:ext>
            </a:extLst>
          </p:cNvPr>
          <p:cNvSpPr>
            <a:spLocks noGrp="1"/>
          </p:cNvSpPr>
          <p:nvPr>
            <p:ph type="sldNum" sz="quarter" idx="12"/>
          </p:nvPr>
        </p:nvSpPr>
        <p:spPr/>
        <p:txBody>
          <a:bodyPr/>
          <a:lstStyle/>
          <a:p>
            <a:fld id="{8BD64FDA-96D4-4057-802F-365E206D1D78}" type="slidenum">
              <a:rPr lang="en-US" smtClean="0"/>
              <a:t>32</a:t>
            </a:fld>
            <a:endParaRPr lang="en-US"/>
          </a:p>
        </p:txBody>
      </p:sp>
      <p:sp>
        <p:nvSpPr>
          <p:cNvPr id="74" name="TextBox 73">
            <a:extLst>
              <a:ext uri="{FF2B5EF4-FFF2-40B4-BE49-F238E27FC236}">
                <a16:creationId xmlns:a16="http://schemas.microsoft.com/office/drawing/2014/main" id="{4162E884-5D98-437F-8655-C2BC0AE663AD}"/>
              </a:ext>
            </a:extLst>
          </p:cNvPr>
          <p:cNvSpPr txBox="1"/>
          <p:nvPr/>
        </p:nvSpPr>
        <p:spPr>
          <a:xfrm>
            <a:off x="1941924" y="65641"/>
            <a:ext cx="8204682" cy="461665"/>
          </a:xfrm>
          <a:prstGeom prst="rect">
            <a:avLst/>
          </a:prstGeom>
          <a:noFill/>
          <a:ln>
            <a:noFill/>
          </a:ln>
        </p:spPr>
        <p:txBody>
          <a:bodyPr wrap="none" rtlCol="0">
            <a:spAutoFit/>
          </a:bodyPr>
          <a:lstStyle/>
          <a:p>
            <a:r>
              <a:rPr lang="en-US" sz="2400" dirty="0">
                <a:highlight>
                  <a:srgbClr val="FFFF00"/>
                </a:highlight>
              </a:rPr>
              <a:t>Workflow associated with a typical HYSPLIT Trajectory simulation</a:t>
            </a:r>
          </a:p>
        </p:txBody>
      </p:sp>
    </p:spTree>
    <p:extLst>
      <p:ext uri="{BB962C8B-B14F-4D97-AF65-F5344CB8AC3E}">
        <p14:creationId xmlns:p14="http://schemas.microsoft.com/office/powerpoint/2010/main" val="3527328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7DCC6C7-CF55-4947-850C-A2C2BD079406}"/>
              </a:ext>
            </a:extLst>
          </p:cNvPr>
          <p:cNvSpPr txBox="1"/>
          <p:nvPr/>
        </p:nvSpPr>
        <p:spPr>
          <a:xfrm>
            <a:off x="214544" y="175770"/>
            <a:ext cx="3145028" cy="461665"/>
          </a:xfrm>
          <a:prstGeom prst="rect">
            <a:avLst/>
          </a:prstGeom>
          <a:noFill/>
        </p:spPr>
        <p:txBody>
          <a:bodyPr wrap="none" rtlCol="0">
            <a:spAutoFit/>
          </a:bodyPr>
          <a:lstStyle/>
          <a:p>
            <a:r>
              <a:rPr lang="en-US" sz="2400" dirty="0"/>
              <a:t>CONTROL file structure</a:t>
            </a:r>
          </a:p>
        </p:txBody>
      </p:sp>
      <p:sp>
        <p:nvSpPr>
          <p:cNvPr id="14" name="TextBox 13">
            <a:extLst>
              <a:ext uri="{FF2B5EF4-FFF2-40B4-BE49-F238E27FC236}">
                <a16:creationId xmlns:a16="http://schemas.microsoft.com/office/drawing/2014/main" id="{AC979E3E-FD34-40D4-BEB7-629A68B02669}"/>
              </a:ext>
            </a:extLst>
          </p:cNvPr>
          <p:cNvSpPr txBox="1"/>
          <p:nvPr/>
        </p:nvSpPr>
        <p:spPr>
          <a:xfrm>
            <a:off x="214544" y="807324"/>
            <a:ext cx="5624945" cy="3139321"/>
          </a:xfrm>
          <a:prstGeom prst="rect">
            <a:avLst/>
          </a:prstGeom>
          <a:solidFill>
            <a:srgbClr val="FFFFD1"/>
          </a:solidFill>
          <a:ln>
            <a:solidFill>
              <a:schemeClr val="tx1"/>
            </a:solidFill>
          </a:ln>
        </p:spPr>
        <p:txBody>
          <a:bodyPr wrap="square" rtlCol="0">
            <a:spAutoFit/>
          </a:bodyPr>
          <a:lstStyle/>
          <a:p>
            <a:r>
              <a:rPr lang="en-US" b="1" dirty="0"/>
              <a:t>1. </a:t>
            </a:r>
            <a:r>
              <a:rPr lang="en-US" b="1" dirty="0">
                <a:hlinkClick r:id="rId2"/>
              </a:rPr>
              <a:t>Basic parameters</a:t>
            </a:r>
            <a:r>
              <a:rPr lang="en-US" b="1" dirty="0"/>
              <a:t> (Trajectory or Concentration)</a:t>
            </a:r>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FF0000"/>
                </a:solidFill>
                <a:effectLst/>
                <a:latin typeface="Calibri" panose="020F0502020204030204" pitchFamily="34" charset="0"/>
              </a:rPr>
              <a:t>Start date / time for simulation  (YR MO DA HR MN)</a:t>
            </a:r>
            <a:endParaRPr lang="en-US" sz="1800" b="0" i="0" u="none" strike="noStrike" dirty="0">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FF0000"/>
                </a:solidFill>
                <a:effectLst/>
                <a:latin typeface="Calibri" panose="020F0502020204030204" pitchFamily="34" charset="0"/>
              </a:rPr>
              <a:t>Number of starting locations</a:t>
            </a:r>
            <a:endParaRPr lang="en-US" sz="1800" b="0" i="0" u="none" strike="noStrike" dirty="0">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FF0000"/>
                </a:solidFill>
                <a:effectLst/>
                <a:latin typeface="Calibri" panose="020F0502020204030204" pitchFamily="34" charset="0"/>
              </a:rPr>
              <a:t>For each starting location:  </a:t>
            </a:r>
            <a:r>
              <a:rPr lang="en-US" b="0" i="0" u="none" strike="noStrike" kern="1200" dirty="0">
                <a:solidFill>
                  <a:srgbClr val="FF0000"/>
                </a:solidFill>
                <a:effectLst/>
                <a:latin typeface="Calibri" panose="020F0502020204030204" pitchFamily="34" charset="0"/>
              </a:rPr>
              <a:t>latitude, longitude, height</a:t>
            </a:r>
            <a:endParaRPr lang="en-US" b="0" i="0" u="none" strike="noStrike" dirty="0">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FF0000"/>
                </a:solidFill>
                <a:effectLst/>
                <a:latin typeface="Calibri" panose="020F0502020204030204" pitchFamily="34" charset="0"/>
              </a:rPr>
              <a:t>duration of run (hours)</a:t>
            </a:r>
            <a:endParaRPr lang="en-US" sz="1800" b="0" i="0" u="none" strike="noStrike" dirty="0">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FF0000"/>
                </a:solidFill>
                <a:effectLst/>
                <a:latin typeface="Calibri" panose="020F0502020204030204" pitchFamily="34" charset="0"/>
              </a:rPr>
              <a:t>vertical motion option (0=data)</a:t>
            </a:r>
            <a:endParaRPr lang="en-US" sz="1800" b="0" i="0" u="none" strike="noStrike" dirty="0">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FF0000"/>
                </a:solidFill>
                <a:effectLst/>
                <a:latin typeface="Calibri" panose="020F0502020204030204" pitchFamily="34" charset="0"/>
              </a:rPr>
              <a:t>top of model domain (m)</a:t>
            </a:r>
            <a:endParaRPr lang="en-US" sz="1800" b="0" i="0" u="none" strike="noStrike" dirty="0">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FF0000"/>
                </a:solidFill>
                <a:effectLst/>
                <a:latin typeface="Calibri" panose="020F0502020204030204" pitchFamily="34" charset="0"/>
              </a:rPr>
              <a:t>number of met data files</a:t>
            </a:r>
          </a:p>
          <a:p>
            <a:pPr marL="285750" indent="-285750" algn="l" rtl="0" eaLnBrk="1" fontAlgn="ctr" latinLnBrk="0" hangingPunct="1">
              <a:spcBef>
                <a:spcPts val="0"/>
              </a:spcBef>
              <a:spcAft>
                <a:spcPts val="0"/>
              </a:spcAft>
              <a:buFont typeface="Arial" panose="020B0604020202020204" pitchFamily="34" charset="0"/>
              <a:buChar char="•"/>
            </a:pPr>
            <a:r>
              <a:rPr lang="en-US" dirty="0">
                <a:solidFill>
                  <a:srgbClr val="FF0000"/>
                </a:solidFill>
                <a:latin typeface="Calibri" panose="020F0502020204030204" pitchFamily="34" charset="0"/>
              </a:rPr>
              <a:t>for each met file:</a:t>
            </a:r>
            <a:endParaRPr lang="en-US" sz="1800"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FF0000"/>
                </a:solidFill>
                <a:effectLst/>
                <a:latin typeface="Calibri" panose="020F0502020204030204" pitchFamily="34" charset="0"/>
              </a:rPr>
              <a:t>directory for file </a:t>
            </a:r>
          </a:p>
          <a:p>
            <a:pPr marL="742950" lvl="1" indent="-285750" fontAlgn="ctr">
              <a:buFont typeface="Arial" panose="020B0604020202020204" pitchFamily="34" charset="0"/>
              <a:buChar char="•"/>
            </a:pPr>
            <a:r>
              <a:rPr lang="en-US" b="0" i="0" u="none" strike="noStrike" kern="1200" dirty="0">
                <a:solidFill>
                  <a:srgbClr val="FF0000"/>
                </a:solidFill>
                <a:effectLst/>
                <a:latin typeface="Calibri" panose="020F0502020204030204" pitchFamily="34" charset="0"/>
              </a:rPr>
              <a:t>name of file</a:t>
            </a:r>
            <a:endParaRPr lang="en-US" dirty="0"/>
          </a:p>
        </p:txBody>
      </p:sp>
      <p:pic>
        <p:nvPicPr>
          <p:cNvPr id="2" name="Picture 1">
            <a:extLst>
              <a:ext uri="{FF2B5EF4-FFF2-40B4-BE49-F238E27FC236}">
                <a16:creationId xmlns:a16="http://schemas.microsoft.com/office/drawing/2014/main" id="{50B0BE2A-238C-453B-AA87-722C171DF285}"/>
              </a:ext>
            </a:extLst>
          </p:cNvPr>
          <p:cNvPicPr>
            <a:picLocks noChangeAspect="1"/>
          </p:cNvPicPr>
          <p:nvPr/>
        </p:nvPicPr>
        <p:blipFill>
          <a:blip r:embed="rId3"/>
          <a:stretch>
            <a:fillRect/>
          </a:stretch>
        </p:blipFill>
        <p:spPr>
          <a:xfrm>
            <a:off x="6352513" y="296912"/>
            <a:ext cx="5279015" cy="4860875"/>
          </a:xfrm>
          <a:prstGeom prst="rect">
            <a:avLst/>
          </a:prstGeom>
        </p:spPr>
      </p:pic>
      <p:sp>
        <p:nvSpPr>
          <p:cNvPr id="3" name="Slide Number Placeholder 2">
            <a:extLst>
              <a:ext uri="{FF2B5EF4-FFF2-40B4-BE49-F238E27FC236}">
                <a16:creationId xmlns:a16="http://schemas.microsoft.com/office/drawing/2014/main" id="{3EEEBE55-5AF0-4AF9-A9AC-579135A88B7F}"/>
              </a:ext>
            </a:extLst>
          </p:cNvPr>
          <p:cNvSpPr>
            <a:spLocks noGrp="1"/>
          </p:cNvSpPr>
          <p:nvPr>
            <p:ph type="sldNum" sz="quarter" idx="12"/>
          </p:nvPr>
        </p:nvSpPr>
        <p:spPr/>
        <p:txBody>
          <a:bodyPr/>
          <a:lstStyle/>
          <a:p>
            <a:fld id="{8BD64FDA-96D4-4057-802F-365E206D1D78}" type="slidenum">
              <a:rPr lang="en-US" smtClean="0"/>
              <a:t>33</a:t>
            </a:fld>
            <a:endParaRPr lang="en-US"/>
          </a:p>
        </p:txBody>
      </p:sp>
    </p:spTree>
    <p:extLst>
      <p:ext uri="{BB962C8B-B14F-4D97-AF65-F5344CB8AC3E}">
        <p14:creationId xmlns:p14="http://schemas.microsoft.com/office/powerpoint/2010/main" val="1124165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21B66F-3397-403D-AA1C-3F09A79F6364}"/>
              </a:ext>
            </a:extLst>
          </p:cNvPr>
          <p:cNvSpPr txBox="1"/>
          <p:nvPr/>
        </p:nvSpPr>
        <p:spPr>
          <a:xfrm>
            <a:off x="340311" y="826933"/>
            <a:ext cx="5291764" cy="2031325"/>
          </a:xfrm>
          <a:prstGeom prst="rect">
            <a:avLst/>
          </a:prstGeom>
          <a:solidFill>
            <a:schemeClr val="accent6">
              <a:lumMod val="20000"/>
              <a:lumOff val="80000"/>
            </a:schemeClr>
          </a:solidFill>
          <a:ln>
            <a:solidFill>
              <a:schemeClr val="tx1"/>
            </a:solidFill>
          </a:ln>
        </p:spPr>
        <p:txBody>
          <a:bodyPr wrap="square" rtlCol="0">
            <a:spAutoFit/>
          </a:bodyPr>
          <a:lstStyle/>
          <a:p>
            <a:r>
              <a:rPr lang="en-US" b="1" dirty="0"/>
              <a:t>2. </a:t>
            </a:r>
            <a:r>
              <a:rPr lang="en-US" b="1" dirty="0">
                <a:hlinkClick r:id="rId2"/>
              </a:rPr>
              <a:t>Emission parameters</a:t>
            </a:r>
            <a:endParaRPr lang="en-US" b="1" dirty="0"/>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number of different pollutants</a:t>
            </a:r>
          </a:p>
          <a:p>
            <a:pPr marL="285750" indent="-285750" algn="l" rtl="0" eaLnBrk="1" fontAlgn="ctr" latinLnBrk="0" hangingPunct="1">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for each pollutant:</a:t>
            </a:r>
            <a:endParaRPr lang="en-US" sz="1800"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pollutant 4-character identification name</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emissions rate (per hour)</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hours of emissions</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release start time</a:t>
            </a:r>
            <a:endParaRPr lang="en-US" dirty="0"/>
          </a:p>
        </p:txBody>
      </p:sp>
      <p:sp>
        <p:nvSpPr>
          <p:cNvPr id="12" name="TextBox 11">
            <a:extLst>
              <a:ext uri="{FF2B5EF4-FFF2-40B4-BE49-F238E27FC236}">
                <a16:creationId xmlns:a16="http://schemas.microsoft.com/office/drawing/2014/main" id="{37DCC6C7-CF55-4947-850C-A2C2BD079406}"/>
              </a:ext>
            </a:extLst>
          </p:cNvPr>
          <p:cNvSpPr txBox="1"/>
          <p:nvPr/>
        </p:nvSpPr>
        <p:spPr>
          <a:xfrm>
            <a:off x="214544" y="175770"/>
            <a:ext cx="3145028" cy="461665"/>
          </a:xfrm>
          <a:prstGeom prst="rect">
            <a:avLst/>
          </a:prstGeom>
          <a:noFill/>
        </p:spPr>
        <p:txBody>
          <a:bodyPr wrap="none" rtlCol="0">
            <a:spAutoFit/>
          </a:bodyPr>
          <a:lstStyle/>
          <a:p>
            <a:r>
              <a:rPr lang="en-US" sz="2400" dirty="0"/>
              <a:t>CONTROL file structure</a:t>
            </a:r>
          </a:p>
        </p:txBody>
      </p:sp>
      <p:pic>
        <p:nvPicPr>
          <p:cNvPr id="2" name="Picture 1">
            <a:extLst>
              <a:ext uri="{FF2B5EF4-FFF2-40B4-BE49-F238E27FC236}">
                <a16:creationId xmlns:a16="http://schemas.microsoft.com/office/drawing/2014/main" id="{0338F080-3D83-4E8C-8A90-92412DE16D3E}"/>
              </a:ext>
            </a:extLst>
          </p:cNvPr>
          <p:cNvPicPr>
            <a:picLocks noChangeAspect="1"/>
          </p:cNvPicPr>
          <p:nvPr/>
        </p:nvPicPr>
        <p:blipFill>
          <a:blip r:embed="rId3"/>
          <a:stretch>
            <a:fillRect/>
          </a:stretch>
        </p:blipFill>
        <p:spPr>
          <a:xfrm>
            <a:off x="6235844" y="3203729"/>
            <a:ext cx="5095875" cy="2952750"/>
          </a:xfrm>
          <a:prstGeom prst="rect">
            <a:avLst/>
          </a:prstGeom>
        </p:spPr>
      </p:pic>
      <p:grpSp>
        <p:nvGrpSpPr>
          <p:cNvPr id="5" name="Group 4">
            <a:extLst>
              <a:ext uri="{FF2B5EF4-FFF2-40B4-BE49-F238E27FC236}">
                <a16:creationId xmlns:a16="http://schemas.microsoft.com/office/drawing/2014/main" id="{7826FBD8-3F68-4B4C-B7B4-E15596D4FC9B}"/>
              </a:ext>
            </a:extLst>
          </p:cNvPr>
          <p:cNvGrpSpPr/>
          <p:nvPr/>
        </p:nvGrpSpPr>
        <p:grpSpPr>
          <a:xfrm>
            <a:off x="960928" y="3098954"/>
            <a:ext cx="4410075" cy="3057525"/>
            <a:chOff x="330344" y="1346055"/>
            <a:chExt cx="4410075" cy="3057525"/>
          </a:xfrm>
        </p:grpSpPr>
        <p:pic>
          <p:nvPicPr>
            <p:cNvPr id="3" name="Picture 2">
              <a:extLst>
                <a:ext uri="{FF2B5EF4-FFF2-40B4-BE49-F238E27FC236}">
                  <a16:creationId xmlns:a16="http://schemas.microsoft.com/office/drawing/2014/main" id="{A09FAACB-6066-4F48-A6C7-BA2B1BEA0B61}"/>
                </a:ext>
              </a:extLst>
            </p:cNvPr>
            <p:cNvPicPr>
              <a:picLocks noChangeAspect="1"/>
            </p:cNvPicPr>
            <p:nvPr/>
          </p:nvPicPr>
          <p:blipFill>
            <a:blip r:embed="rId4"/>
            <a:stretch>
              <a:fillRect/>
            </a:stretch>
          </p:blipFill>
          <p:spPr>
            <a:xfrm>
              <a:off x="330344" y="1346055"/>
              <a:ext cx="4410075" cy="3057525"/>
            </a:xfrm>
            <a:prstGeom prst="rect">
              <a:avLst/>
            </a:prstGeom>
          </p:spPr>
        </p:pic>
        <p:sp>
          <p:nvSpPr>
            <p:cNvPr id="4" name="Rectangle 3">
              <a:extLst>
                <a:ext uri="{FF2B5EF4-FFF2-40B4-BE49-F238E27FC236}">
                  <a16:creationId xmlns:a16="http://schemas.microsoft.com/office/drawing/2014/main" id="{A29F5415-2569-49DB-8552-2ED00B8BA31A}"/>
                </a:ext>
              </a:extLst>
            </p:cNvPr>
            <p:cNvSpPr/>
            <p:nvPr/>
          </p:nvSpPr>
          <p:spPr>
            <a:xfrm>
              <a:off x="872838" y="1620976"/>
              <a:ext cx="1233054" cy="2286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6">
            <a:extLst>
              <a:ext uri="{FF2B5EF4-FFF2-40B4-BE49-F238E27FC236}">
                <a16:creationId xmlns:a16="http://schemas.microsoft.com/office/drawing/2014/main" id="{C86C7E4C-48AD-4445-AEB2-473909C0CFC8}"/>
              </a:ext>
            </a:extLst>
          </p:cNvPr>
          <p:cNvSpPr>
            <a:spLocks noGrp="1"/>
          </p:cNvSpPr>
          <p:nvPr>
            <p:ph type="sldNum" sz="quarter" idx="12"/>
          </p:nvPr>
        </p:nvSpPr>
        <p:spPr/>
        <p:txBody>
          <a:bodyPr/>
          <a:lstStyle/>
          <a:p>
            <a:fld id="{8BD64FDA-96D4-4057-802F-365E206D1D78}" type="slidenum">
              <a:rPr lang="en-US" smtClean="0"/>
              <a:t>34</a:t>
            </a:fld>
            <a:endParaRPr lang="en-US"/>
          </a:p>
        </p:txBody>
      </p:sp>
    </p:spTree>
    <p:extLst>
      <p:ext uri="{BB962C8B-B14F-4D97-AF65-F5344CB8AC3E}">
        <p14:creationId xmlns:p14="http://schemas.microsoft.com/office/powerpoint/2010/main" val="1274712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7DCC6C7-CF55-4947-850C-A2C2BD079406}"/>
              </a:ext>
            </a:extLst>
          </p:cNvPr>
          <p:cNvSpPr txBox="1"/>
          <p:nvPr/>
        </p:nvSpPr>
        <p:spPr>
          <a:xfrm>
            <a:off x="214544" y="175770"/>
            <a:ext cx="3145028" cy="461665"/>
          </a:xfrm>
          <a:prstGeom prst="rect">
            <a:avLst/>
          </a:prstGeom>
          <a:noFill/>
        </p:spPr>
        <p:txBody>
          <a:bodyPr wrap="none" rtlCol="0">
            <a:spAutoFit/>
          </a:bodyPr>
          <a:lstStyle/>
          <a:p>
            <a:r>
              <a:rPr lang="en-US" sz="2400" dirty="0"/>
              <a:t>CONTROL file structure</a:t>
            </a:r>
          </a:p>
        </p:txBody>
      </p:sp>
      <p:sp>
        <p:nvSpPr>
          <p:cNvPr id="13" name="TextBox 12">
            <a:extLst>
              <a:ext uri="{FF2B5EF4-FFF2-40B4-BE49-F238E27FC236}">
                <a16:creationId xmlns:a16="http://schemas.microsoft.com/office/drawing/2014/main" id="{26852239-6D5D-488D-97FD-B92F1C5EF4DC}"/>
              </a:ext>
            </a:extLst>
          </p:cNvPr>
          <p:cNvSpPr txBox="1"/>
          <p:nvPr/>
        </p:nvSpPr>
        <p:spPr>
          <a:xfrm>
            <a:off x="304790" y="730705"/>
            <a:ext cx="3973845" cy="3970318"/>
          </a:xfrm>
          <a:prstGeom prst="rect">
            <a:avLst/>
          </a:prstGeom>
          <a:solidFill>
            <a:srgbClr val="FFE5E5"/>
          </a:solidFill>
          <a:ln>
            <a:solidFill>
              <a:schemeClr val="tx1"/>
            </a:solidFill>
          </a:ln>
        </p:spPr>
        <p:txBody>
          <a:bodyPr wrap="none" rtlCol="0">
            <a:spAutoFit/>
          </a:bodyPr>
          <a:lstStyle/>
          <a:p>
            <a:r>
              <a:rPr lang="en-US" b="1" dirty="0"/>
              <a:t>3. </a:t>
            </a:r>
            <a:r>
              <a:rPr lang="en-US" b="1" dirty="0">
                <a:hlinkClick r:id="rId2"/>
              </a:rPr>
              <a:t>Concentration Grids</a:t>
            </a:r>
            <a:endParaRPr lang="en-US" b="1" dirty="0"/>
          </a:p>
          <a:p>
            <a:pPr marL="285750" indent="-285750">
              <a:buFont typeface="Arial" panose="020B0604020202020204" pitchFamily="34" charset="0"/>
              <a:buChar char="•"/>
            </a:pPr>
            <a:r>
              <a:rPr lang="en-US" dirty="0"/>
              <a:t>Number of concentration grids</a:t>
            </a:r>
          </a:p>
          <a:p>
            <a:pPr marL="285750" indent="-285750">
              <a:buFont typeface="Arial" panose="020B0604020202020204" pitchFamily="34" charset="0"/>
              <a:buChar char="•"/>
            </a:pPr>
            <a:r>
              <a:rPr lang="en-US" dirty="0"/>
              <a:t>For each grid:</a:t>
            </a: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center (Lat Long)</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grid spacing (degrees) (Lat Long)</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grid span (degrees) (Lat Long)</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directory for grid output file</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name of grid output file</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number of vertical levels</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height of level (m-</a:t>
            </a:r>
            <a:r>
              <a:rPr lang="en-US" b="0" i="0" u="none" strike="noStrike" kern="1200" dirty="0" err="1">
                <a:solidFill>
                  <a:srgbClr val="000000"/>
                </a:solidFill>
                <a:effectLst/>
                <a:latin typeface="Calibri" panose="020F0502020204030204" pitchFamily="34" charset="0"/>
              </a:rPr>
              <a:t>agl</a:t>
            </a:r>
            <a:r>
              <a:rPr lang="en-US" b="0" i="0" u="none" strike="noStrike" kern="1200" dirty="0">
                <a:solidFill>
                  <a:srgbClr val="000000"/>
                </a:solidFill>
                <a:effectLst/>
                <a:latin typeface="Calibri" panose="020F0502020204030204" pitchFamily="34" charset="0"/>
              </a:rPr>
              <a:t>)</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sampling start time</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sampling end time</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sampling interval</a:t>
            </a:r>
          </a:p>
          <a:p>
            <a:pPr lvl="1" fontAlgn="ctr"/>
            <a:r>
              <a:rPr lang="en-US" dirty="0">
                <a:solidFill>
                  <a:srgbClr val="000000"/>
                </a:solidFill>
                <a:latin typeface="Calibri" panose="020F0502020204030204" pitchFamily="34" charset="0"/>
              </a:rPr>
              <a:t>	(</a:t>
            </a:r>
            <a:r>
              <a:rPr lang="en-US" b="0" i="0" u="none" strike="noStrike" kern="1200" dirty="0">
                <a:solidFill>
                  <a:srgbClr val="000000"/>
                </a:solidFill>
                <a:effectLst/>
                <a:latin typeface="Calibri" panose="020F0502020204030204" pitchFamily="34" charset="0"/>
              </a:rPr>
              <a:t>type, hour, minute)</a:t>
            </a:r>
            <a:endParaRPr lang="en-US" dirty="0"/>
          </a:p>
        </p:txBody>
      </p:sp>
      <p:grpSp>
        <p:nvGrpSpPr>
          <p:cNvPr id="8" name="Group 7">
            <a:extLst>
              <a:ext uri="{FF2B5EF4-FFF2-40B4-BE49-F238E27FC236}">
                <a16:creationId xmlns:a16="http://schemas.microsoft.com/office/drawing/2014/main" id="{B14651B1-CD65-4B3B-B023-35F382E43C11}"/>
              </a:ext>
            </a:extLst>
          </p:cNvPr>
          <p:cNvGrpSpPr/>
          <p:nvPr/>
        </p:nvGrpSpPr>
        <p:grpSpPr>
          <a:xfrm>
            <a:off x="3263178" y="3624705"/>
            <a:ext cx="4410075" cy="3057525"/>
            <a:chOff x="330344" y="1346055"/>
            <a:chExt cx="4410075" cy="3057525"/>
          </a:xfrm>
        </p:grpSpPr>
        <p:pic>
          <p:nvPicPr>
            <p:cNvPr id="9" name="Picture 8">
              <a:extLst>
                <a:ext uri="{FF2B5EF4-FFF2-40B4-BE49-F238E27FC236}">
                  <a16:creationId xmlns:a16="http://schemas.microsoft.com/office/drawing/2014/main" id="{6A59ACB7-54E8-4950-A67D-127FAAD66BC8}"/>
                </a:ext>
              </a:extLst>
            </p:cNvPr>
            <p:cNvPicPr>
              <a:picLocks noChangeAspect="1"/>
            </p:cNvPicPr>
            <p:nvPr/>
          </p:nvPicPr>
          <p:blipFill>
            <a:blip r:embed="rId3"/>
            <a:stretch>
              <a:fillRect/>
            </a:stretch>
          </p:blipFill>
          <p:spPr>
            <a:xfrm>
              <a:off x="330344" y="1346055"/>
              <a:ext cx="4410075" cy="3057525"/>
            </a:xfrm>
            <a:prstGeom prst="rect">
              <a:avLst/>
            </a:prstGeom>
          </p:spPr>
        </p:pic>
        <p:sp>
          <p:nvSpPr>
            <p:cNvPr id="11" name="Rectangle 10">
              <a:extLst>
                <a:ext uri="{FF2B5EF4-FFF2-40B4-BE49-F238E27FC236}">
                  <a16:creationId xmlns:a16="http://schemas.microsoft.com/office/drawing/2014/main" id="{6049B143-BDC5-4647-9E4C-62B98A2A1B94}"/>
                </a:ext>
              </a:extLst>
            </p:cNvPr>
            <p:cNvSpPr/>
            <p:nvPr/>
          </p:nvSpPr>
          <p:spPr>
            <a:xfrm>
              <a:off x="1981214" y="1620976"/>
              <a:ext cx="1045806" cy="2286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732788B7-F0BE-4DF7-A486-35C8FD9A094B}"/>
              </a:ext>
            </a:extLst>
          </p:cNvPr>
          <p:cNvPicPr>
            <a:picLocks noChangeAspect="1"/>
          </p:cNvPicPr>
          <p:nvPr/>
        </p:nvPicPr>
        <p:blipFill>
          <a:blip r:embed="rId4"/>
          <a:stretch>
            <a:fillRect/>
          </a:stretch>
        </p:blipFill>
        <p:spPr>
          <a:xfrm>
            <a:off x="7913367" y="1233930"/>
            <a:ext cx="4105275" cy="4781550"/>
          </a:xfrm>
          <a:prstGeom prst="rect">
            <a:avLst/>
          </a:prstGeom>
        </p:spPr>
      </p:pic>
      <p:sp>
        <p:nvSpPr>
          <p:cNvPr id="3" name="Slide Number Placeholder 2">
            <a:extLst>
              <a:ext uri="{FF2B5EF4-FFF2-40B4-BE49-F238E27FC236}">
                <a16:creationId xmlns:a16="http://schemas.microsoft.com/office/drawing/2014/main" id="{147EEDE6-A01E-4F4B-AB8F-CC512FB985FB}"/>
              </a:ext>
            </a:extLst>
          </p:cNvPr>
          <p:cNvSpPr>
            <a:spLocks noGrp="1"/>
          </p:cNvSpPr>
          <p:nvPr>
            <p:ph type="sldNum" sz="quarter" idx="12"/>
          </p:nvPr>
        </p:nvSpPr>
        <p:spPr/>
        <p:txBody>
          <a:bodyPr/>
          <a:lstStyle/>
          <a:p>
            <a:fld id="{8BD64FDA-96D4-4057-802F-365E206D1D78}" type="slidenum">
              <a:rPr lang="en-US" smtClean="0"/>
              <a:t>35</a:t>
            </a:fld>
            <a:endParaRPr lang="en-US"/>
          </a:p>
        </p:txBody>
      </p:sp>
    </p:spTree>
    <p:extLst>
      <p:ext uri="{BB962C8B-B14F-4D97-AF65-F5344CB8AC3E}">
        <p14:creationId xmlns:p14="http://schemas.microsoft.com/office/powerpoint/2010/main" val="3408726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19A920B-EE4E-4431-9964-1E63F3EBC5F6}"/>
              </a:ext>
            </a:extLst>
          </p:cNvPr>
          <p:cNvSpPr txBox="1"/>
          <p:nvPr/>
        </p:nvSpPr>
        <p:spPr>
          <a:xfrm>
            <a:off x="292159" y="746185"/>
            <a:ext cx="4605629" cy="4231928"/>
          </a:xfrm>
          <a:prstGeom prst="rect">
            <a:avLst/>
          </a:prstGeom>
          <a:solidFill>
            <a:schemeClr val="accent1">
              <a:lumMod val="20000"/>
              <a:lumOff val="80000"/>
            </a:schemeClr>
          </a:solidFill>
          <a:ln>
            <a:solidFill>
              <a:schemeClr val="tx1"/>
            </a:solidFill>
          </a:ln>
        </p:spPr>
        <p:txBody>
          <a:bodyPr wrap="square" rtlCol="0">
            <a:spAutoFit/>
          </a:bodyPr>
          <a:lstStyle/>
          <a:p>
            <a:pPr>
              <a:spcBef>
                <a:spcPts val="600"/>
              </a:spcBef>
            </a:pPr>
            <a:r>
              <a:rPr lang="en-US" b="1" dirty="0"/>
              <a:t>4. </a:t>
            </a:r>
            <a:r>
              <a:rPr lang="en-US" b="1" dirty="0">
                <a:hlinkClick r:id="rId2"/>
              </a:rPr>
              <a:t>Deposition parameters</a:t>
            </a:r>
            <a:endParaRPr lang="en-US" b="1" dirty="0"/>
          </a:p>
          <a:p>
            <a:pPr marL="285750" indent="-285750" algn="l" rtl="0" eaLnBrk="1" fontAlgn="ctr" latinLnBrk="0" hangingPunct="1">
              <a:spcBef>
                <a:spcPts val="60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number of pollutants depositing</a:t>
            </a:r>
          </a:p>
          <a:p>
            <a:pPr marL="285750" indent="-285750" algn="l" rtl="0" eaLnBrk="1" fontAlgn="ctr" latinLnBrk="0" hangingPunct="1">
              <a:spcBef>
                <a:spcPts val="600"/>
              </a:spcBef>
              <a:spcAft>
                <a:spcPts val="0"/>
              </a:spcAft>
              <a:buFont typeface="Arial" panose="020B0604020202020204" pitchFamily="34" charset="0"/>
              <a:buChar char="•"/>
            </a:pPr>
            <a:r>
              <a:rPr lang="en-US" dirty="0">
                <a:solidFill>
                  <a:srgbClr val="000000"/>
                </a:solidFill>
                <a:latin typeface="Calibri" panose="020F0502020204030204" pitchFamily="34" charset="0"/>
              </a:rPr>
              <a:t>for each depositing pollutant:</a:t>
            </a:r>
            <a:endParaRPr lang="en-US" sz="1800" b="0" i="0" u="none" strike="noStrike" dirty="0">
              <a:effectLst/>
              <a:latin typeface="Arial" panose="020B0604020202020204" pitchFamily="34" charset="0"/>
            </a:endParaRPr>
          </a:p>
          <a:p>
            <a:pPr marL="742950" lvl="1" indent="-285750" fontAlgn="ctr">
              <a:spcBef>
                <a:spcPts val="600"/>
              </a:spcBef>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particle diameter, density and shape</a:t>
            </a:r>
            <a:endParaRPr lang="en-US" b="0" i="0" u="none" strike="noStrike" dirty="0">
              <a:effectLst/>
              <a:latin typeface="Arial" panose="020B0604020202020204" pitchFamily="34" charset="0"/>
            </a:endParaRPr>
          </a:p>
          <a:p>
            <a:pPr marL="742950" lvl="1" indent="-285750" fontAlgn="ctr">
              <a:spcBef>
                <a:spcPts val="600"/>
              </a:spcBef>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Deposition velocity (m/s), Pollutant molecular weight (Gram/Mole), Surface Reactivity Ratio, Diffusivity Ratio, Effective Henry's Constant</a:t>
            </a:r>
            <a:endParaRPr lang="en-US" b="0" i="0" u="none" strike="noStrike" dirty="0">
              <a:effectLst/>
              <a:latin typeface="Arial" panose="020B0604020202020204" pitchFamily="34" charset="0"/>
            </a:endParaRPr>
          </a:p>
          <a:p>
            <a:pPr marL="742950" lvl="1" indent="-285750" fontAlgn="ctr">
              <a:spcBef>
                <a:spcPts val="600"/>
              </a:spcBef>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Wet Removal:  Actual Henry's constant, In-cloud (GT 1 =L/L; LT 1 =1/s), Below-cloud (1/s)</a:t>
            </a:r>
            <a:endParaRPr lang="en-US" b="0" i="0" u="none" strike="noStrike" dirty="0">
              <a:effectLst/>
              <a:latin typeface="Arial" panose="020B0604020202020204" pitchFamily="34" charset="0"/>
            </a:endParaRPr>
          </a:p>
          <a:p>
            <a:pPr marL="742950" lvl="1" indent="-285750" fontAlgn="ctr">
              <a:spcBef>
                <a:spcPts val="600"/>
              </a:spcBef>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radioactive decay half-life (days)</a:t>
            </a:r>
            <a:endParaRPr lang="en-US" b="0" i="0" u="none" strike="noStrike" dirty="0">
              <a:effectLst/>
              <a:latin typeface="Arial" panose="020B0604020202020204" pitchFamily="34" charset="0"/>
            </a:endParaRPr>
          </a:p>
          <a:p>
            <a:pPr marL="742950" lvl="1" indent="-285750" fontAlgn="ctr">
              <a:spcBef>
                <a:spcPts val="600"/>
              </a:spcBef>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pollutant resuspension (1/m)</a:t>
            </a:r>
            <a:endParaRPr lang="en-US" dirty="0"/>
          </a:p>
        </p:txBody>
      </p:sp>
      <p:sp>
        <p:nvSpPr>
          <p:cNvPr id="12" name="TextBox 11">
            <a:extLst>
              <a:ext uri="{FF2B5EF4-FFF2-40B4-BE49-F238E27FC236}">
                <a16:creationId xmlns:a16="http://schemas.microsoft.com/office/drawing/2014/main" id="{37DCC6C7-CF55-4947-850C-A2C2BD079406}"/>
              </a:ext>
            </a:extLst>
          </p:cNvPr>
          <p:cNvSpPr txBox="1"/>
          <p:nvPr/>
        </p:nvSpPr>
        <p:spPr>
          <a:xfrm>
            <a:off x="214544" y="175770"/>
            <a:ext cx="3145028" cy="461665"/>
          </a:xfrm>
          <a:prstGeom prst="rect">
            <a:avLst/>
          </a:prstGeom>
          <a:noFill/>
        </p:spPr>
        <p:txBody>
          <a:bodyPr wrap="none" rtlCol="0">
            <a:spAutoFit/>
          </a:bodyPr>
          <a:lstStyle/>
          <a:p>
            <a:r>
              <a:rPr lang="en-US" sz="2400" dirty="0"/>
              <a:t>CONTROL file structure</a:t>
            </a:r>
          </a:p>
        </p:txBody>
      </p:sp>
      <p:grpSp>
        <p:nvGrpSpPr>
          <p:cNvPr id="9" name="Group 8">
            <a:extLst>
              <a:ext uri="{FF2B5EF4-FFF2-40B4-BE49-F238E27FC236}">
                <a16:creationId xmlns:a16="http://schemas.microsoft.com/office/drawing/2014/main" id="{DD73BEEA-FB76-4C64-9AEB-F3BBC0E61611}"/>
              </a:ext>
            </a:extLst>
          </p:cNvPr>
          <p:cNvGrpSpPr/>
          <p:nvPr/>
        </p:nvGrpSpPr>
        <p:grpSpPr>
          <a:xfrm>
            <a:off x="5154637" y="113884"/>
            <a:ext cx="4068679" cy="2595860"/>
            <a:chOff x="330344" y="1346055"/>
            <a:chExt cx="4410075" cy="3057525"/>
          </a:xfrm>
        </p:grpSpPr>
        <p:pic>
          <p:nvPicPr>
            <p:cNvPr id="11" name="Picture 10">
              <a:extLst>
                <a:ext uri="{FF2B5EF4-FFF2-40B4-BE49-F238E27FC236}">
                  <a16:creationId xmlns:a16="http://schemas.microsoft.com/office/drawing/2014/main" id="{68B376AB-7715-4546-BA94-79B300FEC55F}"/>
                </a:ext>
              </a:extLst>
            </p:cNvPr>
            <p:cNvPicPr>
              <a:picLocks noChangeAspect="1"/>
            </p:cNvPicPr>
            <p:nvPr/>
          </p:nvPicPr>
          <p:blipFill>
            <a:blip r:embed="rId3"/>
            <a:stretch>
              <a:fillRect/>
            </a:stretch>
          </p:blipFill>
          <p:spPr>
            <a:xfrm>
              <a:off x="330344" y="1346055"/>
              <a:ext cx="4410075" cy="3057525"/>
            </a:xfrm>
            <a:prstGeom prst="rect">
              <a:avLst/>
            </a:prstGeom>
          </p:spPr>
        </p:pic>
        <p:sp>
          <p:nvSpPr>
            <p:cNvPr id="15" name="Rectangle 14">
              <a:extLst>
                <a:ext uri="{FF2B5EF4-FFF2-40B4-BE49-F238E27FC236}">
                  <a16:creationId xmlns:a16="http://schemas.microsoft.com/office/drawing/2014/main" id="{B99BB3C1-10A9-4733-9691-97B9B6D0A0EE}"/>
                </a:ext>
              </a:extLst>
            </p:cNvPr>
            <p:cNvSpPr/>
            <p:nvPr/>
          </p:nvSpPr>
          <p:spPr>
            <a:xfrm>
              <a:off x="2992599" y="1620976"/>
              <a:ext cx="1045806" cy="2286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34D8CD44-28EF-4E0A-9C28-1589FA154688}"/>
              </a:ext>
            </a:extLst>
          </p:cNvPr>
          <p:cNvPicPr>
            <a:picLocks noChangeAspect="1"/>
          </p:cNvPicPr>
          <p:nvPr/>
        </p:nvPicPr>
        <p:blipFill>
          <a:blip r:embed="rId4"/>
          <a:stretch>
            <a:fillRect/>
          </a:stretch>
        </p:blipFill>
        <p:spPr>
          <a:xfrm>
            <a:off x="5036646" y="2882900"/>
            <a:ext cx="5353050" cy="3838575"/>
          </a:xfrm>
          <a:prstGeom prst="rect">
            <a:avLst/>
          </a:prstGeom>
          <a:ln>
            <a:solidFill>
              <a:schemeClr val="tx1"/>
            </a:solidFill>
          </a:ln>
        </p:spPr>
      </p:pic>
      <p:sp>
        <p:nvSpPr>
          <p:cNvPr id="3" name="Slide Number Placeholder 2">
            <a:extLst>
              <a:ext uri="{FF2B5EF4-FFF2-40B4-BE49-F238E27FC236}">
                <a16:creationId xmlns:a16="http://schemas.microsoft.com/office/drawing/2014/main" id="{C12775F3-6B88-4849-9A5D-6E299248812A}"/>
              </a:ext>
            </a:extLst>
          </p:cNvPr>
          <p:cNvSpPr>
            <a:spLocks noGrp="1"/>
          </p:cNvSpPr>
          <p:nvPr>
            <p:ph type="sldNum" sz="quarter" idx="12"/>
          </p:nvPr>
        </p:nvSpPr>
        <p:spPr/>
        <p:txBody>
          <a:bodyPr/>
          <a:lstStyle/>
          <a:p>
            <a:fld id="{8BD64FDA-96D4-4057-802F-365E206D1D78}" type="slidenum">
              <a:rPr lang="en-US" smtClean="0"/>
              <a:t>36</a:t>
            </a:fld>
            <a:endParaRPr lang="en-US"/>
          </a:p>
        </p:txBody>
      </p:sp>
      <p:pic>
        <p:nvPicPr>
          <p:cNvPr id="4" name="Picture 2">
            <a:extLst>
              <a:ext uri="{FF2B5EF4-FFF2-40B4-BE49-F238E27FC236}">
                <a16:creationId xmlns:a16="http://schemas.microsoft.com/office/drawing/2014/main" id="{CF272771-CA73-44A2-A40B-77E368459F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6720" y="113884"/>
            <a:ext cx="2743200" cy="31190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288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21B66F-3397-403D-AA1C-3F09A79F6364}"/>
              </a:ext>
            </a:extLst>
          </p:cNvPr>
          <p:cNvSpPr txBox="1"/>
          <p:nvPr/>
        </p:nvSpPr>
        <p:spPr>
          <a:xfrm>
            <a:off x="6685692" y="175770"/>
            <a:ext cx="5291764" cy="2031325"/>
          </a:xfrm>
          <a:prstGeom prst="rect">
            <a:avLst/>
          </a:prstGeom>
          <a:solidFill>
            <a:schemeClr val="accent6">
              <a:lumMod val="20000"/>
              <a:lumOff val="80000"/>
            </a:schemeClr>
          </a:solidFill>
          <a:ln>
            <a:solidFill>
              <a:schemeClr val="tx1"/>
            </a:solidFill>
          </a:ln>
        </p:spPr>
        <p:txBody>
          <a:bodyPr wrap="square" rtlCol="0">
            <a:spAutoFit/>
          </a:bodyPr>
          <a:lstStyle/>
          <a:p>
            <a:r>
              <a:rPr lang="en-US" b="1" dirty="0"/>
              <a:t>2. </a:t>
            </a:r>
            <a:r>
              <a:rPr lang="en-US" b="1" dirty="0">
                <a:hlinkClick r:id="rId2"/>
              </a:rPr>
              <a:t>Emission parameters</a:t>
            </a:r>
            <a:endParaRPr lang="en-US" b="1" dirty="0"/>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number of different pollutants</a:t>
            </a:r>
          </a:p>
          <a:p>
            <a:pPr marL="285750" indent="-285750" algn="l" rtl="0" eaLnBrk="1" fontAlgn="ctr" latinLnBrk="0" hangingPunct="1">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for each pollutant:</a:t>
            </a:r>
            <a:endParaRPr lang="en-US" sz="1800"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pollutant 4-character identification name</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emissions rate (per hour)</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hours of emissions</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release start time</a:t>
            </a:r>
            <a:endParaRPr lang="en-US" dirty="0"/>
          </a:p>
        </p:txBody>
      </p:sp>
      <p:sp>
        <p:nvSpPr>
          <p:cNvPr id="10" name="TextBox 9">
            <a:extLst>
              <a:ext uri="{FF2B5EF4-FFF2-40B4-BE49-F238E27FC236}">
                <a16:creationId xmlns:a16="http://schemas.microsoft.com/office/drawing/2014/main" id="{E19A920B-EE4E-4431-9964-1E63F3EBC5F6}"/>
              </a:ext>
            </a:extLst>
          </p:cNvPr>
          <p:cNvSpPr txBox="1"/>
          <p:nvPr/>
        </p:nvSpPr>
        <p:spPr>
          <a:xfrm>
            <a:off x="7233277" y="2450302"/>
            <a:ext cx="4605629" cy="4231928"/>
          </a:xfrm>
          <a:prstGeom prst="rect">
            <a:avLst/>
          </a:prstGeom>
          <a:solidFill>
            <a:schemeClr val="accent1">
              <a:lumMod val="20000"/>
              <a:lumOff val="80000"/>
            </a:schemeClr>
          </a:solidFill>
          <a:ln>
            <a:solidFill>
              <a:schemeClr val="tx1"/>
            </a:solidFill>
          </a:ln>
        </p:spPr>
        <p:txBody>
          <a:bodyPr wrap="square" rtlCol="0">
            <a:spAutoFit/>
          </a:bodyPr>
          <a:lstStyle/>
          <a:p>
            <a:pPr>
              <a:spcBef>
                <a:spcPts val="600"/>
              </a:spcBef>
            </a:pPr>
            <a:r>
              <a:rPr lang="en-US" b="1" dirty="0"/>
              <a:t>4. </a:t>
            </a:r>
            <a:r>
              <a:rPr lang="en-US" b="1" dirty="0">
                <a:hlinkClick r:id="rId3"/>
              </a:rPr>
              <a:t>Deposition parameters</a:t>
            </a:r>
            <a:endParaRPr lang="en-US" b="1" dirty="0"/>
          </a:p>
          <a:p>
            <a:pPr marL="285750" indent="-285750" algn="l" rtl="0" eaLnBrk="1" fontAlgn="ctr" latinLnBrk="0" hangingPunct="1">
              <a:spcBef>
                <a:spcPts val="60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number of pollutants depositing</a:t>
            </a:r>
          </a:p>
          <a:p>
            <a:pPr marL="285750" indent="-285750" algn="l" rtl="0" eaLnBrk="1" fontAlgn="ctr" latinLnBrk="0" hangingPunct="1">
              <a:spcBef>
                <a:spcPts val="600"/>
              </a:spcBef>
              <a:spcAft>
                <a:spcPts val="0"/>
              </a:spcAft>
              <a:buFont typeface="Arial" panose="020B0604020202020204" pitchFamily="34" charset="0"/>
              <a:buChar char="•"/>
            </a:pPr>
            <a:r>
              <a:rPr lang="en-US" dirty="0">
                <a:solidFill>
                  <a:srgbClr val="000000"/>
                </a:solidFill>
                <a:latin typeface="Calibri" panose="020F0502020204030204" pitchFamily="34" charset="0"/>
              </a:rPr>
              <a:t>for each depositing pollutant:</a:t>
            </a:r>
            <a:endParaRPr lang="en-US" sz="1800" b="0" i="0" u="none" strike="noStrike" dirty="0">
              <a:effectLst/>
              <a:latin typeface="Arial" panose="020B0604020202020204" pitchFamily="34" charset="0"/>
            </a:endParaRPr>
          </a:p>
          <a:p>
            <a:pPr marL="742950" lvl="1" indent="-285750" fontAlgn="ctr">
              <a:spcBef>
                <a:spcPts val="600"/>
              </a:spcBef>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particle diameter, density and shape</a:t>
            </a:r>
            <a:endParaRPr lang="en-US" b="0" i="0" u="none" strike="noStrike" dirty="0">
              <a:effectLst/>
              <a:latin typeface="Arial" panose="020B0604020202020204" pitchFamily="34" charset="0"/>
            </a:endParaRPr>
          </a:p>
          <a:p>
            <a:pPr marL="742950" lvl="1" indent="-285750" fontAlgn="ctr">
              <a:spcBef>
                <a:spcPts val="600"/>
              </a:spcBef>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Deposition velocity (m/s), Pollutant molecular weight (Gram/Mole), Surface Reactivity Ratio, Diffusivity Ratio, Effective Henry's Constant</a:t>
            </a:r>
            <a:endParaRPr lang="en-US" b="0" i="0" u="none" strike="noStrike" dirty="0">
              <a:effectLst/>
              <a:latin typeface="Arial" panose="020B0604020202020204" pitchFamily="34" charset="0"/>
            </a:endParaRPr>
          </a:p>
          <a:p>
            <a:pPr marL="742950" lvl="1" indent="-285750" fontAlgn="ctr">
              <a:spcBef>
                <a:spcPts val="600"/>
              </a:spcBef>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Wet Removal:  Actual Henry's constant, In-cloud (GT 1 =L/L; LT 1 =1/s), Below-cloud (1/s)</a:t>
            </a:r>
            <a:endParaRPr lang="en-US" b="0" i="0" u="none" strike="noStrike" dirty="0">
              <a:effectLst/>
              <a:latin typeface="Arial" panose="020B0604020202020204" pitchFamily="34" charset="0"/>
            </a:endParaRPr>
          </a:p>
          <a:p>
            <a:pPr marL="742950" lvl="1" indent="-285750" fontAlgn="ctr">
              <a:spcBef>
                <a:spcPts val="600"/>
              </a:spcBef>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radioactive decay half-life (days)</a:t>
            </a:r>
            <a:endParaRPr lang="en-US" b="0" i="0" u="none" strike="noStrike" dirty="0">
              <a:effectLst/>
              <a:latin typeface="Arial" panose="020B0604020202020204" pitchFamily="34" charset="0"/>
            </a:endParaRPr>
          </a:p>
          <a:p>
            <a:pPr marL="742950" lvl="1" indent="-285750" fontAlgn="ctr">
              <a:spcBef>
                <a:spcPts val="600"/>
              </a:spcBef>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pollutant resuspension (1/m)</a:t>
            </a:r>
            <a:endParaRPr lang="en-US" dirty="0"/>
          </a:p>
        </p:txBody>
      </p:sp>
      <p:sp>
        <p:nvSpPr>
          <p:cNvPr id="12" name="TextBox 11">
            <a:extLst>
              <a:ext uri="{FF2B5EF4-FFF2-40B4-BE49-F238E27FC236}">
                <a16:creationId xmlns:a16="http://schemas.microsoft.com/office/drawing/2014/main" id="{37DCC6C7-CF55-4947-850C-A2C2BD079406}"/>
              </a:ext>
            </a:extLst>
          </p:cNvPr>
          <p:cNvSpPr txBox="1"/>
          <p:nvPr/>
        </p:nvSpPr>
        <p:spPr>
          <a:xfrm>
            <a:off x="214544" y="175770"/>
            <a:ext cx="3145028" cy="461665"/>
          </a:xfrm>
          <a:prstGeom prst="rect">
            <a:avLst/>
          </a:prstGeom>
          <a:noFill/>
        </p:spPr>
        <p:txBody>
          <a:bodyPr wrap="none" rtlCol="0">
            <a:spAutoFit/>
          </a:bodyPr>
          <a:lstStyle/>
          <a:p>
            <a:r>
              <a:rPr lang="en-US" sz="2400" dirty="0"/>
              <a:t>CONTROL file structure</a:t>
            </a:r>
          </a:p>
        </p:txBody>
      </p:sp>
      <p:sp>
        <p:nvSpPr>
          <p:cNvPr id="14" name="TextBox 13">
            <a:extLst>
              <a:ext uri="{FF2B5EF4-FFF2-40B4-BE49-F238E27FC236}">
                <a16:creationId xmlns:a16="http://schemas.microsoft.com/office/drawing/2014/main" id="{AC979E3E-FD34-40D4-BEB7-629A68B02669}"/>
              </a:ext>
            </a:extLst>
          </p:cNvPr>
          <p:cNvSpPr txBox="1"/>
          <p:nvPr/>
        </p:nvSpPr>
        <p:spPr>
          <a:xfrm>
            <a:off x="214544" y="807324"/>
            <a:ext cx="5624945" cy="3139321"/>
          </a:xfrm>
          <a:prstGeom prst="rect">
            <a:avLst/>
          </a:prstGeom>
          <a:solidFill>
            <a:srgbClr val="FFFFD1"/>
          </a:solidFill>
          <a:ln>
            <a:solidFill>
              <a:schemeClr val="tx1"/>
            </a:solidFill>
          </a:ln>
        </p:spPr>
        <p:txBody>
          <a:bodyPr wrap="square" rtlCol="0">
            <a:spAutoFit/>
          </a:bodyPr>
          <a:lstStyle/>
          <a:p>
            <a:r>
              <a:rPr lang="en-US" b="1" dirty="0"/>
              <a:t>1. </a:t>
            </a:r>
            <a:r>
              <a:rPr lang="en-US" b="1" dirty="0">
                <a:hlinkClick r:id="rId4"/>
              </a:rPr>
              <a:t>Basic parameters</a:t>
            </a:r>
            <a:r>
              <a:rPr lang="en-US" b="1" dirty="0"/>
              <a:t> (Trajectory or Concentration)</a:t>
            </a:r>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FF0000"/>
                </a:solidFill>
                <a:effectLst/>
                <a:latin typeface="Calibri" panose="020F0502020204030204" pitchFamily="34" charset="0"/>
              </a:rPr>
              <a:t>Start date / time for simulation  (YR MO DA HR MN)</a:t>
            </a:r>
            <a:endParaRPr lang="en-US" sz="1800" b="0" i="0" u="none" strike="noStrike" dirty="0">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FF0000"/>
                </a:solidFill>
                <a:effectLst/>
                <a:latin typeface="Calibri" panose="020F0502020204030204" pitchFamily="34" charset="0"/>
              </a:rPr>
              <a:t>Number of starting locations</a:t>
            </a:r>
            <a:endParaRPr lang="en-US" sz="1800" b="0" i="0" u="none" strike="noStrike" dirty="0">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FF0000"/>
                </a:solidFill>
                <a:effectLst/>
                <a:latin typeface="Calibri" panose="020F0502020204030204" pitchFamily="34" charset="0"/>
              </a:rPr>
              <a:t>For each starting location:  </a:t>
            </a:r>
            <a:r>
              <a:rPr lang="en-US" b="0" i="0" u="none" strike="noStrike" kern="1200" dirty="0">
                <a:solidFill>
                  <a:srgbClr val="FF0000"/>
                </a:solidFill>
                <a:effectLst/>
                <a:latin typeface="Calibri" panose="020F0502020204030204" pitchFamily="34" charset="0"/>
              </a:rPr>
              <a:t>latitude, longitude, height</a:t>
            </a:r>
            <a:endParaRPr lang="en-US" b="0" i="0" u="none" strike="noStrike" dirty="0">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FF0000"/>
                </a:solidFill>
                <a:effectLst/>
                <a:latin typeface="Calibri" panose="020F0502020204030204" pitchFamily="34" charset="0"/>
              </a:rPr>
              <a:t>duration of run (hours)</a:t>
            </a:r>
            <a:endParaRPr lang="en-US" sz="1800" b="0" i="0" u="none" strike="noStrike" dirty="0">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FF0000"/>
                </a:solidFill>
                <a:effectLst/>
                <a:latin typeface="Calibri" panose="020F0502020204030204" pitchFamily="34" charset="0"/>
              </a:rPr>
              <a:t>vertical motion option (0=data)</a:t>
            </a:r>
            <a:endParaRPr lang="en-US" sz="1800" b="0" i="0" u="none" strike="noStrike" dirty="0">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FF0000"/>
                </a:solidFill>
                <a:effectLst/>
                <a:latin typeface="Calibri" panose="020F0502020204030204" pitchFamily="34" charset="0"/>
              </a:rPr>
              <a:t>top of model domain (m)</a:t>
            </a:r>
            <a:endParaRPr lang="en-US" sz="1800" b="0" i="0" u="none" strike="noStrike" dirty="0">
              <a:effectLst/>
              <a:latin typeface="Arial" panose="020B0604020202020204" pitchFamily="34" charset="0"/>
            </a:endParaRPr>
          </a:p>
          <a:p>
            <a:pPr marL="285750" indent="-285750" algn="l" rtl="0" eaLnBrk="1" fontAlgn="ctr" latinLnBrk="0" hangingPunct="1">
              <a:spcBef>
                <a:spcPts val="0"/>
              </a:spcBef>
              <a:spcAft>
                <a:spcPts val="0"/>
              </a:spcAft>
              <a:buFont typeface="Arial" panose="020B0604020202020204" pitchFamily="34" charset="0"/>
              <a:buChar char="•"/>
            </a:pPr>
            <a:r>
              <a:rPr lang="en-US" sz="1800" b="0" i="0" u="none" strike="noStrike" kern="1200" dirty="0">
                <a:solidFill>
                  <a:srgbClr val="FF0000"/>
                </a:solidFill>
                <a:effectLst/>
                <a:latin typeface="Calibri" panose="020F0502020204030204" pitchFamily="34" charset="0"/>
              </a:rPr>
              <a:t>number of met data files</a:t>
            </a:r>
          </a:p>
          <a:p>
            <a:pPr marL="285750" indent="-285750" algn="l" rtl="0" eaLnBrk="1" fontAlgn="ctr" latinLnBrk="0" hangingPunct="1">
              <a:spcBef>
                <a:spcPts val="0"/>
              </a:spcBef>
              <a:spcAft>
                <a:spcPts val="0"/>
              </a:spcAft>
              <a:buFont typeface="Arial" panose="020B0604020202020204" pitchFamily="34" charset="0"/>
              <a:buChar char="•"/>
            </a:pPr>
            <a:r>
              <a:rPr lang="en-US" dirty="0">
                <a:solidFill>
                  <a:srgbClr val="FF0000"/>
                </a:solidFill>
                <a:latin typeface="Calibri" panose="020F0502020204030204" pitchFamily="34" charset="0"/>
              </a:rPr>
              <a:t>for each met file:</a:t>
            </a:r>
            <a:endParaRPr lang="en-US" sz="1800"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FF0000"/>
                </a:solidFill>
                <a:effectLst/>
                <a:latin typeface="Calibri" panose="020F0502020204030204" pitchFamily="34" charset="0"/>
              </a:rPr>
              <a:t>directory for file </a:t>
            </a:r>
          </a:p>
          <a:p>
            <a:pPr marL="742950" lvl="1" indent="-285750" fontAlgn="ctr">
              <a:buFont typeface="Arial" panose="020B0604020202020204" pitchFamily="34" charset="0"/>
              <a:buChar char="•"/>
            </a:pPr>
            <a:r>
              <a:rPr lang="en-US" b="0" i="0" u="none" strike="noStrike" kern="1200" dirty="0">
                <a:solidFill>
                  <a:srgbClr val="FF0000"/>
                </a:solidFill>
                <a:effectLst/>
                <a:latin typeface="Calibri" panose="020F0502020204030204" pitchFamily="34" charset="0"/>
              </a:rPr>
              <a:t>name of file</a:t>
            </a:r>
            <a:endParaRPr lang="en-US" dirty="0"/>
          </a:p>
        </p:txBody>
      </p:sp>
      <p:sp>
        <p:nvSpPr>
          <p:cNvPr id="13" name="TextBox 12">
            <a:extLst>
              <a:ext uri="{FF2B5EF4-FFF2-40B4-BE49-F238E27FC236}">
                <a16:creationId xmlns:a16="http://schemas.microsoft.com/office/drawing/2014/main" id="{26852239-6D5D-488D-97FD-B92F1C5EF4DC}"/>
              </a:ext>
            </a:extLst>
          </p:cNvPr>
          <p:cNvSpPr txBox="1"/>
          <p:nvPr/>
        </p:nvSpPr>
        <p:spPr>
          <a:xfrm>
            <a:off x="3089552" y="2711912"/>
            <a:ext cx="3973845" cy="3970318"/>
          </a:xfrm>
          <a:prstGeom prst="rect">
            <a:avLst/>
          </a:prstGeom>
          <a:solidFill>
            <a:srgbClr val="FFE5E5"/>
          </a:solidFill>
          <a:ln>
            <a:solidFill>
              <a:schemeClr val="tx1"/>
            </a:solidFill>
          </a:ln>
        </p:spPr>
        <p:txBody>
          <a:bodyPr wrap="none" rtlCol="0">
            <a:spAutoFit/>
          </a:bodyPr>
          <a:lstStyle/>
          <a:p>
            <a:r>
              <a:rPr lang="en-US" b="1" dirty="0"/>
              <a:t>3. </a:t>
            </a:r>
            <a:r>
              <a:rPr lang="en-US" b="1" dirty="0">
                <a:hlinkClick r:id="rId5"/>
              </a:rPr>
              <a:t>Concentration Grids</a:t>
            </a:r>
            <a:endParaRPr lang="en-US" b="1" dirty="0"/>
          </a:p>
          <a:p>
            <a:pPr marL="285750" indent="-285750">
              <a:buFont typeface="Arial" panose="020B0604020202020204" pitchFamily="34" charset="0"/>
              <a:buChar char="•"/>
            </a:pPr>
            <a:r>
              <a:rPr lang="en-US" dirty="0"/>
              <a:t>Number of concentration grids</a:t>
            </a:r>
          </a:p>
          <a:p>
            <a:pPr marL="285750" indent="-285750">
              <a:buFont typeface="Arial" panose="020B0604020202020204" pitchFamily="34" charset="0"/>
              <a:buChar char="•"/>
            </a:pPr>
            <a:r>
              <a:rPr lang="en-US" dirty="0"/>
              <a:t>For each grid:</a:t>
            </a: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center (Lat Long)</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grid spacing (degrees) (Lat Long)</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grid span (degrees) (Lat Long)</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directory for grid output file</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name of grid output file</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number of vertical levels</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height of level (m-</a:t>
            </a:r>
            <a:r>
              <a:rPr lang="en-US" b="0" i="0" u="none" strike="noStrike" kern="1200" dirty="0" err="1">
                <a:solidFill>
                  <a:srgbClr val="000000"/>
                </a:solidFill>
                <a:effectLst/>
                <a:latin typeface="Calibri" panose="020F0502020204030204" pitchFamily="34" charset="0"/>
              </a:rPr>
              <a:t>agl</a:t>
            </a:r>
            <a:r>
              <a:rPr lang="en-US" b="0" i="0" u="none" strike="noStrike" kern="1200" dirty="0">
                <a:solidFill>
                  <a:srgbClr val="000000"/>
                </a:solidFill>
                <a:effectLst/>
                <a:latin typeface="Calibri" panose="020F0502020204030204" pitchFamily="34" charset="0"/>
              </a:rPr>
              <a:t>)</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sampling start time</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sampling end time</a:t>
            </a:r>
            <a:endParaRPr lang="en-US" b="0" i="0" u="none" strike="noStrike" dirty="0">
              <a:effectLst/>
              <a:latin typeface="Arial" panose="020B0604020202020204" pitchFamily="34" charset="0"/>
            </a:endParaRPr>
          </a:p>
          <a:p>
            <a:pPr marL="742950" lvl="1" indent="-285750" fontAlgn="ctr">
              <a:buFont typeface="Arial" panose="020B0604020202020204" pitchFamily="34" charset="0"/>
              <a:buChar char="•"/>
            </a:pPr>
            <a:r>
              <a:rPr lang="en-US" b="0" i="0" u="none" strike="noStrike" kern="1200" dirty="0">
                <a:solidFill>
                  <a:srgbClr val="000000"/>
                </a:solidFill>
                <a:effectLst/>
                <a:latin typeface="Calibri" panose="020F0502020204030204" pitchFamily="34" charset="0"/>
              </a:rPr>
              <a:t>sampling interval</a:t>
            </a:r>
          </a:p>
          <a:p>
            <a:pPr lvl="1" fontAlgn="ctr"/>
            <a:r>
              <a:rPr lang="en-US" dirty="0">
                <a:solidFill>
                  <a:srgbClr val="000000"/>
                </a:solidFill>
                <a:latin typeface="Calibri" panose="020F0502020204030204" pitchFamily="34" charset="0"/>
              </a:rPr>
              <a:t>	(</a:t>
            </a:r>
            <a:r>
              <a:rPr lang="en-US" b="0" i="0" u="none" strike="noStrike" kern="1200" dirty="0">
                <a:solidFill>
                  <a:srgbClr val="000000"/>
                </a:solidFill>
                <a:effectLst/>
                <a:latin typeface="Calibri" panose="020F0502020204030204" pitchFamily="34" charset="0"/>
              </a:rPr>
              <a:t>type, hour, minute)</a:t>
            </a:r>
            <a:endParaRPr lang="en-US" dirty="0"/>
          </a:p>
        </p:txBody>
      </p:sp>
      <p:sp>
        <p:nvSpPr>
          <p:cNvPr id="16" name="TextBox 15">
            <a:extLst>
              <a:ext uri="{FF2B5EF4-FFF2-40B4-BE49-F238E27FC236}">
                <a16:creationId xmlns:a16="http://schemas.microsoft.com/office/drawing/2014/main" id="{5A5AD78D-8DE5-4CCC-8321-F5D9E6F38BF7}"/>
              </a:ext>
            </a:extLst>
          </p:cNvPr>
          <p:cNvSpPr txBox="1"/>
          <p:nvPr/>
        </p:nvSpPr>
        <p:spPr>
          <a:xfrm>
            <a:off x="321888" y="4202219"/>
            <a:ext cx="2705128" cy="2308324"/>
          </a:xfrm>
          <a:prstGeom prst="rect">
            <a:avLst/>
          </a:prstGeom>
          <a:noFill/>
        </p:spPr>
        <p:txBody>
          <a:bodyPr wrap="square">
            <a:spAutoFit/>
          </a:bodyPr>
          <a:lstStyle/>
          <a:p>
            <a:r>
              <a:rPr lang="en-US" sz="1600" b="0" i="1" dirty="0">
                <a:effectLst/>
              </a:rPr>
              <a:t>Note that turning on deposition will result in the removal of mass and the corresponding reduction in air concentration, the deposition will not be available in any output unless height "0" is defined as one of the concentration grid levels.</a:t>
            </a:r>
            <a:endParaRPr lang="en-US" sz="1600" i="1" dirty="0"/>
          </a:p>
        </p:txBody>
      </p:sp>
      <p:sp>
        <p:nvSpPr>
          <p:cNvPr id="17" name="Slide Number Placeholder 16">
            <a:extLst>
              <a:ext uri="{FF2B5EF4-FFF2-40B4-BE49-F238E27FC236}">
                <a16:creationId xmlns:a16="http://schemas.microsoft.com/office/drawing/2014/main" id="{5279D48B-3CE8-4672-9B8B-09D4987A79F0}"/>
              </a:ext>
            </a:extLst>
          </p:cNvPr>
          <p:cNvSpPr>
            <a:spLocks noGrp="1"/>
          </p:cNvSpPr>
          <p:nvPr>
            <p:ph type="sldNum" sz="quarter" idx="12"/>
          </p:nvPr>
        </p:nvSpPr>
        <p:spPr/>
        <p:txBody>
          <a:bodyPr/>
          <a:lstStyle/>
          <a:p>
            <a:fld id="{8BD64FDA-96D4-4057-802F-365E206D1D78}" type="slidenum">
              <a:rPr lang="en-US" smtClean="0"/>
              <a:t>37</a:t>
            </a:fld>
            <a:endParaRPr lang="en-US"/>
          </a:p>
        </p:txBody>
      </p:sp>
    </p:spTree>
    <p:extLst>
      <p:ext uri="{BB962C8B-B14F-4D97-AF65-F5344CB8AC3E}">
        <p14:creationId xmlns:p14="http://schemas.microsoft.com/office/powerpoint/2010/main" val="1222464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3F18C7-0081-456F-8AD8-48B7A0FE091A}"/>
              </a:ext>
            </a:extLst>
          </p:cNvPr>
          <p:cNvPicPr>
            <a:picLocks noChangeAspect="1"/>
          </p:cNvPicPr>
          <p:nvPr/>
        </p:nvPicPr>
        <p:blipFill>
          <a:blip r:embed="rId2"/>
          <a:stretch>
            <a:fillRect/>
          </a:stretch>
        </p:blipFill>
        <p:spPr>
          <a:xfrm>
            <a:off x="1038225" y="1184130"/>
            <a:ext cx="5057775" cy="5210175"/>
          </a:xfrm>
          <a:prstGeom prst="rect">
            <a:avLst/>
          </a:prstGeom>
        </p:spPr>
      </p:pic>
      <p:sp>
        <p:nvSpPr>
          <p:cNvPr id="7" name="TextBox 6">
            <a:extLst>
              <a:ext uri="{FF2B5EF4-FFF2-40B4-BE49-F238E27FC236}">
                <a16:creationId xmlns:a16="http://schemas.microsoft.com/office/drawing/2014/main" id="{2EF00E96-CDA7-4152-8575-9D6E1E0362AF}"/>
              </a:ext>
            </a:extLst>
          </p:cNvPr>
          <p:cNvSpPr txBox="1"/>
          <p:nvPr/>
        </p:nvSpPr>
        <p:spPr>
          <a:xfrm>
            <a:off x="214544" y="175770"/>
            <a:ext cx="7429919" cy="830997"/>
          </a:xfrm>
          <a:prstGeom prst="rect">
            <a:avLst/>
          </a:prstGeom>
          <a:noFill/>
        </p:spPr>
        <p:txBody>
          <a:bodyPr wrap="none" rtlCol="0">
            <a:spAutoFit/>
          </a:bodyPr>
          <a:lstStyle/>
          <a:p>
            <a:r>
              <a:rPr lang="en-US" sz="2400" dirty="0">
                <a:hlinkClick r:id="rId3"/>
              </a:rPr>
              <a:t>SETUP.CFG file structure   </a:t>
            </a:r>
            <a:endParaRPr lang="en-US" sz="2400" dirty="0"/>
          </a:p>
          <a:p>
            <a:r>
              <a:rPr lang="en-US" sz="2400" dirty="0"/>
              <a:t>GUI: Advanced </a:t>
            </a:r>
            <a:r>
              <a:rPr lang="en-US" sz="2400" dirty="0">
                <a:sym typeface="Wingdings" panose="05000000000000000000" pitchFamily="2" charset="2"/>
              </a:rPr>
              <a:t> Configuration Setup  Concentration </a:t>
            </a:r>
            <a:endParaRPr lang="en-US" sz="2400" dirty="0"/>
          </a:p>
        </p:txBody>
      </p:sp>
      <p:sp>
        <p:nvSpPr>
          <p:cNvPr id="8" name="Arrow: Right 7">
            <a:extLst>
              <a:ext uri="{FF2B5EF4-FFF2-40B4-BE49-F238E27FC236}">
                <a16:creationId xmlns:a16="http://schemas.microsoft.com/office/drawing/2014/main" id="{C098BB80-7998-43E7-8BF5-D83C6190E3DF}"/>
              </a:ext>
            </a:extLst>
          </p:cNvPr>
          <p:cNvSpPr/>
          <p:nvPr/>
        </p:nvSpPr>
        <p:spPr>
          <a:xfrm>
            <a:off x="5763491" y="2466107"/>
            <a:ext cx="581891" cy="31865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389B18D-C29D-424C-83C5-3DAE85EF9DB6}"/>
              </a:ext>
            </a:extLst>
          </p:cNvPr>
          <p:cNvSpPr txBox="1"/>
          <p:nvPr/>
        </p:nvSpPr>
        <p:spPr>
          <a:xfrm>
            <a:off x="7938654" y="3690171"/>
            <a:ext cx="3836307" cy="1815882"/>
          </a:xfrm>
          <a:prstGeom prst="rect">
            <a:avLst/>
          </a:prstGeom>
          <a:solidFill>
            <a:srgbClr val="FFFFD1"/>
          </a:solidFill>
          <a:ln>
            <a:solidFill>
              <a:schemeClr val="tx1"/>
            </a:solidFill>
          </a:ln>
        </p:spPr>
        <p:txBody>
          <a:bodyPr wrap="none" rtlCol="0">
            <a:spAutoFit/>
          </a:bodyPr>
          <a:lstStyle/>
          <a:p>
            <a:r>
              <a:rPr lang="en-US" sz="2800" b="1" dirty="0">
                <a:latin typeface="Courier New" panose="02070309020205020404" pitchFamily="49" charset="0"/>
                <a:cs typeface="Courier New" panose="02070309020205020404" pitchFamily="49" charset="0"/>
              </a:rPr>
              <a:t> &amp;SETUP</a:t>
            </a:r>
          </a:p>
          <a:p>
            <a:r>
              <a:rPr lang="en-US" sz="2800" b="1" dirty="0">
                <a:latin typeface="Courier New" panose="02070309020205020404" pitchFamily="49" charset="0"/>
                <a:cs typeface="Courier New" panose="02070309020205020404" pitchFamily="49" charset="0"/>
              </a:rPr>
              <a:t> </a:t>
            </a:r>
            <a:r>
              <a:rPr lang="en-US" sz="2800" b="1" dirty="0" err="1">
                <a:latin typeface="Courier New" panose="02070309020205020404" pitchFamily="49" charset="0"/>
                <a:cs typeface="Courier New" panose="02070309020205020404" pitchFamily="49" charset="0"/>
              </a:rPr>
              <a:t>numpar</a:t>
            </a:r>
            <a:r>
              <a:rPr lang="en-US" sz="2800" b="1" dirty="0">
                <a:latin typeface="Courier New" panose="02070309020205020404" pitchFamily="49" charset="0"/>
                <a:cs typeface="Courier New" panose="02070309020205020404" pitchFamily="49" charset="0"/>
              </a:rPr>
              <a:t> = 10000,</a:t>
            </a:r>
          </a:p>
          <a:p>
            <a:r>
              <a:rPr lang="en-US" sz="2800" b="1" dirty="0">
                <a:latin typeface="Courier New" panose="02070309020205020404" pitchFamily="49" charset="0"/>
                <a:cs typeface="Courier New" panose="02070309020205020404" pitchFamily="49" charset="0"/>
              </a:rPr>
              <a:t> </a:t>
            </a:r>
            <a:r>
              <a:rPr lang="en-US" sz="2800" b="1" dirty="0" err="1">
                <a:latin typeface="Courier New" panose="02070309020205020404" pitchFamily="49" charset="0"/>
                <a:cs typeface="Courier New" panose="02070309020205020404" pitchFamily="49" charset="0"/>
              </a:rPr>
              <a:t>maxpar</a:t>
            </a:r>
            <a:r>
              <a:rPr lang="en-US" sz="2800" b="1" dirty="0">
                <a:latin typeface="Courier New" panose="02070309020205020404" pitchFamily="49" charset="0"/>
                <a:cs typeface="Courier New" panose="02070309020205020404" pitchFamily="49" charset="0"/>
              </a:rPr>
              <a:t> = 240000,</a:t>
            </a:r>
          </a:p>
          <a:p>
            <a:r>
              <a:rPr lang="en-US" sz="2800" b="1" dirty="0">
                <a:latin typeface="Courier New" panose="02070309020205020404" pitchFamily="49" charset="0"/>
                <a:cs typeface="Courier New" panose="02070309020205020404" pitchFamily="49" charset="0"/>
              </a:rPr>
              <a:t> /</a:t>
            </a:r>
          </a:p>
        </p:txBody>
      </p:sp>
      <p:pic>
        <p:nvPicPr>
          <p:cNvPr id="12" name="Picture 11">
            <a:extLst>
              <a:ext uri="{FF2B5EF4-FFF2-40B4-BE49-F238E27FC236}">
                <a16:creationId xmlns:a16="http://schemas.microsoft.com/office/drawing/2014/main" id="{8FE631F4-F281-4F37-912E-2FBFFCF570B7}"/>
              </a:ext>
            </a:extLst>
          </p:cNvPr>
          <p:cNvPicPr>
            <a:picLocks noChangeAspect="1"/>
          </p:cNvPicPr>
          <p:nvPr/>
        </p:nvPicPr>
        <p:blipFill>
          <a:blip r:embed="rId4"/>
          <a:stretch>
            <a:fillRect/>
          </a:stretch>
        </p:blipFill>
        <p:spPr>
          <a:xfrm>
            <a:off x="6487821" y="1061997"/>
            <a:ext cx="5534025" cy="2495550"/>
          </a:xfrm>
          <a:prstGeom prst="rect">
            <a:avLst/>
          </a:prstGeom>
        </p:spPr>
      </p:pic>
      <p:sp>
        <p:nvSpPr>
          <p:cNvPr id="13" name="TextBox 12">
            <a:extLst>
              <a:ext uri="{FF2B5EF4-FFF2-40B4-BE49-F238E27FC236}">
                <a16:creationId xmlns:a16="http://schemas.microsoft.com/office/drawing/2014/main" id="{36397D30-D0AA-42F7-A782-86CC5F223EB2}"/>
              </a:ext>
            </a:extLst>
          </p:cNvPr>
          <p:cNvSpPr txBox="1"/>
          <p:nvPr/>
        </p:nvSpPr>
        <p:spPr>
          <a:xfrm>
            <a:off x="6487821" y="3859448"/>
            <a:ext cx="1250153" cy="1477328"/>
          </a:xfrm>
          <a:prstGeom prst="rect">
            <a:avLst/>
          </a:prstGeom>
          <a:noFill/>
        </p:spPr>
        <p:txBody>
          <a:bodyPr wrap="square" rtlCol="0">
            <a:spAutoFit/>
          </a:bodyPr>
          <a:lstStyle/>
          <a:p>
            <a:pPr algn="r"/>
            <a:r>
              <a:rPr lang="en-US" b="1" dirty="0"/>
              <a:t>Example</a:t>
            </a:r>
          </a:p>
          <a:p>
            <a:pPr algn="r"/>
            <a:r>
              <a:rPr lang="en-US" b="1" dirty="0"/>
              <a:t>of simple SETUP.CFG file (optional)</a:t>
            </a:r>
          </a:p>
        </p:txBody>
      </p:sp>
      <p:sp>
        <p:nvSpPr>
          <p:cNvPr id="14" name="Slide Number Placeholder 13">
            <a:extLst>
              <a:ext uri="{FF2B5EF4-FFF2-40B4-BE49-F238E27FC236}">
                <a16:creationId xmlns:a16="http://schemas.microsoft.com/office/drawing/2014/main" id="{8DE40993-5D49-46D6-B7AB-1A5672CCB210}"/>
              </a:ext>
            </a:extLst>
          </p:cNvPr>
          <p:cNvSpPr>
            <a:spLocks noGrp="1"/>
          </p:cNvSpPr>
          <p:nvPr>
            <p:ph type="sldNum" sz="quarter" idx="12"/>
          </p:nvPr>
        </p:nvSpPr>
        <p:spPr/>
        <p:txBody>
          <a:bodyPr/>
          <a:lstStyle/>
          <a:p>
            <a:fld id="{8BD64FDA-96D4-4057-802F-365E206D1D78}" type="slidenum">
              <a:rPr lang="en-US" smtClean="0"/>
              <a:t>38</a:t>
            </a:fld>
            <a:endParaRPr lang="en-US"/>
          </a:p>
        </p:txBody>
      </p:sp>
      <p:sp>
        <p:nvSpPr>
          <p:cNvPr id="10" name="TextBox 9">
            <a:extLst>
              <a:ext uri="{FF2B5EF4-FFF2-40B4-BE49-F238E27FC236}">
                <a16:creationId xmlns:a16="http://schemas.microsoft.com/office/drawing/2014/main" id="{418E1F03-DD07-4B50-A8F4-ACD8ED2EDED2}"/>
              </a:ext>
            </a:extLst>
          </p:cNvPr>
          <p:cNvSpPr txBox="1"/>
          <p:nvPr/>
        </p:nvSpPr>
        <p:spPr>
          <a:xfrm>
            <a:off x="6487821" y="5638677"/>
            <a:ext cx="5135768" cy="1107996"/>
          </a:xfrm>
          <a:prstGeom prst="rect">
            <a:avLst/>
          </a:prstGeom>
          <a:noFill/>
        </p:spPr>
        <p:txBody>
          <a:bodyPr wrap="square">
            <a:spAutoFit/>
          </a:bodyPr>
          <a:lstStyle/>
          <a:p>
            <a:pPr marL="285750" indent="-285750">
              <a:spcBef>
                <a:spcPts val="1200"/>
              </a:spcBef>
              <a:buFont typeface="Wingdings" panose="05000000000000000000" pitchFamily="2" charset="2"/>
              <a:buChar char="§"/>
            </a:pPr>
            <a:r>
              <a:rPr lang="en-US" sz="1400" i="1" kern="0" dirty="0" err="1">
                <a:solidFill>
                  <a:srgbClr val="FF0000"/>
                </a:solidFill>
                <a:cs typeface="Arial"/>
                <a:sym typeface="Arial"/>
              </a:rPr>
              <a:t>maxpar</a:t>
            </a:r>
            <a:r>
              <a:rPr lang="en-US" sz="1400" kern="0" dirty="0">
                <a:solidFill>
                  <a:srgbClr val="FF0000"/>
                </a:solidFill>
                <a:cs typeface="Arial"/>
                <a:sym typeface="Arial"/>
              </a:rPr>
              <a:t> must generally be greater than or equal to the </a:t>
            </a:r>
            <a:r>
              <a:rPr lang="en-US" sz="1400" i="1" kern="0" dirty="0" err="1">
                <a:solidFill>
                  <a:srgbClr val="FF0000"/>
                </a:solidFill>
                <a:cs typeface="Arial"/>
                <a:sym typeface="Arial"/>
              </a:rPr>
              <a:t>run_duration</a:t>
            </a:r>
            <a:r>
              <a:rPr lang="en-US" sz="1400" i="1" kern="0" dirty="0">
                <a:solidFill>
                  <a:srgbClr val="FF0000"/>
                </a:solidFill>
                <a:cs typeface="Arial"/>
                <a:sym typeface="Arial"/>
              </a:rPr>
              <a:t> </a:t>
            </a:r>
            <a:r>
              <a:rPr lang="en-US" sz="1400" kern="0" dirty="0">
                <a:solidFill>
                  <a:srgbClr val="FF0000"/>
                </a:solidFill>
                <a:cs typeface="Arial"/>
                <a:sym typeface="Arial"/>
              </a:rPr>
              <a:t>* </a:t>
            </a:r>
            <a:r>
              <a:rPr lang="en-US" sz="1400" i="1" kern="0" dirty="0" err="1">
                <a:solidFill>
                  <a:srgbClr val="FF0000"/>
                </a:solidFill>
                <a:cs typeface="Arial"/>
                <a:sym typeface="Arial"/>
              </a:rPr>
              <a:t>numpar</a:t>
            </a:r>
            <a:endParaRPr lang="en-US" sz="1400" i="1" kern="0" dirty="0">
              <a:solidFill>
                <a:srgbClr val="FF0000"/>
              </a:solidFill>
              <a:cs typeface="Arial"/>
              <a:sym typeface="Arial"/>
            </a:endParaRPr>
          </a:p>
          <a:p>
            <a:pPr marL="285750" indent="-285750">
              <a:spcBef>
                <a:spcPts val="1200"/>
              </a:spcBef>
              <a:buFont typeface="Wingdings" panose="05000000000000000000" pitchFamily="2" charset="2"/>
              <a:buChar char="§"/>
            </a:pPr>
            <a:r>
              <a:rPr lang="en-US" sz="1400" kern="0" dirty="0">
                <a:solidFill>
                  <a:schemeClr val="accent1"/>
                </a:solidFill>
                <a:cs typeface="Arial"/>
                <a:sym typeface="Arial"/>
              </a:rPr>
              <a:t>E.g., for a 24hr simulation, releasing 10,000 particles per hour, you need a maximum number of particles of 240,000</a:t>
            </a:r>
            <a:endParaRPr lang="en-US" sz="1400" dirty="0">
              <a:solidFill>
                <a:schemeClr val="accent1"/>
              </a:solidFill>
            </a:endParaRPr>
          </a:p>
        </p:txBody>
      </p:sp>
    </p:spTree>
    <p:extLst>
      <p:ext uri="{BB962C8B-B14F-4D97-AF65-F5344CB8AC3E}">
        <p14:creationId xmlns:p14="http://schemas.microsoft.com/office/powerpoint/2010/main" val="2474020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61457D-6321-4176-982D-14DCCC18C9CA}"/>
              </a:ext>
            </a:extLst>
          </p:cNvPr>
          <p:cNvSpPr/>
          <p:nvPr/>
        </p:nvSpPr>
        <p:spPr>
          <a:xfrm>
            <a:off x="-1600" y="1197192"/>
            <a:ext cx="12192000" cy="1063495"/>
          </a:xfrm>
          <a:prstGeom prst="rect">
            <a:avLst/>
          </a:prstGeom>
          <a:solidFill>
            <a:srgbClr val="FFE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2FFBB0B-EC07-4624-B2A2-48AAC622D5C0}"/>
              </a:ext>
            </a:extLst>
          </p:cNvPr>
          <p:cNvSpPr/>
          <p:nvPr/>
        </p:nvSpPr>
        <p:spPr>
          <a:xfrm>
            <a:off x="0" y="372125"/>
            <a:ext cx="12192000" cy="79288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0F2C07B-547F-4E48-A2DF-B2723444E35B}"/>
              </a:ext>
            </a:extLst>
          </p:cNvPr>
          <p:cNvSpPr txBox="1"/>
          <p:nvPr/>
        </p:nvSpPr>
        <p:spPr>
          <a:xfrm>
            <a:off x="4026469" y="3106328"/>
            <a:ext cx="1847850" cy="1323439"/>
          </a:xfrm>
          <a:prstGeom prst="rect">
            <a:avLst/>
          </a:prstGeom>
          <a:solidFill>
            <a:srgbClr val="FFFFD1"/>
          </a:solidFill>
          <a:ln>
            <a:solidFill>
              <a:schemeClr val="tx1"/>
            </a:solidFill>
          </a:ln>
        </p:spPr>
        <p:txBody>
          <a:bodyPr wrap="square" rtlCol="0">
            <a:spAutoFit/>
          </a:bodyPr>
          <a:lstStyle/>
          <a:p>
            <a:pPr algn="ctr"/>
            <a:r>
              <a:rPr lang="en-US" sz="2000" dirty="0">
                <a:hlinkClick r:id="rId2"/>
              </a:rPr>
              <a:t>HYSPLIT Concentration model</a:t>
            </a:r>
            <a:endParaRPr lang="en-US" sz="2000" dirty="0"/>
          </a:p>
          <a:p>
            <a:pPr algn="ctr"/>
            <a:r>
              <a:rPr lang="en-US" sz="2000" dirty="0"/>
              <a:t>(hycs_std.exe)</a:t>
            </a:r>
          </a:p>
        </p:txBody>
      </p:sp>
      <p:sp>
        <p:nvSpPr>
          <p:cNvPr id="6" name="TextBox 5">
            <a:extLst>
              <a:ext uri="{FF2B5EF4-FFF2-40B4-BE49-F238E27FC236}">
                <a16:creationId xmlns:a16="http://schemas.microsoft.com/office/drawing/2014/main" id="{0663E186-FE37-457A-9AA8-90617D6BB918}"/>
              </a:ext>
            </a:extLst>
          </p:cNvPr>
          <p:cNvSpPr txBox="1"/>
          <p:nvPr/>
        </p:nvSpPr>
        <p:spPr>
          <a:xfrm>
            <a:off x="898520" y="2532579"/>
            <a:ext cx="1378279" cy="2554545"/>
          </a:xfrm>
          <a:prstGeom prst="rect">
            <a:avLst/>
          </a:prstGeom>
          <a:solidFill>
            <a:srgbClr val="FFFFD1"/>
          </a:solidFill>
          <a:ln>
            <a:solidFill>
              <a:schemeClr val="tx1"/>
            </a:solidFill>
          </a:ln>
        </p:spPr>
        <p:txBody>
          <a:bodyPr wrap="square" rtlCol="0">
            <a:spAutoFit/>
          </a:bodyPr>
          <a:lstStyle/>
          <a:p>
            <a:pPr algn="ctr"/>
            <a:r>
              <a:rPr lang="en-US" sz="2000" dirty="0">
                <a:hlinkClick r:id="rId3"/>
              </a:rPr>
              <a:t>CONTROL file</a:t>
            </a:r>
            <a:r>
              <a:rPr lang="en-US" sz="2000" dirty="0"/>
              <a:t> (required), ...including Pollutant,  Deposition, and Grids Setup...</a:t>
            </a:r>
          </a:p>
        </p:txBody>
      </p:sp>
      <p:sp>
        <p:nvSpPr>
          <p:cNvPr id="8" name="TextBox 7">
            <a:extLst>
              <a:ext uri="{FF2B5EF4-FFF2-40B4-BE49-F238E27FC236}">
                <a16:creationId xmlns:a16="http://schemas.microsoft.com/office/drawing/2014/main" id="{AEEC2776-A586-4823-BAA1-23261094ACE9}"/>
              </a:ext>
            </a:extLst>
          </p:cNvPr>
          <p:cNvSpPr txBox="1"/>
          <p:nvPr/>
        </p:nvSpPr>
        <p:spPr>
          <a:xfrm>
            <a:off x="2460615" y="2878331"/>
            <a:ext cx="1419520" cy="1015663"/>
          </a:xfrm>
          <a:prstGeom prst="rect">
            <a:avLst/>
          </a:prstGeom>
          <a:solidFill>
            <a:srgbClr val="FFFFD1"/>
          </a:solidFill>
          <a:ln>
            <a:solidFill>
              <a:schemeClr val="tx1"/>
            </a:solidFill>
          </a:ln>
        </p:spPr>
        <p:txBody>
          <a:bodyPr wrap="square" rtlCol="0">
            <a:spAutoFit/>
          </a:bodyPr>
          <a:lstStyle/>
          <a:p>
            <a:pPr algn="ctr"/>
            <a:r>
              <a:rPr lang="en-US" sz="2000" dirty="0">
                <a:hlinkClick r:id="rId4"/>
              </a:rPr>
              <a:t>SETUP.CFG file</a:t>
            </a:r>
            <a:r>
              <a:rPr lang="en-US" sz="2000" dirty="0"/>
              <a:t> (optional)</a:t>
            </a:r>
          </a:p>
        </p:txBody>
      </p:sp>
      <p:sp>
        <p:nvSpPr>
          <p:cNvPr id="10" name="TextBox 9">
            <a:extLst>
              <a:ext uri="{FF2B5EF4-FFF2-40B4-BE49-F238E27FC236}">
                <a16:creationId xmlns:a16="http://schemas.microsoft.com/office/drawing/2014/main" id="{E4056F46-958E-44FC-B5B7-03D83160310B}"/>
              </a:ext>
            </a:extLst>
          </p:cNvPr>
          <p:cNvSpPr txBox="1"/>
          <p:nvPr/>
        </p:nvSpPr>
        <p:spPr>
          <a:xfrm>
            <a:off x="1023708" y="5573067"/>
            <a:ext cx="1145627" cy="1015663"/>
          </a:xfrm>
          <a:prstGeom prst="rect">
            <a:avLst/>
          </a:prstGeom>
          <a:solidFill>
            <a:srgbClr val="FFFFD1"/>
          </a:solidFill>
          <a:ln>
            <a:solidFill>
              <a:schemeClr val="tx1"/>
            </a:solidFill>
          </a:ln>
        </p:spPr>
        <p:txBody>
          <a:bodyPr wrap="square" rtlCol="0">
            <a:spAutoFit/>
          </a:bodyPr>
          <a:lstStyle/>
          <a:p>
            <a:pPr algn="ctr"/>
            <a:r>
              <a:rPr lang="en-US" sz="2000" dirty="0">
                <a:hlinkClick r:id="rId5"/>
              </a:rPr>
              <a:t>Met Data File(s)</a:t>
            </a:r>
            <a:endParaRPr lang="en-US" sz="2000" dirty="0"/>
          </a:p>
        </p:txBody>
      </p:sp>
      <p:sp>
        <p:nvSpPr>
          <p:cNvPr id="12" name="TextBox 11">
            <a:extLst>
              <a:ext uri="{FF2B5EF4-FFF2-40B4-BE49-F238E27FC236}">
                <a16:creationId xmlns:a16="http://schemas.microsoft.com/office/drawing/2014/main" id="{E9A7F210-7E74-4EDD-B619-5E88263D8BED}"/>
              </a:ext>
            </a:extLst>
          </p:cNvPr>
          <p:cNvSpPr txBox="1"/>
          <p:nvPr/>
        </p:nvSpPr>
        <p:spPr>
          <a:xfrm>
            <a:off x="6172196" y="2560083"/>
            <a:ext cx="1624705" cy="2246769"/>
          </a:xfrm>
          <a:prstGeom prst="rect">
            <a:avLst/>
          </a:prstGeom>
          <a:solidFill>
            <a:srgbClr val="FFFFD1"/>
          </a:solidFill>
          <a:ln>
            <a:solidFill>
              <a:schemeClr val="tx1"/>
            </a:solidFill>
          </a:ln>
        </p:spPr>
        <p:txBody>
          <a:bodyPr wrap="square" rtlCol="0">
            <a:spAutoFit/>
          </a:bodyPr>
          <a:lstStyle/>
          <a:p>
            <a:pPr algn="ctr"/>
            <a:r>
              <a:rPr lang="en-US" sz="2000" dirty="0">
                <a:hlinkClick r:id="rId6"/>
              </a:rPr>
              <a:t>binary output file</a:t>
            </a:r>
            <a:r>
              <a:rPr lang="en-US" sz="2000" dirty="0"/>
              <a:t> for each concentration grid defined</a:t>
            </a:r>
          </a:p>
          <a:p>
            <a:pPr algn="ctr"/>
            <a:r>
              <a:rPr lang="en-US" sz="2000" dirty="0"/>
              <a:t>(cdump_1, cdump_2, cdump_3, ...)</a:t>
            </a:r>
          </a:p>
        </p:txBody>
      </p:sp>
      <p:sp>
        <p:nvSpPr>
          <p:cNvPr id="14" name="TextBox 13">
            <a:extLst>
              <a:ext uri="{FF2B5EF4-FFF2-40B4-BE49-F238E27FC236}">
                <a16:creationId xmlns:a16="http://schemas.microsoft.com/office/drawing/2014/main" id="{F5D5533A-4DE4-4433-A3DC-1B5AD0B7FE26}"/>
              </a:ext>
            </a:extLst>
          </p:cNvPr>
          <p:cNvSpPr txBox="1"/>
          <p:nvPr/>
        </p:nvSpPr>
        <p:spPr>
          <a:xfrm>
            <a:off x="6182228" y="5846464"/>
            <a:ext cx="1438277" cy="707886"/>
          </a:xfrm>
          <a:prstGeom prst="rect">
            <a:avLst/>
          </a:prstGeom>
          <a:solidFill>
            <a:srgbClr val="FFFFD1"/>
          </a:solidFill>
          <a:ln>
            <a:solidFill>
              <a:schemeClr val="tx1"/>
            </a:solidFill>
          </a:ln>
        </p:spPr>
        <p:txBody>
          <a:bodyPr wrap="square" rtlCol="0">
            <a:spAutoFit/>
          </a:bodyPr>
          <a:lstStyle/>
          <a:p>
            <a:pPr algn="ctr"/>
            <a:r>
              <a:rPr lang="en-US" sz="2000" dirty="0">
                <a:hlinkClick r:id="rId7"/>
              </a:rPr>
              <a:t>MESSAGE file</a:t>
            </a:r>
            <a:endParaRPr lang="en-US" sz="2000" dirty="0"/>
          </a:p>
        </p:txBody>
      </p:sp>
      <p:sp>
        <p:nvSpPr>
          <p:cNvPr id="16" name="TextBox 15">
            <a:extLst>
              <a:ext uri="{FF2B5EF4-FFF2-40B4-BE49-F238E27FC236}">
                <a16:creationId xmlns:a16="http://schemas.microsoft.com/office/drawing/2014/main" id="{15740715-D0FC-4E35-8534-9E76D71FCAB2}"/>
              </a:ext>
            </a:extLst>
          </p:cNvPr>
          <p:cNvSpPr txBox="1"/>
          <p:nvPr/>
        </p:nvSpPr>
        <p:spPr>
          <a:xfrm>
            <a:off x="8014225" y="2563572"/>
            <a:ext cx="1847850" cy="1323439"/>
          </a:xfrm>
          <a:prstGeom prst="rect">
            <a:avLst/>
          </a:prstGeom>
          <a:solidFill>
            <a:srgbClr val="FFFFD1"/>
          </a:solidFill>
          <a:ln>
            <a:solidFill>
              <a:schemeClr val="tx1"/>
            </a:solidFill>
          </a:ln>
        </p:spPr>
        <p:txBody>
          <a:bodyPr wrap="square" rtlCol="0">
            <a:spAutoFit/>
          </a:bodyPr>
          <a:lstStyle/>
          <a:p>
            <a:pPr algn="ctr"/>
            <a:r>
              <a:rPr lang="en-US" sz="2000" dirty="0"/>
              <a:t>Concentration Plotting program (</a:t>
            </a:r>
            <a:r>
              <a:rPr lang="en-US" sz="2000" dirty="0">
                <a:hlinkClick r:id="rId8"/>
              </a:rPr>
              <a:t>concplot</a:t>
            </a:r>
            <a:r>
              <a:rPr lang="en-US" sz="2000" dirty="0"/>
              <a:t>)</a:t>
            </a:r>
          </a:p>
        </p:txBody>
      </p:sp>
      <p:sp>
        <p:nvSpPr>
          <p:cNvPr id="19" name="TextBox 18">
            <a:extLst>
              <a:ext uri="{FF2B5EF4-FFF2-40B4-BE49-F238E27FC236}">
                <a16:creationId xmlns:a16="http://schemas.microsoft.com/office/drawing/2014/main" id="{0E3A6208-FD10-40F0-B241-6A5F3D1E2A1D}"/>
              </a:ext>
            </a:extLst>
          </p:cNvPr>
          <p:cNvSpPr txBox="1"/>
          <p:nvPr/>
        </p:nvSpPr>
        <p:spPr>
          <a:xfrm>
            <a:off x="10078476" y="2560431"/>
            <a:ext cx="1815289" cy="4247317"/>
          </a:xfrm>
          <a:prstGeom prst="rect">
            <a:avLst/>
          </a:prstGeom>
          <a:solidFill>
            <a:srgbClr val="FFFFD1"/>
          </a:solidFill>
          <a:ln>
            <a:solidFill>
              <a:schemeClr val="tx1"/>
            </a:solidFill>
          </a:ln>
        </p:spPr>
        <p:txBody>
          <a:bodyPr wrap="square" rtlCol="0">
            <a:spAutoFit/>
          </a:bodyPr>
          <a:lstStyle/>
          <a:p>
            <a:pPr>
              <a:spcBef>
                <a:spcPts val="1200"/>
              </a:spcBef>
            </a:pPr>
            <a:r>
              <a:rPr lang="en-US" dirty="0"/>
              <a:t>Additional post-processing programs, e.g.</a:t>
            </a:r>
          </a:p>
          <a:p>
            <a:pPr>
              <a:spcBef>
                <a:spcPts val="1200"/>
              </a:spcBef>
            </a:pPr>
            <a:r>
              <a:rPr lang="en-US" u="sng" dirty="0">
                <a:hlinkClick r:id="rId9"/>
              </a:rPr>
              <a:t>con2asc</a:t>
            </a:r>
            <a:r>
              <a:rPr lang="en-US" dirty="0"/>
              <a:t> </a:t>
            </a:r>
          </a:p>
          <a:p>
            <a:pPr algn="r"/>
            <a:r>
              <a:rPr lang="en-US" sz="1600" dirty="0"/>
              <a:t>create ascii </a:t>
            </a:r>
          </a:p>
          <a:p>
            <a:pPr algn="r"/>
            <a:r>
              <a:rPr lang="en-US" sz="1600" dirty="0"/>
              <a:t>text file with concentration values at each</a:t>
            </a:r>
          </a:p>
          <a:p>
            <a:pPr algn="r"/>
            <a:r>
              <a:rPr lang="en-US" sz="1600" dirty="0"/>
              <a:t>grid point</a:t>
            </a:r>
          </a:p>
          <a:p>
            <a:pPr>
              <a:spcBef>
                <a:spcPts val="1200"/>
              </a:spcBef>
            </a:pPr>
            <a:r>
              <a:rPr lang="en-US" u="sng" dirty="0">
                <a:hlinkClick r:id="rId10"/>
              </a:rPr>
              <a:t>con2stn</a:t>
            </a:r>
            <a:r>
              <a:rPr lang="en-US" dirty="0"/>
              <a:t> </a:t>
            </a:r>
          </a:p>
          <a:p>
            <a:pPr algn="r"/>
            <a:r>
              <a:rPr lang="en-US" sz="1600" dirty="0"/>
              <a:t>create ascii </a:t>
            </a:r>
          </a:p>
          <a:p>
            <a:pPr algn="r"/>
            <a:r>
              <a:rPr lang="en-US" sz="1600" dirty="0"/>
              <a:t>text file with concentration values at a particular location</a:t>
            </a:r>
          </a:p>
        </p:txBody>
      </p:sp>
      <p:sp>
        <p:nvSpPr>
          <p:cNvPr id="21" name="TextBox 20">
            <a:extLst>
              <a:ext uri="{FF2B5EF4-FFF2-40B4-BE49-F238E27FC236}">
                <a16:creationId xmlns:a16="http://schemas.microsoft.com/office/drawing/2014/main" id="{CA4BA117-E0FE-4A8F-BCAF-2BF0F2737920}"/>
              </a:ext>
            </a:extLst>
          </p:cNvPr>
          <p:cNvSpPr txBox="1"/>
          <p:nvPr/>
        </p:nvSpPr>
        <p:spPr>
          <a:xfrm>
            <a:off x="898520" y="1539591"/>
            <a:ext cx="1670190" cy="646331"/>
          </a:xfrm>
          <a:prstGeom prst="rect">
            <a:avLst/>
          </a:prstGeom>
          <a:noFill/>
        </p:spPr>
        <p:txBody>
          <a:bodyPr wrap="square" rtlCol="0">
            <a:spAutoFit/>
          </a:bodyPr>
          <a:lstStyle/>
          <a:p>
            <a:r>
              <a:rPr lang="en-US" dirty="0">
                <a:solidFill>
                  <a:srgbClr val="FF0000"/>
                </a:solidFill>
              </a:rPr>
              <a:t>Concentration</a:t>
            </a:r>
          </a:p>
          <a:p>
            <a:r>
              <a:rPr lang="en-US" dirty="0">
                <a:solidFill>
                  <a:srgbClr val="FF0000"/>
                </a:solidFill>
                <a:sym typeface="Wingdings" panose="05000000000000000000" pitchFamily="2" charset="2"/>
              </a:rPr>
              <a:t> Setup Run</a:t>
            </a:r>
            <a:endParaRPr lang="en-US" dirty="0">
              <a:solidFill>
                <a:srgbClr val="FF0000"/>
              </a:solidFill>
            </a:endParaRPr>
          </a:p>
        </p:txBody>
      </p:sp>
      <p:sp>
        <p:nvSpPr>
          <p:cNvPr id="23" name="TextBox 22">
            <a:extLst>
              <a:ext uri="{FF2B5EF4-FFF2-40B4-BE49-F238E27FC236}">
                <a16:creationId xmlns:a16="http://schemas.microsoft.com/office/drawing/2014/main" id="{5D666C70-C6CE-4AB1-AA33-FF590FD44930}"/>
              </a:ext>
            </a:extLst>
          </p:cNvPr>
          <p:cNvSpPr txBox="1"/>
          <p:nvPr/>
        </p:nvSpPr>
        <p:spPr>
          <a:xfrm>
            <a:off x="2381200" y="1324148"/>
            <a:ext cx="1847850" cy="861774"/>
          </a:xfrm>
          <a:prstGeom prst="rect">
            <a:avLst/>
          </a:prstGeom>
          <a:noFill/>
        </p:spPr>
        <p:txBody>
          <a:bodyPr wrap="square" rtlCol="0">
            <a:spAutoFit/>
          </a:bodyPr>
          <a:lstStyle/>
          <a:p>
            <a:r>
              <a:rPr lang="en-US" dirty="0">
                <a:solidFill>
                  <a:srgbClr val="FF0000"/>
                </a:solidFill>
              </a:rPr>
              <a:t>Advanced </a:t>
            </a:r>
            <a:endParaRPr lang="en-US" sz="1600" dirty="0">
              <a:solidFill>
                <a:srgbClr val="FF0000"/>
              </a:solidFill>
            </a:endParaRPr>
          </a:p>
          <a:p>
            <a:r>
              <a:rPr lang="en-US" sz="1600" dirty="0">
                <a:solidFill>
                  <a:srgbClr val="FF0000"/>
                </a:solidFill>
                <a:sym typeface="Wingdings" panose="05000000000000000000" pitchFamily="2" charset="2"/>
              </a:rPr>
              <a:t> Config. Setup</a:t>
            </a:r>
            <a:br>
              <a:rPr lang="en-US" sz="1600" dirty="0">
                <a:solidFill>
                  <a:srgbClr val="FF0000"/>
                </a:solidFill>
                <a:sym typeface="Wingdings" panose="05000000000000000000" pitchFamily="2" charset="2"/>
              </a:rPr>
            </a:br>
            <a:r>
              <a:rPr lang="en-US" sz="1600" dirty="0">
                <a:solidFill>
                  <a:srgbClr val="FF0000"/>
                </a:solidFill>
                <a:sym typeface="Wingdings" panose="05000000000000000000" pitchFamily="2" charset="2"/>
              </a:rPr>
              <a:t> Concentration</a:t>
            </a:r>
            <a:endParaRPr lang="en-US" sz="1600" dirty="0">
              <a:solidFill>
                <a:srgbClr val="FF0000"/>
              </a:solidFill>
            </a:endParaRPr>
          </a:p>
        </p:txBody>
      </p:sp>
      <p:sp>
        <p:nvSpPr>
          <p:cNvPr id="25" name="TextBox 24">
            <a:extLst>
              <a:ext uri="{FF2B5EF4-FFF2-40B4-BE49-F238E27FC236}">
                <a16:creationId xmlns:a16="http://schemas.microsoft.com/office/drawing/2014/main" id="{2CA9546A-788D-4DAE-A412-D4128C33F9BD}"/>
              </a:ext>
            </a:extLst>
          </p:cNvPr>
          <p:cNvSpPr txBox="1"/>
          <p:nvPr/>
        </p:nvSpPr>
        <p:spPr>
          <a:xfrm>
            <a:off x="4115299" y="1539591"/>
            <a:ext cx="1670190" cy="646331"/>
          </a:xfrm>
          <a:prstGeom prst="rect">
            <a:avLst/>
          </a:prstGeom>
          <a:noFill/>
        </p:spPr>
        <p:txBody>
          <a:bodyPr wrap="square" rtlCol="0">
            <a:spAutoFit/>
          </a:bodyPr>
          <a:lstStyle/>
          <a:p>
            <a:r>
              <a:rPr lang="en-US" dirty="0">
                <a:solidFill>
                  <a:srgbClr val="FF0000"/>
                </a:solidFill>
              </a:rPr>
              <a:t>Concentration</a:t>
            </a:r>
          </a:p>
          <a:p>
            <a:r>
              <a:rPr lang="en-US" dirty="0">
                <a:solidFill>
                  <a:srgbClr val="FF0000"/>
                </a:solidFill>
                <a:sym typeface="Wingdings" panose="05000000000000000000" pitchFamily="2" charset="2"/>
              </a:rPr>
              <a:t> Run Model</a:t>
            </a:r>
            <a:endParaRPr lang="en-US" dirty="0">
              <a:solidFill>
                <a:srgbClr val="FF0000"/>
              </a:solidFill>
            </a:endParaRPr>
          </a:p>
        </p:txBody>
      </p:sp>
      <p:sp>
        <p:nvSpPr>
          <p:cNvPr id="31" name="TextBox 30">
            <a:extLst>
              <a:ext uri="{FF2B5EF4-FFF2-40B4-BE49-F238E27FC236}">
                <a16:creationId xmlns:a16="http://schemas.microsoft.com/office/drawing/2014/main" id="{4926F143-CD9E-4AAA-B8D0-8477E3A30E4D}"/>
              </a:ext>
            </a:extLst>
          </p:cNvPr>
          <p:cNvSpPr txBox="1"/>
          <p:nvPr/>
        </p:nvSpPr>
        <p:spPr>
          <a:xfrm>
            <a:off x="5925879" y="1539591"/>
            <a:ext cx="1930909" cy="646331"/>
          </a:xfrm>
          <a:prstGeom prst="rect">
            <a:avLst/>
          </a:prstGeom>
          <a:noFill/>
        </p:spPr>
        <p:txBody>
          <a:bodyPr wrap="square" rtlCol="0">
            <a:spAutoFit/>
          </a:bodyPr>
          <a:lstStyle/>
          <a:p>
            <a:r>
              <a:rPr lang="en-US" dirty="0">
                <a:solidFill>
                  <a:srgbClr val="FF0000"/>
                </a:solidFill>
              </a:rPr>
              <a:t>Advanced </a:t>
            </a:r>
          </a:p>
          <a:p>
            <a:r>
              <a:rPr lang="en-US" dirty="0">
                <a:solidFill>
                  <a:srgbClr val="FF0000"/>
                </a:solidFill>
                <a:sym typeface="Wingdings" panose="05000000000000000000" pitchFamily="2" charset="2"/>
              </a:rPr>
              <a:t>  View Messages</a:t>
            </a:r>
            <a:endParaRPr lang="en-US" dirty="0">
              <a:solidFill>
                <a:srgbClr val="FF0000"/>
              </a:solidFill>
            </a:endParaRPr>
          </a:p>
        </p:txBody>
      </p:sp>
      <p:sp>
        <p:nvSpPr>
          <p:cNvPr id="33" name="TextBox 32">
            <a:extLst>
              <a:ext uri="{FF2B5EF4-FFF2-40B4-BE49-F238E27FC236}">
                <a16:creationId xmlns:a16="http://schemas.microsoft.com/office/drawing/2014/main" id="{151D8D06-0F75-4A78-A469-B0A7EFA4C44D}"/>
              </a:ext>
            </a:extLst>
          </p:cNvPr>
          <p:cNvSpPr txBox="1"/>
          <p:nvPr/>
        </p:nvSpPr>
        <p:spPr>
          <a:xfrm>
            <a:off x="8103055" y="1262592"/>
            <a:ext cx="1670190" cy="923330"/>
          </a:xfrm>
          <a:prstGeom prst="rect">
            <a:avLst/>
          </a:prstGeom>
          <a:noFill/>
        </p:spPr>
        <p:txBody>
          <a:bodyPr wrap="square" rtlCol="0">
            <a:spAutoFit/>
          </a:bodyPr>
          <a:lstStyle/>
          <a:p>
            <a:r>
              <a:rPr lang="en-US" dirty="0">
                <a:solidFill>
                  <a:srgbClr val="FF0000"/>
                </a:solidFill>
              </a:rPr>
              <a:t>Concentration</a:t>
            </a:r>
          </a:p>
          <a:p>
            <a:pPr marL="285750" indent="-285750">
              <a:buFont typeface="Wingdings" panose="05000000000000000000" pitchFamily="2" charset="2"/>
              <a:buChar char="à"/>
            </a:pPr>
            <a:r>
              <a:rPr lang="en-US" dirty="0">
                <a:solidFill>
                  <a:srgbClr val="FF0000"/>
                </a:solidFill>
                <a:sym typeface="Wingdings" panose="05000000000000000000" pitchFamily="2" charset="2"/>
              </a:rPr>
              <a:t>Display</a:t>
            </a:r>
          </a:p>
          <a:p>
            <a:pPr marL="285750" indent="-285750">
              <a:buFont typeface="Wingdings" panose="05000000000000000000" pitchFamily="2" charset="2"/>
              <a:buChar char="à"/>
            </a:pPr>
            <a:r>
              <a:rPr lang="en-US" dirty="0">
                <a:solidFill>
                  <a:srgbClr val="FF0000"/>
                </a:solidFill>
                <a:sym typeface="Wingdings" panose="05000000000000000000" pitchFamily="2" charset="2"/>
              </a:rPr>
              <a:t>Contours</a:t>
            </a:r>
            <a:endParaRPr lang="en-US" dirty="0">
              <a:solidFill>
                <a:srgbClr val="FF0000"/>
              </a:solidFill>
            </a:endParaRPr>
          </a:p>
        </p:txBody>
      </p:sp>
      <p:sp>
        <p:nvSpPr>
          <p:cNvPr id="35" name="TextBox 34">
            <a:extLst>
              <a:ext uri="{FF2B5EF4-FFF2-40B4-BE49-F238E27FC236}">
                <a16:creationId xmlns:a16="http://schemas.microsoft.com/office/drawing/2014/main" id="{416DE36A-07F9-4F1B-B635-432507BE243A}"/>
              </a:ext>
            </a:extLst>
          </p:cNvPr>
          <p:cNvSpPr txBox="1"/>
          <p:nvPr/>
        </p:nvSpPr>
        <p:spPr>
          <a:xfrm>
            <a:off x="10120040" y="1202716"/>
            <a:ext cx="1952313" cy="1077218"/>
          </a:xfrm>
          <a:prstGeom prst="rect">
            <a:avLst/>
          </a:prstGeom>
          <a:noFill/>
        </p:spPr>
        <p:txBody>
          <a:bodyPr wrap="square" rtlCol="0">
            <a:spAutoFit/>
          </a:bodyPr>
          <a:lstStyle/>
          <a:p>
            <a:r>
              <a:rPr lang="en-US" sz="1600" dirty="0">
                <a:solidFill>
                  <a:srgbClr val="FF0000"/>
                </a:solidFill>
              </a:rPr>
              <a:t>Concentration</a:t>
            </a:r>
          </a:p>
          <a:p>
            <a:pPr marL="285750" indent="-285750">
              <a:buFont typeface="Wingdings" panose="05000000000000000000" pitchFamily="2" charset="2"/>
              <a:buChar char="à"/>
            </a:pPr>
            <a:r>
              <a:rPr lang="en-US" sz="1600" dirty="0">
                <a:solidFill>
                  <a:srgbClr val="FF0000"/>
                </a:solidFill>
                <a:sym typeface="Wingdings" panose="05000000000000000000" pitchFamily="2" charset="2"/>
              </a:rPr>
              <a:t>Utilities</a:t>
            </a:r>
          </a:p>
          <a:p>
            <a:pPr marL="285750" indent="-285750">
              <a:buFont typeface="Wingdings" panose="05000000000000000000" pitchFamily="2" charset="2"/>
              <a:buChar char="à"/>
            </a:pPr>
            <a:r>
              <a:rPr lang="en-US" sz="1600" dirty="0">
                <a:solidFill>
                  <a:srgbClr val="FF0000"/>
                </a:solidFill>
                <a:sym typeface="Wingdings" panose="05000000000000000000" pitchFamily="2" charset="2"/>
              </a:rPr>
              <a:t>Convert to</a:t>
            </a:r>
          </a:p>
          <a:p>
            <a:pPr marL="285750" indent="-285750">
              <a:buFont typeface="Wingdings" panose="05000000000000000000" pitchFamily="2" charset="2"/>
              <a:buChar char="à"/>
            </a:pPr>
            <a:r>
              <a:rPr lang="en-US" sz="1600" dirty="0">
                <a:solidFill>
                  <a:srgbClr val="FF0000"/>
                </a:solidFill>
                <a:sym typeface="Wingdings" panose="05000000000000000000" pitchFamily="2" charset="2"/>
              </a:rPr>
              <a:t>Ascii (or Station)</a:t>
            </a:r>
            <a:endParaRPr lang="en-US" sz="1600" dirty="0">
              <a:solidFill>
                <a:srgbClr val="FF0000"/>
              </a:solidFill>
            </a:endParaRPr>
          </a:p>
        </p:txBody>
      </p:sp>
      <p:cxnSp>
        <p:nvCxnSpPr>
          <p:cNvPr id="37" name="Straight Connector 36">
            <a:extLst>
              <a:ext uri="{FF2B5EF4-FFF2-40B4-BE49-F238E27FC236}">
                <a16:creationId xmlns:a16="http://schemas.microsoft.com/office/drawing/2014/main" id="{07A32A9E-B557-41A0-B628-07F6E7496975}"/>
              </a:ext>
            </a:extLst>
          </p:cNvPr>
          <p:cNvCxnSpPr>
            <a:cxnSpLocks/>
          </p:cNvCxnSpPr>
          <p:nvPr/>
        </p:nvCxnSpPr>
        <p:spPr>
          <a:xfrm>
            <a:off x="-19244" y="1166337"/>
            <a:ext cx="1216152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CDACB48-9646-4A45-AB39-E2C0E597EB4C}"/>
              </a:ext>
            </a:extLst>
          </p:cNvPr>
          <p:cNvCxnSpPr>
            <a:cxnSpLocks/>
          </p:cNvCxnSpPr>
          <p:nvPr/>
        </p:nvCxnSpPr>
        <p:spPr>
          <a:xfrm>
            <a:off x="2385460" y="377635"/>
            <a:ext cx="0" cy="649224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845F0F3-75D8-44DA-B925-FE23E3AECA13}"/>
              </a:ext>
            </a:extLst>
          </p:cNvPr>
          <p:cNvCxnSpPr>
            <a:cxnSpLocks/>
          </p:cNvCxnSpPr>
          <p:nvPr/>
        </p:nvCxnSpPr>
        <p:spPr>
          <a:xfrm>
            <a:off x="3943158" y="395282"/>
            <a:ext cx="0" cy="649224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1339FD-D112-4AB9-B99A-6053999DA431}"/>
              </a:ext>
            </a:extLst>
          </p:cNvPr>
          <p:cNvCxnSpPr>
            <a:cxnSpLocks/>
          </p:cNvCxnSpPr>
          <p:nvPr/>
        </p:nvCxnSpPr>
        <p:spPr>
          <a:xfrm>
            <a:off x="5953237" y="384054"/>
            <a:ext cx="0" cy="649224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7202B36-A0BB-40B9-81F1-FF5C37D07C6B}"/>
              </a:ext>
            </a:extLst>
          </p:cNvPr>
          <p:cNvCxnSpPr>
            <a:cxnSpLocks/>
          </p:cNvCxnSpPr>
          <p:nvPr/>
        </p:nvCxnSpPr>
        <p:spPr>
          <a:xfrm>
            <a:off x="7905563" y="382451"/>
            <a:ext cx="0" cy="649224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8476350-8BE6-424E-9676-51A35B648EF4}"/>
              </a:ext>
            </a:extLst>
          </p:cNvPr>
          <p:cNvCxnSpPr>
            <a:cxnSpLocks/>
          </p:cNvCxnSpPr>
          <p:nvPr/>
        </p:nvCxnSpPr>
        <p:spPr>
          <a:xfrm>
            <a:off x="9983012" y="361598"/>
            <a:ext cx="0" cy="649224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2538356-B4BB-4697-AFDD-9CCEC1EC005E}"/>
              </a:ext>
            </a:extLst>
          </p:cNvPr>
          <p:cNvCxnSpPr>
            <a:cxnSpLocks/>
          </p:cNvCxnSpPr>
          <p:nvPr/>
        </p:nvCxnSpPr>
        <p:spPr>
          <a:xfrm>
            <a:off x="834186" y="385659"/>
            <a:ext cx="0" cy="649224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D26C909-6E06-4F55-ADFF-BA1099D6CC46}"/>
              </a:ext>
            </a:extLst>
          </p:cNvPr>
          <p:cNvCxnSpPr>
            <a:cxnSpLocks/>
          </p:cNvCxnSpPr>
          <p:nvPr/>
        </p:nvCxnSpPr>
        <p:spPr>
          <a:xfrm>
            <a:off x="-11220" y="2281260"/>
            <a:ext cx="1216152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A612A00-CD53-4E7F-95ED-CAD30058206C}"/>
              </a:ext>
            </a:extLst>
          </p:cNvPr>
          <p:cNvSpPr txBox="1"/>
          <p:nvPr/>
        </p:nvSpPr>
        <p:spPr>
          <a:xfrm>
            <a:off x="65306" y="1593312"/>
            <a:ext cx="610534" cy="400110"/>
          </a:xfrm>
          <a:prstGeom prst="rect">
            <a:avLst/>
          </a:prstGeom>
          <a:noFill/>
          <a:ln>
            <a:noFill/>
          </a:ln>
        </p:spPr>
        <p:txBody>
          <a:bodyPr wrap="square" rtlCol="0">
            <a:spAutoFit/>
          </a:bodyPr>
          <a:lstStyle/>
          <a:p>
            <a:pPr algn="ctr"/>
            <a:r>
              <a:rPr lang="en-US" sz="2000" b="1" dirty="0">
                <a:solidFill>
                  <a:srgbClr val="FF0000"/>
                </a:solidFill>
              </a:rPr>
              <a:t>GUI</a:t>
            </a:r>
          </a:p>
        </p:txBody>
      </p:sp>
      <p:sp>
        <p:nvSpPr>
          <p:cNvPr id="51" name="TextBox 50">
            <a:extLst>
              <a:ext uri="{FF2B5EF4-FFF2-40B4-BE49-F238E27FC236}">
                <a16:creationId xmlns:a16="http://schemas.microsoft.com/office/drawing/2014/main" id="{35AE1424-64C4-4DD2-B2EA-A5255ACF05EC}"/>
              </a:ext>
            </a:extLst>
          </p:cNvPr>
          <p:cNvSpPr txBox="1"/>
          <p:nvPr/>
        </p:nvSpPr>
        <p:spPr>
          <a:xfrm>
            <a:off x="884140" y="456041"/>
            <a:ext cx="1486276" cy="584775"/>
          </a:xfrm>
          <a:prstGeom prst="rect">
            <a:avLst/>
          </a:prstGeom>
          <a:noFill/>
        </p:spPr>
        <p:txBody>
          <a:bodyPr wrap="square" rtlCol="0">
            <a:spAutoFit/>
          </a:bodyPr>
          <a:lstStyle/>
          <a:p>
            <a:pPr algn="ctr"/>
            <a:r>
              <a:rPr lang="en-US" sz="1600" dirty="0"/>
              <a:t>write </a:t>
            </a:r>
          </a:p>
          <a:p>
            <a:pPr algn="ctr"/>
            <a:r>
              <a:rPr lang="en-US" sz="1600" dirty="0"/>
              <a:t>CONTROL file</a:t>
            </a:r>
          </a:p>
        </p:txBody>
      </p:sp>
      <p:sp>
        <p:nvSpPr>
          <p:cNvPr id="53" name="TextBox 52">
            <a:extLst>
              <a:ext uri="{FF2B5EF4-FFF2-40B4-BE49-F238E27FC236}">
                <a16:creationId xmlns:a16="http://schemas.microsoft.com/office/drawing/2014/main" id="{E769343A-E8AA-4692-9387-60AFBE47329C}"/>
              </a:ext>
            </a:extLst>
          </p:cNvPr>
          <p:cNvSpPr txBox="1"/>
          <p:nvPr/>
        </p:nvSpPr>
        <p:spPr>
          <a:xfrm>
            <a:off x="2393735" y="436699"/>
            <a:ext cx="1473229" cy="584775"/>
          </a:xfrm>
          <a:prstGeom prst="rect">
            <a:avLst/>
          </a:prstGeom>
          <a:noFill/>
        </p:spPr>
        <p:txBody>
          <a:bodyPr wrap="square" rtlCol="0">
            <a:spAutoFit/>
          </a:bodyPr>
          <a:lstStyle/>
          <a:p>
            <a:pPr algn="ctr"/>
            <a:r>
              <a:rPr lang="en-US" sz="1600" dirty="0"/>
              <a:t>write SETUP.CFG file</a:t>
            </a:r>
          </a:p>
        </p:txBody>
      </p:sp>
      <p:sp>
        <p:nvSpPr>
          <p:cNvPr id="55" name="TextBox 54">
            <a:extLst>
              <a:ext uri="{FF2B5EF4-FFF2-40B4-BE49-F238E27FC236}">
                <a16:creationId xmlns:a16="http://schemas.microsoft.com/office/drawing/2014/main" id="{5C773170-C212-48E4-8871-78EDF312EED1}"/>
              </a:ext>
            </a:extLst>
          </p:cNvPr>
          <p:cNvSpPr txBox="1"/>
          <p:nvPr/>
        </p:nvSpPr>
        <p:spPr>
          <a:xfrm>
            <a:off x="4095546" y="425264"/>
            <a:ext cx="1460957" cy="646331"/>
          </a:xfrm>
          <a:prstGeom prst="rect">
            <a:avLst/>
          </a:prstGeom>
          <a:noFill/>
        </p:spPr>
        <p:txBody>
          <a:bodyPr wrap="square" rtlCol="0">
            <a:spAutoFit/>
          </a:bodyPr>
          <a:lstStyle/>
          <a:p>
            <a:r>
              <a:rPr lang="en-US" dirty="0" err="1"/>
              <a:t>hysplit</a:t>
            </a:r>
            <a:r>
              <a:rPr lang="en-US" dirty="0"/>
              <a:t>\exec\</a:t>
            </a:r>
            <a:r>
              <a:rPr lang="en-US" dirty="0" err="1"/>
              <a:t>hycs</a:t>
            </a:r>
            <a:r>
              <a:rPr lang="en-US" dirty="0"/>
              <a:t>-std</a:t>
            </a:r>
          </a:p>
        </p:txBody>
      </p:sp>
      <p:sp>
        <p:nvSpPr>
          <p:cNvPr id="59" name="TextBox 58">
            <a:extLst>
              <a:ext uri="{FF2B5EF4-FFF2-40B4-BE49-F238E27FC236}">
                <a16:creationId xmlns:a16="http://schemas.microsoft.com/office/drawing/2014/main" id="{4B9303AD-6387-4D77-860F-BE1E151DE7B4}"/>
              </a:ext>
            </a:extLst>
          </p:cNvPr>
          <p:cNvSpPr txBox="1"/>
          <p:nvPr/>
        </p:nvSpPr>
        <p:spPr>
          <a:xfrm>
            <a:off x="8168389" y="425264"/>
            <a:ext cx="1419557" cy="646331"/>
          </a:xfrm>
          <a:prstGeom prst="rect">
            <a:avLst/>
          </a:prstGeom>
          <a:noFill/>
        </p:spPr>
        <p:txBody>
          <a:bodyPr wrap="square" rtlCol="0">
            <a:spAutoFit/>
          </a:bodyPr>
          <a:lstStyle/>
          <a:p>
            <a:r>
              <a:rPr lang="en-US" dirty="0" err="1"/>
              <a:t>hysplit</a:t>
            </a:r>
            <a:r>
              <a:rPr lang="en-US" dirty="0"/>
              <a:t>\exec\concplot</a:t>
            </a:r>
          </a:p>
        </p:txBody>
      </p:sp>
      <p:sp>
        <p:nvSpPr>
          <p:cNvPr id="61" name="TextBox 60">
            <a:extLst>
              <a:ext uri="{FF2B5EF4-FFF2-40B4-BE49-F238E27FC236}">
                <a16:creationId xmlns:a16="http://schemas.microsoft.com/office/drawing/2014/main" id="{5B3F97DA-ACCC-4AF4-81BE-B8DD95A49FF9}"/>
              </a:ext>
            </a:extLst>
          </p:cNvPr>
          <p:cNvSpPr txBox="1"/>
          <p:nvPr/>
        </p:nvSpPr>
        <p:spPr>
          <a:xfrm>
            <a:off x="9983012" y="425264"/>
            <a:ext cx="2159253" cy="369332"/>
          </a:xfrm>
          <a:prstGeom prst="rect">
            <a:avLst/>
          </a:prstGeom>
          <a:noFill/>
        </p:spPr>
        <p:txBody>
          <a:bodyPr wrap="square" rtlCol="0">
            <a:spAutoFit/>
          </a:bodyPr>
          <a:lstStyle/>
          <a:p>
            <a:r>
              <a:rPr lang="en-US" dirty="0" err="1"/>
              <a:t>hysplit</a:t>
            </a:r>
            <a:r>
              <a:rPr lang="en-US" dirty="0"/>
              <a:t>\exec\con2asc</a:t>
            </a:r>
          </a:p>
        </p:txBody>
      </p:sp>
      <p:sp>
        <p:nvSpPr>
          <p:cNvPr id="63" name="TextBox 62">
            <a:extLst>
              <a:ext uri="{FF2B5EF4-FFF2-40B4-BE49-F238E27FC236}">
                <a16:creationId xmlns:a16="http://schemas.microsoft.com/office/drawing/2014/main" id="{F39A4007-FB20-4844-AE4D-38B528018092}"/>
              </a:ext>
            </a:extLst>
          </p:cNvPr>
          <p:cNvSpPr txBox="1"/>
          <p:nvPr/>
        </p:nvSpPr>
        <p:spPr>
          <a:xfrm>
            <a:off x="-70296" y="370164"/>
            <a:ext cx="945706" cy="738664"/>
          </a:xfrm>
          <a:prstGeom prst="rect">
            <a:avLst/>
          </a:prstGeom>
          <a:noFill/>
          <a:ln>
            <a:noFill/>
          </a:ln>
        </p:spPr>
        <p:txBody>
          <a:bodyPr wrap="square" rtlCol="0">
            <a:spAutoFit/>
          </a:bodyPr>
          <a:lstStyle/>
          <a:p>
            <a:pPr algn="ctr"/>
            <a:r>
              <a:rPr lang="en-US" sz="1400" b="1" dirty="0"/>
              <a:t>Command Line or Script</a:t>
            </a:r>
          </a:p>
        </p:txBody>
      </p:sp>
      <p:sp>
        <p:nvSpPr>
          <p:cNvPr id="2" name="TextBox 1">
            <a:extLst>
              <a:ext uri="{FF2B5EF4-FFF2-40B4-BE49-F238E27FC236}">
                <a16:creationId xmlns:a16="http://schemas.microsoft.com/office/drawing/2014/main" id="{50E75D1A-C4D3-43CB-97B5-485E39D50648}"/>
              </a:ext>
            </a:extLst>
          </p:cNvPr>
          <p:cNvSpPr txBox="1"/>
          <p:nvPr/>
        </p:nvSpPr>
        <p:spPr>
          <a:xfrm>
            <a:off x="9981412" y="654664"/>
            <a:ext cx="2159253" cy="369332"/>
          </a:xfrm>
          <a:prstGeom prst="rect">
            <a:avLst/>
          </a:prstGeom>
          <a:noFill/>
        </p:spPr>
        <p:txBody>
          <a:bodyPr wrap="square" rtlCol="0">
            <a:spAutoFit/>
          </a:bodyPr>
          <a:lstStyle/>
          <a:p>
            <a:r>
              <a:rPr lang="en-US" dirty="0" err="1"/>
              <a:t>hysplit</a:t>
            </a:r>
            <a:r>
              <a:rPr lang="en-US" dirty="0"/>
              <a:t>\exec\con2stn</a:t>
            </a:r>
          </a:p>
        </p:txBody>
      </p:sp>
      <p:pic>
        <p:nvPicPr>
          <p:cNvPr id="3" name="Picture 2">
            <a:extLst>
              <a:ext uri="{FF2B5EF4-FFF2-40B4-BE49-F238E27FC236}">
                <a16:creationId xmlns:a16="http://schemas.microsoft.com/office/drawing/2014/main" id="{9B98B9D4-42CF-4975-9966-7F2B7FAB0691}"/>
              </a:ext>
            </a:extLst>
          </p:cNvPr>
          <p:cNvPicPr>
            <a:picLocks noChangeAspect="1"/>
          </p:cNvPicPr>
          <p:nvPr/>
        </p:nvPicPr>
        <p:blipFill>
          <a:blip r:embed="rId11"/>
          <a:stretch>
            <a:fillRect/>
          </a:stretch>
        </p:blipFill>
        <p:spPr>
          <a:xfrm>
            <a:off x="7947772" y="4614376"/>
            <a:ext cx="1957113" cy="1586031"/>
          </a:xfrm>
          <a:prstGeom prst="rect">
            <a:avLst/>
          </a:prstGeom>
        </p:spPr>
      </p:pic>
      <p:sp>
        <p:nvSpPr>
          <p:cNvPr id="9" name="Slide Number Placeholder 8">
            <a:extLst>
              <a:ext uri="{FF2B5EF4-FFF2-40B4-BE49-F238E27FC236}">
                <a16:creationId xmlns:a16="http://schemas.microsoft.com/office/drawing/2014/main" id="{80A6F0EB-8911-4420-A4B8-EF2B7C1406C5}"/>
              </a:ext>
            </a:extLst>
          </p:cNvPr>
          <p:cNvSpPr>
            <a:spLocks noGrp="1"/>
          </p:cNvSpPr>
          <p:nvPr>
            <p:ph type="sldNum" sz="quarter" idx="12"/>
          </p:nvPr>
        </p:nvSpPr>
        <p:spPr/>
        <p:txBody>
          <a:bodyPr/>
          <a:lstStyle/>
          <a:p>
            <a:fld id="{8BD64FDA-96D4-4057-802F-365E206D1D78}" type="slidenum">
              <a:rPr lang="en-US" smtClean="0"/>
              <a:t>39</a:t>
            </a:fld>
            <a:endParaRPr lang="en-US"/>
          </a:p>
        </p:txBody>
      </p:sp>
      <p:sp>
        <p:nvSpPr>
          <p:cNvPr id="11" name="TextBox 10">
            <a:extLst>
              <a:ext uri="{FF2B5EF4-FFF2-40B4-BE49-F238E27FC236}">
                <a16:creationId xmlns:a16="http://schemas.microsoft.com/office/drawing/2014/main" id="{B0F4A3F6-D44A-4052-AB15-0181B1A17C7B}"/>
              </a:ext>
            </a:extLst>
          </p:cNvPr>
          <p:cNvSpPr txBox="1"/>
          <p:nvPr/>
        </p:nvSpPr>
        <p:spPr>
          <a:xfrm>
            <a:off x="1622482" y="-62917"/>
            <a:ext cx="8866145" cy="461665"/>
          </a:xfrm>
          <a:prstGeom prst="rect">
            <a:avLst/>
          </a:prstGeom>
          <a:noFill/>
          <a:ln>
            <a:noFill/>
          </a:ln>
        </p:spPr>
        <p:txBody>
          <a:bodyPr wrap="none" rtlCol="0">
            <a:spAutoFit/>
          </a:bodyPr>
          <a:lstStyle/>
          <a:p>
            <a:r>
              <a:rPr lang="en-US" sz="2400" dirty="0">
                <a:highlight>
                  <a:srgbClr val="FFFF00"/>
                </a:highlight>
              </a:rPr>
              <a:t>Workflow associated with a typical HYSPLIT Concentration simulation</a:t>
            </a:r>
          </a:p>
        </p:txBody>
      </p:sp>
      <p:sp>
        <p:nvSpPr>
          <p:cNvPr id="13" name="TextBox 12">
            <a:extLst>
              <a:ext uri="{FF2B5EF4-FFF2-40B4-BE49-F238E27FC236}">
                <a16:creationId xmlns:a16="http://schemas.microsoft.com/office/drawing/2014/main" id="{87452441-7CC0-42D7-8E97-A2F18E55630A}"/>
              </a:ext>
            </a:extLst>
          </p:cNvPr>
          <p:cNvSpPr txBox="1"/>
          <p:nvPr/>
        </p:nvSpPr>
        <p:spPr>
          <a:xfrm>
            <a:off x="2590438" y="4040825"/>
            <a:ext cx="1230422" cy="2554545"/>
          </a:xfrm>
          <a:prstGeom prst="rect">
            <a:avLst/>
          </a:prstGeom>
          <a:noFill/>
        </p:spPr>
        <p:txBody>
          <a:bodyPr wrap="square" rtlCol="0">
            <a:spAutoFit/>
          </a:bodyPr>
          <a:lstStyle/>
          <a:p>
            <a:r>
              <a:rPr lang="en-US" sz="1600" b="1" i="1" dirty="0"/>
              <a:t>If a SETUP.CFG file is present, HYSPLIT will use it, even if its not how you wanted to do the run!</a:t>
            </a:r>
          </a:p>
        </p:txBody>
      </p:sp>
    </p:spTree>
    <p:extLst>
      <p:ext uri="{BB962C8B-B14F-4D97-AF65-F5344CB8AC3E}">
        <p14:creationId xmlns:p14="http://schemas.microsoft.com/office/powerpoint/2010/main" val="136665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graphicFrame>
        <p:nvGraphicFramePr>
          <p:cNvPr id="10" name="Google Shape;54;p13"/>
          <p:cNvGraphicFramePr/>
          <p:nvPr/>
        </p:nvGraphicFramePr>
        <p:xfrm>
          <a:off x="1801791" y="1224211"/>
          <a:ext cx="8518970" cy="5215971"/>
        </p:xfrm>
        <a:graphic>
          <a:graphicData uri="http://schemas.openxmlformats.org/drawingml/2006/table">
            <a:tbl>
              <a:tblPr>
                <a:noFill/>
              </a:tblPr>
              <a:tblGrid>
                <a:gridCol w="696268">
                  <a:extLst>
                    <a:ext uri="{9D8B030D-6E8A-4147-A177-3AD203B41FA5}">
                      <a16:colId xmlns:a16="http://schemas.microsoft.com/office/drawing/2014/main" val="20000"/>
                    </a:ext>
                  </a:extLst>
                </a:gridCol>
                <a:gridCol w="764522">
                  <a:extLst>
                    <a:ext uri="{9D8B030D-6E8A-4147-A177-3AD203B41FA5}">
                      <a16:colId xmlns:a16="http://schemas.microsoft.com/office/drawing/2014/main" val="20001"/>
                    </a:ext>
                  </a:extLst>
                </a:gridCol>
                <a:gridCol w="1411636">
                  <a:extLst>
                    <a:ext uri="{9D8B030D-6E8A-4147-A177-3AD203B41FA5}">
                      <a16:colId xmlns:a16="http://schemas.microsoft.com/office/drawing/2014/main" val="20002"/>
                    </a:ext>
                  </a:extLst>
                </a:gridCol>
                <a:gridCol w="1411636">
                  <a:extLst>
                    <a:ext uri="{9D8B030D-6E8A-4147-A177-3AD203B41FA5}">
                      <a16:colId xmlns:a16="http://schemas.microsoft.com/office/drawing/2014/main" val="20003"/>
                    </a:ext>
                  </a:extLst>
                </a:gridCol>
                <a:gridCol w="1411636">
                  <a:extLst>
                    <a:ext uri="{9D8B030D-6E8A-4147-A177-3AD203B41FA5}">
                      <a16:colId xmlns:a16="http://schemas.microsoft.com/office/drawing/2014/main" val="20004"/>
                    </a:ext>
                  </a:extLst>
                </a:gridCol>
                <a:gridCol w="1411636">
                  <a:extLst>
                    <a:ext uri="{9D8B030D-6E8A-4147-A177-3AD203B41FA5}">
                      <a16:colId xmlns:a16="http://schemas.microsoft.com/office/drawing/2014/main" val="20005"/>
                    </a:ext>
                  </a:extLst>
                </a:gridCol>
                <a:gridCol w="1411636">
                  <a:extLst>
                    <a:ext uri="{9D8B030D-6E8A-4147-A177-3AD203B41FA5}">
                      <a16:colId xmlns:a16="http://schemas.microsoft.com/office/drawing/2014/main" val="20006"/>
                    </a:ext>
                  </a:extLst>
                </a:gridCol>
              </a:tblGrid>
              <a:tr h="303625">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UTC</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Eastern Daylight Time</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Monday</a:t>
                      </a:r>
                      <a:endParaRPr sz="800">
                        <a:solidFill>
                          <a:schemeClr val="bg1"/>
                        </a:solidFill>
                      </a:endParaRPr>
                    </a:p>
                    <a:p>
                      <a:pPr marL="0" lvl="0" indent="0" algn="ctr" rtl="0">
                        <a:spcBef>
                          <a:spcPts val="0"/>
                        </a:spcBef>
                        <a:spcAft>
                          <a:spcPts val="0"/>
                        </a:spcAft>
                        <a:buNone/>
                      </a:pPr>
                      <a:r>
                        <a:rPr lang="en" sz="800">
                          <a:solidFill>
                            <a:schemeClr val="bg1"/>
                          </a:solidFill>
                        </a:rPr>
                        <a:t>June 13, 2022</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Tuesday</a:t>
                      </a:r>
                      <a:endParaRPr sz="800">
                        <a:solidFill>
                          <a:schemeClr val="bg1"/>
                        </a:solidFill>
                      </a:endParaRPr>
                    </a:p>
                    <a:p>
                      <a:pPr marL="0" lvl="0" indent="0" algn="ctr" rtl="0">
                        <a:spcBef>
                          <a:spcPts val="0"/>
                        </a:spcBef>
                        <a:spcAft>
                          <a:spcPts val="0"/>
                        </a:spcAft>
                        <a:buNone/>
                      </a:pPr>
                      <a:r>
                        <a:rPr lang="en" sz="800">
                          <a:solidFill>
                            <a:schemeClr val="bg1"/>
                          </a:solidFill>
                        </a:rPr>
                        <a:t>June 14, 2022</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Wednesday</a:t>
                      </a:r>
                      <a:endParaRPr sz="800">
                        <a:solidFill>
                          <a:schemeClr val="bg1"/>
                        </a:solidFill>
                      </a:endParaRPr>
                    </a:p>
                    <a:p>
                      <a:pPr marL="0" lvl="0" indent="0" algn="ctr" rtl="0">
                        <a:spcBef>
                          <a:spcPts val="0"/>
                        </a:spcBef>
                        <a:spcAft>
                          <a:spcPts val="0"/>
                        </a:spcAft>
                        <a:buNone/>
                      </a:pPr>
                      <a:r>
                        <a:rPr lang="en" sz="800">
                          <a:solidFill>
                            <a:schemeClr val="bg1"/>
                          </a:solidFill>
                        </a:rPr>
                        <a:t>June 15, 2022</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Thursday</a:t>
                      </a:r>
                      <a:endParaRPr sz="800">
                        <a:solidFill>
                          <a:schemeClr val="bg1"/>
                        </a:solidFill>
                      </a:endParaRPr>
                    </a:p>
                    <a:p>
                      <a:pPr marL="0" lvl="0" indent="0" algn="ctr" rtl="0">
                        <a:spcBef>
                          <a:spcPts val="0"/>
                        </a:spcBef>
                        <a:spcAft>
                          <a:spcPts val="0"/>
                        </a:spcAft>
                        <a:buNone/>
                      </a:pPr>
                      <a:r>
                        <a:rPr lang="en" sz="800">
                          <a:solidFill>
                            <a:schemeClr val="bg1"/>
                          </a:solidFill>
                        </a:rPr>
                        <a:t>June 16, 2021</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Friday</a:t>
                      </a:r>
                      <a:endParaRPr sz="800">
                        <a:solidFill>
                          <a:schemeClr val="bg1"/>
                        </a:solidFill>
                      </a:endParaRPr>
                    </a:p>
                    <a:p>
                      <a:pPr marL="0" lvl="0" indent="0" algn="ctr" rtl="0">
                        <a:spcBef>
                          <a:spcPts val="0"/>
                        </a:spcBef>
                        <a:spcAft>
                          <a:spcPts val="0"/>
                        </a:spcAft>
                        <a:buNone/>
                      </a:pPr>
                      <a:r>
                        <a:rPr lang="en" sz="800">
                          <a:solidFill>
                            <a:schemeClr val="bg1"/>
                          </a:solidFill>
                        </a:rPr>
                        <a:t>June 17, 2021</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626">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13:00 - 14:00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9:00 - 10:00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3">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i="1" dirty="0">
                          <a:solidFill>
                            <a:schemeClr val="bg1"/>
                          </a:solidFill>
                        </a:rPr>
                        <a:t>OPTIONAL*</a:t>
                      </a:r>
                      <a:endParaRPr sz="800" i="1" dirty="0">
                        <a:solidFill>
                          <a:schemeClr val="bg1"/>
                        </a:solidFill>
                      </a:endParaRPr>
                    </a:p>
                    <a:p>
                      <a:pPr marL="0" lvl="0" indent="0" algn="ctr" rtl="0">
                        <a:spcBef>
                          <a:spcPts val="0"/>
                        </a:spcBef>
                        <a:spcAft>
                          <a:spcPts val="0"/>
                        </a:spcAft>
                        <a:buNone/>
                      </a:pPr>
                      <a:r>
                        <a:rPr lang="en" sz="800" dirty="0">
                          <a:solidFill>
                            <a:schemeClr val="bg1"/>
                          </a:solidFill>
                        </a:rPr>
                        <a:t>1a. Installing </a:t>
                      </a:r>
                      <a:endParaRPr sz="800" dirty="0">
                        <a:solidFill>
                          <a:schemeClr val="bg1"/>
                        </a:solidFill>
                      </a:endParaRPr>
                    </a:p>
                    <a:p>
                      <a:pPr marL="0" lvl="0" indent="0" algn="ctr" rtl="0">
                        <a:spcBef>
                          <a:spcPts val="0"/>
                        </a:spcBef>
                        <a:spcAft>
                          <a:spcPts val="0"/>
                        </a:spcAft>
                        <a:buNone/>
                      </a:pPr>
                      <a:r>
                        <a:rPr lang="en" sz="800" dirty="0">
                          <a:solidFill>
                            <a:schemeClr val="bg1"/>
                          </a:solidFill>
                        </a:rPr>
                        <a:t>HYSPLIT on Windows PC</a:t>
                      </a:r>
                      <a:endParaRPr sz="800" dirty="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rowSpan="2">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Introduction</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Introduction</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Introduction</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Introduction</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7. Air Concentration calculations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11. Pollutant transformations and deposition (continued)</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15. Radioactive pollutants and dose</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extLst>
                  <a:ext uri="{0D108BD9-81ED-4DB2-BD59-A6C34878D82A}">
                    <a16:rowId xmlns:a16="http://schemas.microsoft.com/office/drawing/2014/main" val="10002"/>
                  </a:ext>
                </a:extLst>
              </a:tr>
              <a:tr h="135660">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3. Gridded Meteorological Data Files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71626">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25103">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14:00 - 15:00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10:00  - 11:00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endParaRPr sz="800">
                        <a:solidFill>
                          <a:schemeClr val="bg1"/>
                        </a:solidFill>
                      </a:endParaRPr>
                    </a:p>
                    <a:p>
                      <a:pPr marL="0" lvl="0" indent="0" algn="ctr" rtl="0">
                        <a:spcBef>
                          <a:spcPts val="0"/>
                        </a:spcBef>
                        <a:spcAft>
                          <a:spcPts val="0"/>
                        </a:spcAft>
                        <a:buNone/>
                      </a:pPr>
                      <a:r>
                        <a:rPr lang="en" sz="800" i="1">
                          <a:solidFill>
                            <a:schemeClr val="bg1"/>
                          </a:solidFill>
                        </a:rPr>
                        <a:t>OPTIONAL*</a:t>
                      </a:r>
                      <a:endParaRPr sz="800" i="1">
                        <a:solidFill>
                          <a:schemeClr val="bg1"/>
                        </a:solidFill>
                      </a:endParaRPr>
                    </a:p>
                    <a:p>
                      <a:pPr marL="0" lvl="0" indent="0" algn="ctr" rtl="0">
                        <a:spcBef>
                          <a:spcPts val="0"/>
                        </a:spcBef>
                        <a:spcAft>
                          <a:spcPts val="0"/>
                        </a:spcAft>
                        <a:buNone/>
                      </a:pPr>
                      <a:r>
                        <a:rPr lang="en" sz="800">
                          <a:solidFill>
                            <a:schemeClr val="bg1"/>
                          </a:solidFill>
                        </a:rPr>
                        <a:t>1b. Installing </a:t>
                      </a:r>
                      <a:endParaRPr sz="800">
                        <a:solidFill>
                          <a:schemeClr val="bg1"/>
                        </a:solidFill>
                      </a:endParaRPr>
                    </a:p>
                    <a:p>
                      <a:pPr marL="0" lvl="0" indent="0" algn="ctr" rtl="0">
                        <a:spcBef>
                          <a:spcPts val="0"/>
                        </a:spcBef>
                        <a:spcAft>
                          <a:spcPts val="0"/>
                        </a:spcAft>
                        <a:buNone/>
                      </a:pPr>
                      <a:r>
                        <a:rPr lang="en" sz="800">
                          <a:solidFill>
                            <a:schemeClr val="bg1"/>
                          </a:solidFill>
                        </a:rPr>
                        <a:t>HYSPLIT on MAC</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4425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extLst>
                  <a:ext uri="{0D108BD9-81ED-4DB2-BD59-A6C34878D82A}">
                    <a16:rowId xmlns:a16="http://schemas.microsoft.com/office/drawing/2014/main" val="10006"/>
                  </a:ext>
                </a:extLst>
              </a:tr>
              <a:tr h="132953">
                <a:tc vMerge="1">
                  <a:txBody>
                    <a:bodyPr/>
                    <a:lstStyle/>
                    <a:p>
                      <a:endParaRPr lang="en-US"/>
                    </a:p>
                  </a:txBody>
                  <a:tcPr/>
                </a:tc>
                <a:tc vMerge="1">
                  <a:txBody>
                    <a:bodyPr/>
                    <a:lstStyle/>
                    <a:p>
                      <a:endParaRPr lang="en-US"/>
                    </a:p>
                  </a:txBody>
                  <a:tcPr/>
                </a:tc>
                <a:tc rowSpan="2">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4. Trajectory Calculations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tc vMerge="1">
                  <a:txBody>
                    <a:bodyPr/>
                    <a:lstStyle/>
                    <a:p>
                      <a:endParaRPr lang="en-US"/>
                    </a:p>
                  </a:txBody>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12. Air Concentration Uncertainty</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tc vMerge="1">
                  <a:txBody>
                    <a:bodyPr/>
                    <a:lstStyle/>
                    <a:p>
                      <a:endParaRPr lang="en-US"/>
                    </a:p>
                  </a:txBody>
                  <a:tcPr/>
                </a:tc>
                <a:extLst>
                  <a:ext uri="{0D108BD9-81ED-4DB2-BD59-A6C34878D82A}">
                    <a16:rowId xmlns:a16="http://schemas.microsoft.com/office/drawing/2014/main" val="10007"/>
                  </a:ext>
                </a:extLst>
              </a:tr>
              <a:tr h="17162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extLst>
                  <a:ext uri="{0D108BD9-81ED-4DB2-BD59-A6C34878D82A}">
                    <a16:rowId xmlns:a16="http://schemas.microsoft.com/office/drawing/2014/main" val="10008"/>
                  </a:ext>
                </a:extLst>
              </a:tr>
              <a:tr h="125103">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15:00 - 16:00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11:00 - 12:00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i="1">
                          <a:solidFill>
                            <a:schemeClr val="bg1"/>
                          </a:solidFill>
                        </a:rPr>
                        <a:t>One-on-one virtual  installation sessions, by appointment</a:t>
                      </a:r>
                      <a:endParaRPr sz="800" i="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FE2F3"/>
                    </a:solidFill>
                  </a:tcPr>
                </a:tc>
                <a:tc vMerge="1">
                  <a:txBody>
                    <a:bodyPr/>
                    <a:lstStyle/>
                    <a:p>
                      <a:endParaRPr lang="en-US"/>
                    </a:p>
                  </a:txBody>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8. Configuring</a:t>
                      </a:r>
                      <a:endParaRPr sz="800">
                        <a:solidFill>
                          <a:schemeClr val="bg1"/>
                        </a:solidFill>
                      </a:endParaRPr>
                    </a:p>
                    <a:p>
                      <a:pPr marL="0" lvl="0" indent="0" algn="ctr" rtl="0">
                        <a:spcBef>
                          <a:spcPts val="0"/>
                        </a:spcBef>
                        <a:spcAft>
                          <a:spcPts val="0"/>
                        </a:spcAft>
                        <a:buNone/>
                      </a:pPr>
                      <a:r>
                        <a:rPr lang="en" sz="800">
                          <a:solidFill>
                            <a:schemeClr val="bg1"/>
                          </a:solidFill>
                        </a:rPr>
                        <a:t> the CAPTEX simulation</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tc vMerge="1">
                  <a:txBody>
                    <a:bodyPr/>
                    <a:lstStyle/>
                    <a:p>
                      <a:endParaRPr lang="en-US"/>
                    </a:p>
                  </a:txBody>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16. Volcanic eruptions with gravitational settling</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extLst>
                  <a:ext uri="{0D108BD9-81ED-4DB2-BD59-A6C34878D82A}">
                    <a16:rowId xmlns:a16="http://schemas.microsoft.com/office/drawing/2014/main" val="10009"/>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125103">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16:00 - 17:00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12:00 - 13:00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i="1">
                          <a:solidFill>
                            <a:schemeClr val="bg1"/>
                          </a:solidFill>
                        </a:rPr>
                        <a:t>One-on-one virtual  installation sessions, by appointment</a:t>
                      </a:r>
                      <a:endParaRPr sz="800" i="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E5CD"/>
                    </a:solid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endParaRPr sz="800">
                        <a:solidFill>
                          <a:schemeClr val="bg1"/>
                        </a:solidFill>
                      </a:endParaRPr>
                    </a:p>
                    <a:p>
                      <a:pPr marL="0" lvl="0" indent="0" algn="ctr" rtl="0">
                        <a:spcBef>
                          <a:spcPts val="0"/>
                        </a:spcBef>
                        <a:spcAft>
                          <a:spcPts val="0"/>
                        </a:spcAft>
                        <a:buNone/>
                      </a:pPr>
                      <a:r>
                        <a:rPr lang="en" sz="800">
                          <a:solidFill>
                            <a:schemeClr val="bg1"/>
                          </a:solidFill>
                        </a:rPr>
                        <a:t>Break</a:t>
                      </a:r>
                      <a:endParaRPr sz="800">
                        <a:solidFill>
                          <a:schemeClr val="bg1"/>
                        </a:solidFill>
                      </a:endParaRPr>
                    </a:p>
                    <a:p>
                      <a:pPr marL="0" lvl="0" indent="0" algn="ctr" rtl="0">
                        <a:spcBef>
                          <a:spcPts val="0"/>
                        </a:spcBef>
                        <a:spcAft>
                          <a:spcPts val="0"/>
                        </a:spcAft>
                        <a:buNone/>
                      </a:pP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extLst>
                  <a:ext uri="{0D108BD9-81ED-4DB2-BD59-A6C34878D82A}">
                    <a16:rowId xmlns:a16="http://schemas.microsoft.com/office/drawing/2014/main" val="10013"/>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extLst>
                  <a:ext uri="{0D108BD9-81ED-4DB2-BD59-A6C34878D82A}">
                    <a16:rowId xmlns:a16="http://schemas.microsoft.com/office/drawing/2014/main" val="10015"/>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r h="125103">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17:00 - 18:00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13:00 - 14:00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i="1">
                          <a:solidFill>
                            <a:schemeClr val="bg1"/>
                          </a:solidFill>
                        </a:rPr>
                        <a:t>One-on-one virtual  installation sessions, by appointment</a:t>
                      </a:r>
                      <a:endParaRPr sz="800" i="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FE2F3"/>
                    </a:solidFill>
                  </a:tcPr>
                </a:tc>
                <a:tc rowSpan="5">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5. Trajectory </a:t>
                      </a:r>
                      <a:endParaRPr sz="800">
                        <a:solidFill>
                          <a:schemeClr val="bg1"/>
                        </a:solidFill>
                      </a:endParaRPr>
                    </a:p>
                    <a:p>
                      <a:pPr marL="0" lvl="0" indent="0" algn="ctr" rtl="0">
                        <a:spcBef>
                          <a:spcPts val="0"/>
                        </a:spcBef>
                        <a:spcAft>
                          <a:spcPts val="0"/>
                        </a:spcAft>
                        <a:buNone/>
                      </a:pPr>
                      <a:r>
                        <a:rPr lang="en" sz="800">
                          <a:solidFill>
                            <a:schemeClr val="bg1"/>
                          </a:solidFill>
                        </a:rPr>
                        <a:t>Options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vMerge="1">
                  <a:txBody>
                    <a:bodyPr/>
                    <a:lstStyle/>
                    <a:p>
                      <a:endParaRPr lang="en-US"/>
                    </a:p>
                  </a:txBody>
                  <a:tcPr/>
                </a:tc>
                <a:tc rowSpan="7">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13. Source Attribution Methods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vMerge="1">
                  <a:txBody>
                    <a:bodyPr/>
                    <a:lstStyle/>
                    <a:p>
                      <a:endParaRPr lang="en-US"/>
                    </a:p>
                  </a:txBody>
                  <a:tcPr/>
                </a:tc>
                <a:extLst>
                  <a:ext uri="{0D108BD9-81ED-4DB2-BD59-A6C34878D82A}">
                    <a16:rowId xmlns:a16="http://schemas.microsoft.com/office/drawing/2014/main" val="10017"/>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8"/>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9. Air</a:t>
                      </a:r>
                      <a:endParaRPr sz="800">
                        <a:solidFill>
                          <a:schemeClr val="bg1"/>
                        </a:solidFill>
                      </a:endParaRPr>
                    </a:p>
                    <a:p>
                      <a:pPr marL="0" lvl="0" indent="0" algn="ctr" rtl="0">
                        <a:spcBef>
                          <a:spcPts val="0"/>
                        </a:spcBef>
                        <a:spcAft>
                          <a:spcPts val="0"/>
                        </a:spcAft>
                        <a:buNone/>
                      </a:pPr>
                      <a:r>
                        <a:rPr lang="en" sz="800">
                          <a:solidFill>
                            <a:schemeClr val="bg1"/>
                          </a:solidFill>
                        </a:rPr>
                        <a:t> concentration parameter</a:t>
                      </a:r>
                      <a:endParaRPr sz="800">
                        <a:solidFill>
                          <a:schemeClr val="bg1"/>
                        </a:solidFill>
                      </a:endParaRPr>
                    </a:p>
                    <a:p>
                      <a:pPr marL="0" lvl="0" indent="0" algn="ctr" rtl="0">
                        <a:spcBef>
                          <a:spcPts val="0"/>
                        </a:spcBef>
                        <a:spcAft>
                          <a:spcPts val="0"/>
                        </a:spcAft>
                        <a:buNone/>
                      </a:pPr>
                      <a:r>
                        <a:rPr lang="en" sz="800">
                          <a:solidFill>
                            <a:schemeClr val="bg1"/>
                          </a:solidFill>
                        </a:rPr>
                        <a:t> sensitivity</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vMerge="1">
                  <a:txBody>
                    <a:bodyPr/>
                    <a:lstStyle/>
                    <a:p>
                      <a:endParaRPr lang="en-US"/>
                    </a:p>
                  </a:txBody>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17. Custom Simulations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extLst>
                  <a:ext uri="{0D108BD9-81ED-4DB2-BD59-A6C34878D82A}">
                    <a16:rowId xmlns:a16="http://schemas.microsoft.com/office/drawing/2014/main" val="10019"/>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0"/>
                  </a:ext>
                </a:extLst>
              </a:tr>
              <a:tr h="125103">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18:00 - 19:00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14:00 - 15:00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i="1">
                          <a:solidFill>
                            <a:schemeClr val="bg1"/>
                          </a:solidFill>
                        </a:rPr>
                        <a:t>One-on-one virtual  installation sessions, by appointment</a:t>
                      </a:r>
                      <a:endParaRPr sz="800" i="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E5C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1"/>
                  </a:ext>
                </a:extLst>
              </a:tr>
              <a:tr h="17162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2"/>
                  </a:ext>
                </a:extLst>
              </a:tr>
              <a:tr h="171626">
                <a:tc vMerge="1">
                  <a:txBody>
                    <a:bodyPr/>
                    <a:lstStyle/>
                    <a:p>
                      <a:endParaRPr lang="en-US"/>
                    </a:p>
                  </a:txBody>
                  <a:tcPr/>
                </a:tc>
                <a:tc vMerge="1">
                  <a:txBody>
                    <a:bodyPr/>
                    <a:lstStyle/>
                    <a:p>
                      <a:endParaRPr lang="en-US"/>
                    </a:p>
                  </a:txBody>
                  <a:tcPr/>
                </a:tc>
                <a:tc vMerge="1">
                  <a:txBody>
                    <a:bodyPr/>
                    <a:lstStyle/>
                    <a:p>
                      <a:endParaRPr lang="en-US"/>
                    </a:p>
                  </a:txBody>
                  <a:tcPr/>
                </a:tc>
                <a:tc rowSpan="5">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dirty="0">
                          <a:solidFill>
                            <a:schemeClr val="bg1"/>
                          </a:solidFill>
                        </a:rPr>
                        <a:t>6. Trajectory Statistics</a:t>
                      </a:r>
                      <a:endParaRPr sz="800" dirty="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extLst>
                  <a:ext uri="{0D108BD9-81ED-4DB2-BD59-A6C34878D82A}">
                    <a16:rowId xmlns:a16="http://schemas.microsoft.com/office/drawing/2014/main" val="10023"/>
                  </a:ext>
                </a:extLst>
              </a:tr>
              <a:tr h="17162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rowSpan="5">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Final Questions and Course Wrap-Up</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24"/>
                  </a:ext>
                </a:extLst>
              </a:tr>
              <a:tr h="171626">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19:00 - 20:00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15:00 - 16:00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i="1">
                          <a:solidFill>
                            <a:schemeClr val="bg1"/>
                          </a:solidFill>
                        </a:rPr>
                        <a:t>One-on-one virtual  installation sessions, by appointment</a:t>
                      </a:r>
                      <a:endParaRPr sz="800" i="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FE2F3"/>
                    </a:solidFill>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rowSpan="3">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14a. Wildfire Smoke</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tc vMerge="1">
                  <a:txBody>
                    <a:bodyPr/>
                    <a:lstStyle/>
                    <a:p>
                      <a:endParaRPr lang="en-US"/>
                    </a:p>
                  </a:txBody>
                  <a:tcPr/>
                </a:tc>
                <a:extLst>
                  <a:ext uri="{0D108BD9-81ED-4DB2-BD59-A6C34878D82A}">
                    <a16:rowId xmlns:a16="http://schemas.microsoft.com/office/drawing/2014/main" val="10025"/>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10. Alternate</a:t>
                      </a:r>
                      <a:endParaRPr sz="800">
                        <a:solidFill>
                          <a:schemeClr val="bg1"/>
                        </a:solidFill>
                      </a:endParaRPr>
                    </a:p>
                    <a:p>
                      <a:pPr marL="0" lvl="0" indent="0" algn="ctr" rtl="0">
                        <a:spcBef>
                          <a:spcPts val="0"/>
                        </a:spcBef>
                        <a:spcAft>
                          <a:spcPts val="0"/>
                        </a:spcAft>
                        <a:buNone/>
                      </a:pPr>
                      <a:r>
                        <a:rPr lang="en" sz="800">
                          <a:solidFill>
                            <a:schemeClr val="bg1"/>
                          </a:solidFill>
                        </a:rPr>
                        <a:t> display</a:t>
                      </a:r>
                      <a:endParaRPr sz="800">
                        <a:solidFill>
                          <a:schemeClr val="bg1"/>
                        </a:solidFill>
                      </a:endParaRPr>
                    </a:p>
                    <a:p>
                      <a:pPr marL="0" lvl="0" indent="0" algn="ctr" rtl="0">
                        <a:spcBef>
                          <a:spcPts val="0"/>
                        </a:spcBef>
                        <a:spcAft>
                          <a:spcPts val="0"/>
                        </a:spcAft>
                        <a:buNone/>
                      </a:pPr>
                      <a:r>
                        <a:rPr lang="en" sz="800">
                          <a:solidFill>
                            <a:schemeClr val="bg1"/>
                          </a:solidFill>
                        </a:rPr>
                        <a:t> options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6"/>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7"/>
                  </a:ext>
                </a:extLst>
              </a:tr>
              <a:tr h="17162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Day 1 Wrap-Up</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tc vMerge="1">
                  <a:txBody>
                    <a:bodyPr/>
                    <a:lstStyle/>
                    <a:p>
                      <a:endParaRPr lang="en-US"/>
                    </a:p>
                  </a:txBody>
                  <a:tcPr/>
                </a:tc>
                <a:tc rowSpan="3">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14b. Dust Storms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vMerge="1">
                  <a:txBody>
                    <a:bodyPr/>
                    <a:lstStyle/>
                    <a:p>
                      <a:endParaRPr lang="en-US"/>
                    </a:p>
                  </a:txBody>
                  <a:tcPr/>
                </a:tc>
                <a:extLst>
                  <a:ext uri="{0D108BD9-81ED-4DB2-BD59-A6C34878D82A}">
                    <a16:rowId xmlns:a16="http://schemas.microsoft.com/office/drawing/2014/main" val="10028"/>
                  </a:ext>
                </a:extLst>
              </a:tr>
              <a:tr h="125103">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b="1">
                          <a:solidFill>
                            <a:schemeClr val="bg1"/>
                          </a:solidFill>
                        </a:rPr>
                        <a:t>20:00 - 21:00</a:t>
                      </a:r>
                      <a:endParaRPr sz="800" b="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b="1">
                          <a:solidFill>
                            <a:schemeClr val="bg1"/>
                          </a:solidFill>
                        </a:rPr>
                        <a:t>16:00 - 17:00</a:t>
                      </a:r>
                      <a:endParaRPr sz="800" b="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i="1">
                          <a:solidFill>
                            <a:schemeClr val="bg1"/>
                          </a:solidFill>
                        </a:rPr>
                        <a:t>One-on-one virtual  installation sessions, by appointment</a:t>
                      </a:r>
                      <a:endParaRPr sz="800" i="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E5CD"/>
                    </a:solid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endParaRPr sz="800" b="1">
                        <a:solidFill>
                          <a:schemeClr val="bg1"/>
                        </a:solidFill>
                      </a:endParaRPr>
                    </a:p>
                    <a:p>
                      <a:pPr marL="0" lvl="0" indent="0" algn="ctr" rtl="0">
                        <a:spcBef>
                          <a:spcPts val="0"/>
                        </a:spcBef>
                        <a:spcAft>
                          <a:spcPts val="0"/>
                        </a:spcAft>
                        <a:buNone/>
                      </a:pPr>
                      <a:endParaRPr sz="800" b="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99999"/>
                    </a:solidFill>
                  </a:tcPr>
                </a:tc>
                <a:tc rowSpan="3">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b="1">
                          <a:solidFill>
                            <a:schemeClr val="bg1"/>
                          </a:solidFill>
                        </a:rPr>
                        <a:t>11. Pollutant transformations and deposition</a:t>
                      </a:r>
                      <a:endParaRPr sz="800" b="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vMerge="1">
                  <a:txBody>
                    <a:bodyPr/>
                    <a:lstStyle/>
                    <a:p>
                      <a:endParaRPr lang="en-US"/>
                    </a:p>
                  </a:txBody>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endParaRPr sz="800" b="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99999"/>
                    </a:solidFill>
                  </a:tcPr>
                </a:tc>
                <a:extLst>
                  <a:ext uri="{0D108BD9-81ED-4DB2-BD59-A6C34878D82A}">
                    <a16:rowId xmlns:a16="http://schemas.microsoft.com/office/drawing/2014/main" val="10029"/>
                  </a:ext>
                </a:extLst>
              </a:tr>
              <a:tr h="9619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0"/>
                  </a:ext>
                </a:extLst>
              </a:tr>
              <a:tr h="21432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US" sz="800" b="0" dirty="0">
                          <a:solidFill>
                            <a:schemeClr val="bg1"/>
                          </a:solidFill>
                        </a:rPr>
                        <a:t>Day 3 Wrap Up</a:t>
                      </a:r>
                      <a:endParaRPr sz="800" b="0" dirty="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tc vMerge="1">
                  <a:txBody>
                    <a:bodyPr/>
                    <a:lstStyle/>
                    <a:p>
                      <a:endParaRPr lang="en-US"/>
                    </a:p>
                  </a:txBody>
                  <a:tcPr/>
                </a:tc>
                <a:extLst>
                  <a:ext uri="{0D108BD9-81ED-4DB2-BD59-A6C34878D82A}">
                    <a16:rowId xmlns:a16="http://schemas.microsoft.com/office/drawing/2014/main" val="10031"/>
                  </a:ext>
                </a:extLst>
              </a:tr>
              <a:tr h="17162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US" sz="800" b="0" dirty="0">
                          <a:solidFill>
                            <a:schemeClr val="bg1"/>
                          </a:solidFill>
                        </a:rPr>
                        <a:t>Day 2</a:t>
                      </a:r>
                      <a:r>
                        <a:rPr lang="en-US" sz="800" b="0" baseline="0" dirty="0">
                          <a:solidFill>
                            <a:schemeClr val="bg1"/>
                          </a:solidFill>
                        </a:rPr>
                        <a:t> Wrap Up</a:t>
                      </a:r>
                      <a:endParaRPr sz="800" b="0" dirty="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endParaRPr sz="800" b="1" dirty="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99999"/>
                    </a:solidFill>
                  </a:tcPr>
                </a:tc>
                <a:tc vMerge="1">
                  <a:txBody>
                    <a:bodyPr/>
                    <a:lstStyle/>
                    <a:p>
                      <a:endParaRPr lang="en-US"/>
                    </a:p>
                  </a:txBody>
                  <a:tcPr/>
                </a:tc>
                <a:extLst>
                  <a:ext uri="{0D108BD9-81ED-4DB2-BD59-A6C34878D82A}">
                    <a16:rowId xmlns:a16="http://schemas.microsoft.com/office/drawing/2014/main" val="10032"/>
                  </a:ext>
                </a:extLst>
              </a:tr>
            </a:tbl>
          </a:graphicData>
        </a:graphic>
      </p:graphicFrame>
      <p:sp>
        <p:nvSpPr>
          <p:cNvPr id="12" name="Rectangle 1"/>
          <p:cNvSpPr>
            <a:spLocks noChangeArrowheads="1"/>
          </p:cNvSpPr>
          <p:nvPr/>
        </p:nvSpPr>
        <p:spPr bwMode="auto">
          <a:xfrm>
            <a:off x="2453745" y="582413"/>
            <a:ext cx="676148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b="1" dirty="0">
                <a:solidFill>
                  <a:srgbClr val="000000"/>
                </a:solidFill>
                <a:latin typeface="Calibri"/>
                <a:cs typeface="Arial" panose="020B0604020202020204" pitchFamily="34" charset="0"/>
              </a:rPr>
              <a:t>2022 HYSPLIT Workshop Schedule</a:t>
            </a:r>
            <a:endParaRPr lang="en-US" altLang="en-US" dirty="0">
              <a:solidFill>
                <a:prstClr val="white"/>
              </a:solidFill>
              <a:latin typeface="Calibri"/>
            </a:endParaRPr>
          </a:p>
          <a:p>
            <a:pPr algn="ctr" eaLnBrk="0" fontAlgn="base" hangingPunct="0">
              <a:spcBef>
                <a:spcPct val="0"/>
              </a:spcBef>
              <a:spcAft>
                <a:spcPct val="0"/>
              </a:spcAft>
            </a:pPr>
            <a:r>
              <a:rPr lang="en-US" altLang="en-US" sz="1200" i="1" dirty="0">
                <a:solidFill>
                  <a:srgbClr val="000000"/>
                </a:solidFill>
                <a:latin typeface="Calibri"/>
                <a:cs typeface="Arial" panose="020B0604020202020204" pitchFamily="34" charset="0"/>
              </a:rPr>
              <a:t>Subject to change, depending on the progression of the course and at the discretion of the instructors</a:t>
            </a:r>
            <a:endParaRPr lang="en-US" altLang="en-US" sz="1200" dirty="0">
              <a:solidFill>
                <a:prstClr val="white"/>
              </a:solidFill>
              <a:latin typeface="Calibri"/>
            </a:endParaRPr>
          </a:p>
        </p:txBody>
      </p:sp>
      <p:sp>
        <p:nvSpPr>
          <p:cNvPr id="2" name="Rectangle 1">
            <a:extLst>
              <a:ext uri="{FF2B5EF4-FFF2-40B4-BE49-F238E27FC236}">
                <a16:creationId xmlns:a16="http://schemas.microsoft.com/office/drawing/2014/main" id="{079690EB-80E4-AE27-9EF5-DBF670F86296}"/>
              </a:ext>
            </a:extLst>
          </p:cNvPr>
          <p:cNvSpPr/>
          <p:nvPr/>
        </p:nvSpPr>
        <p:spPr>
          <a:xfrm>
            <a:off x="6096000" y="1136412"/>
            <a:ext cx="1417739" cy="5381695"/>
          </a:xfrm>
          <a:custGeom>
            <a:avLst/>
            <a:gdLst>
              <a:gd name="connsiteX0" fmla="*/ 0 w 1417739"/>
              <a:gd name="connsiteY0" fmla="*/ 0 h 5381695"/>
              <a:gd name="connsiteX1" fmla="*/ 472580 w 1417739"/>
              <a:gd name="connsiteY1" fmla="*/ 0 h 5381695"/>
              <a:gd name="connsiteX2" fmla="*/ 959337 w 1417739"/>
              <a:gd name="connsiteY2" fmla="*/ 0 h 5381695"/>
              <a:gd name="connsiteX3" fmla="*/ 1417739 w 1417739"/>
              <a:gd name="connsiteY3" fmla="*/ 0 h 5381695"/>
              <a:gd name="connsiteX4" fmla="*/ 1417739 w 1417739"/>
              <a:gd name="connsiteY4" fmla="*/ 544149 h 5381695"/>
              <a:gd name="connsiteX5" fmla="*/ 1417739 w 1417739"/>
              <a:gd name="connsiteY5" fmla="*/ 1195932 h 5381695"/>
              <a:gd name="connsiteX6" fmla="*/ 1417739 w 1417739"/>
              <a:gd name="connsiteY6" fmla="*/ 1847715 h 5381695"/>
              <a:gd name="connsiteX7" fmla="*/ 1417739 w 1417739"/>
              <a:gd name="connsiteY7" fmla="*/ 2284231 h 5381695"/>
              <a:gd name="connsiteX8" fmla="*/ 1417739 w 1417739"/>
              <a:gd name="connsiteY8" fmla="*/ 2989831 h 5381695"/>
              <a:gd name="connsiteX9" fmla="*/ 1417739 w 1417739"/>
              <a:gd name="connsiteY9" fmla="*/ 3426346 h 5381695"/>
              <a:gd name="connsiteX10" fmla="*/ 1417739 w 1417739"/>
              <a:gd name="connsiteY10" fmla="*/ 4078129 h 5381695"/>
              <a:gd name="connsiteX11" fmla="*/ 1417739 w 1417739"/>
              <a:gd name="connsiteY11" fmla="*/ 4622278 h 5381695"/>
              <a:gd name="connsiteX12" fmla="*/ 1417739 w 1417739"/>
              <a:gd name="connsiteY12" fmla="*/ 5381695 h 5381695"/>
              <a:gd name="connsiteX13" fmla="*/ 973514 w 1417739"/>
              <a:gd name="connsiteY13" fmla="*/ 5381695 h 5381695"/>
              <a:gd name="connsiteX14" fmla="*/ 472580 w 1417739"/>
              <a:gd name="connsiteY14" fmla="*/ 5381695 h 5381695"/>
              <a:gd name="connsiteX15" fmla="*/ 0 w 1417739"/>
              <a:gd name="connsiteY15" fmla="*/ 5381695 h 5381695"/>
              <a:gd name="connsiteX16" fmla="*/ 0 w 1417739"/>
              <a:gd name="connsiteY16" fmla="*/ 4837546 h 5381695"/>
              <a:gd name="connsiteX17" fmla="*/ 0 w 1417739"/>
              <a:gd name="connsiteY17" fmla="*/ 4239580 h 5381695"/>
              <a:gd name="connsiteX18" fmla="*/ 0 w 1417739"/>
              <a:gd name="connsiteY18" fmla="*/ 3695431 h 5381695"/>
              <a:gd name="connsiteX19" fmla="*/ 0 w 1417739"/>
              <a:gd name="connsiteY19" fmla="*/ 3043648 h 5381695"/>
              <a:gd name="connsiteX20" fmla="*/ 0 w 1417739"/>
              <a:gd name="connsiteY20" fmla="*/ 2338047 h 5381695"/>
              <a:gd name="connsiteX21" fmla="*/ 0 w 1417739"/>
              <a:gd name="connsiteY21" fmla="*/ 1901532 h 5381695"/>
              <a:gd name="connsiteX22" fmla="*/ 0 w 1417739"/>
              <a:gd name="connsiteY22" fmla="*/ 1411200 h 5381695"/>
              <a:gd name="connsiteX23" fmla="*/ 0 w 1417739"/>
              <a:gd name="connsiteY23" fmla="*/ 759417 h 5381695"/>
              <a:gd name="connsiteX24" fmla="*/ 0 w 1417739"/>
              <a:gd name="connsiteY24" fmla="*/ 0 h 53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17739" h="5381695" extrusionOk="0">
                <a:moveTo>
                  <a:pt x="0" y="0"/>
                </a:moveTo>
                <a:cubicBezTo>
                  <a:pt x="146932" y="-5738"/>
                  <a:pt x="298090" y="7008"/>
                  <a:pt x="472580" y="0"/>
                </a:cubicBezTo>
                <a:cubicBezTo>
                  <a:pt x="647070" y="-7008"/>
                  <a:pt x="726605" y="1410"/>
                  <a:pt x="959337" y="0"/>
                </a:cubicBezTo>
                <a:cubicBezTo>
                  <a:pt x="1192069" y="-1410"/>
                  <a:pt x="1291759" y="22943"/>
                  <a:pt x="1417739" y="0"/>
                </a:cubicBezTo>
                <a:cubicBezTo>
                  <a:pt x="1443453" y="201535"/>
                  <a:pt x="1355950" y="413115"/>
                  <a:pt x="1417739" y="544149"/>
                </a:cubicBezTo>
                <a:cubicBezTo>
                  <a:pt x="1479528" y="675183"/>
                  <a:pt x="1389737" y="985755"/>
                  <a:pt x="1417739" y="1195932"/>
                </a:cubicBezTo>
                <a:cubicBezTo>
                  <a:pt x="1445741" y="1406109"/>
                  <a:pt x="1349358" y="1628143"/>
                  <a:pt x="1417739" y="1847715"/>
                </a:cubicBezTo>
                <a:cubicBezTo>
                  <a:pt x="1486120" y="2067287"/>
                  <a:pt x="1401812" y="2097532"/>
                  <a:pt x="1417739" y="2284231"/>
                </a:cubicBezTo>
                <a:cubicBezTo>
                  <a:pt x="1433666" y="2470930"/>
                  <a:pt x="1346897" y="2811612"/>
                  <a:pt x="1417739" y="2989831"/>
                </a:cubicBezTo>
                <a:cubicBezTo>
                  <a:pt x="1488581" y="3168050"/>
                  <a:pt x="1371336" y="3225070"/>
                  <a:pt x="1417739" y="3426346"/>
                </a:cubicBezTo>
                <a:cubicBezTo>
                  <a:pt x="1464142" y="3627622"/>
                  <a:pt x="1360915" y="3778221"/>
                  <a:pt x="1417739" y="4078129"/>
                </a:cubicBezTo>
                <a:cubicBezTo>
                  <a:pt x="1474563" y="4378037"/>
                  <a:pt x="1362613" y="4389104"/>
                  <a:pt x="1417739" y="4622278"/>
                </a:cubicBezTo>
                <a:cubicBezTo>
                  <a:pt x="1472865" y="4855452"/>
                  <a:pt x="1376200" y="5041323"/>
                  <a:pt x="1417739" y="5381695"/>
                </a:cubicBezTo>
                <a:cubicBezTo>
                  <a:pt x="1308186" y="5408034"/>
                  <a:pt x="1067707" y="5366198"/>
                  <a:pt x="973514" y="5381695"/>
                </a:cubicBezTo>
                <a:cubicBezTo>
                  <a:pt x="879322" y="5397192"/>
                  <a:pt x="603606" y="5336616"/>
                  <a:pt x="472580" y="5381695"/>
                </a:cubicBezTo>
                <a:cubicBezTo>
                  <a:pt x="341554" y="5426774"/>
                  <a:pt x="204371" y="5337222"/>
                  <a:pt x="0" y="5381695"/>
                </a:cubicBezTo>
                <a:cubicBezTo>
                  <a:pt x="-19598" y="5131717"/>
                  <a:pt x="34102" y="4948571"/>
                  <a:pt x="0" y="4837546"/>
                </a:cubicBezTo>
                <a:cubicBezTo>
                  <a:pt x="-34102" y="4726521"/>
                  <a:pt x="29279" y="4405765"/>
                  <a:pt x="0" y="4239580"/>
                </a:cubicBezTo>
                <a:cubicBezTo>
                  <a:pt x="-29279" y="4073395"/>
                  <a:pt x="44738" y="3899677"/>
                  <a:pt x="0" y="3695431"/>
                </a:cubicBezTo>
                <a:cubicBezTo>
                  <a:pt x="-44738" y="3491185"/>
                  <a:pt x="4438" y="3311680"/>
                  <a:pt x="0" y="3043648"/>
                </a:cubicBezTo>
                <a:cubicBezTo>
                  <a:pt x="-4438" y="2775616"/>
                  <a:pt x="65406" y="2489462"/>
                  <a:pt x="0" y="2338047"/>
                </a:cubicBezTo>
                <a:cubicBezTo>
                  <a:pt x="-65406" y="2186632"/>
                  <a:pt x="22858" y="2026781"/>
                  <a:pt x="0" y="1901532"/>
                </a:cubicBezTo>
                <a:cubicBezTo>
                  <a:pt x="-22858" y="1776283"/>
                  <a:pt x="46222" y="1575870"/>
                  <a:pt x="0" y="1411200"/>
                </a:cubicBezTo>
                <a:cubicBezTo>
                  <a:pt x="-46222" y="1246530"/>
                  <a:pt x="11545" y="1047140"/>
                  <a:pt x="0" y="759417"/>
                </a:cubicBezTo>
                <a:cubicBezTo>
                  <a:pt x="-11545" y="471694"/>
                  <a:pt x="74648" y="375073"/>
                  <a:pt x="0" y="0"/>
                </a:cubicBezTo>
                <a:close/>
              </a:path>
            </a:pathLst>
          </a:custGeom>
          <a:noFill/>
          <a:ln w="57150">
            <a:solidFill>
              <a:srgbClr val="0070C0"/>
            </a:solidFill>
            <a:extLst>
              <a:ext uri="{C807C97D-BFC1-408E-A445-0C87EB9F89A2}">
                <ask:lineSketchStyleProps xmlns:ask="http://schemas.microsoft.com/office/drawing/2018/sketchyshapes" sd="2017103106">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8" name="Rectangle 7">
            <a:extLst>
              <a:ext uri="{FF2B5EF4-FFF2-40B4-BE49-F238E27FC236}">
                <a16:creationId xmlns:a16="http://schemas.microsoft.com/office/drawing/2014/main" id="{40DA9966-2C68-C873-3AB5-370FE905A1C6}"/>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1" name="Slide Number Placeholder 4">
            <a:extLst>
              <a:ext uri="{FF2B5EF4-FFF2-40B4-BE49-F238E27FC236}">
                <a16:creationId xmlns:a16="http://schemas.microsoft.com/office/drawing/2014/main" id="{A7EE40B1-B1A1-C9E4-C156-60FABFF88955}"/>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4</a:t>
            </a:fld>
            <a:endParaRPr lang="en-US" dirty="0">
              <a:solidFill>
                <a:srgbClr val="055357"/>
              </a:solidFill>
              <a:latin typeface="Calibri"/>
            </a:endParaRPr>
          </a:p>
        </p:txBody>
      </p:sp>
      <p:sp>
        <p:nvSpPr>
          <p:cNvPr id="13" name="Rectangle 12">
            <a:extLst>
              <a:ext uri="{FF2B5EF4-FFF2-40B4-BE49-F238E27FC236}">
                <a16:creationId xmlns:a16="http://schemas.microsoft.com/office/drawing/2014/main" id="{802F033F-C749-4430-66D3-7A5E8ED5D4A3}"/>
              </a:ext>
            </a:extLst>
          </p:cNvPr>
          <p:cNvSpPr/>
          <p:nvPr/>
        </p:nvSpPr>
        <p:spPr>
          <a:xfrm>
            <a:off x="7492318" y="1148766"/>
            <a:ext cx="1417739" cy="5381695"/>
          </a:xfrm>
          <a:custGeom>
            <a:avLst/>
            <a:gdLst>
              <a:gd name="connsiteX0" fmla="*/ 0 w 1417739"/>
              <a:gd name="connsiteY0" fmla="*/ 0 h 5381695"/>
              <a:gd name="connsiteX1" fmla="*/ 472580 w 1417739"/>
              <a:gd name="connsiteY1" fmla="*/ 0 h 5381695"/>
              <a:gd name="connsiteX2" fmla="*/ 959337 w 1417739"/>
              <a:gd name="connsiteY2" fmla="*/ 0 h 5381695"/>
              <a:gd name="connsiteX3" fmla="*/ 1417739 w 1417739"/>
              <a:gd name="connsiteY3" fmla="*/ 0 h 5381695"/>
              <a:gd name="connsiteX4" fmla="*/ 1417739 w 1417739"/>
              <a:gd name="connsiteY4" fmla="*/ 544149 h 5381695"/>
              <a:gd name="connsiteX5" fmla="*/ 1417739 w 1417739"/>
              <a:gd name="connsiteY5" fmla="*/ 1195932 h 5381695"/>
              <a:gd name="connsiteX6" fmla="*/ 1417739 w 1417739"/>
              <a:gd name="connsiteY6" fmla="*/ 1847715 h 5381695"/>
              <a:gd name="connsiteX7" fmla="*/ 1417739 w 1417739"/>
              <a:gd name="connsiteY7" fmla="*/ 2284231 h 5381695"/>
              <a:gd name="connsiteX8" fmla="*/ 1417739 w 1417739"/>
              <a:gd name="connsiteY8" fmla="*/ 2989831 h 5381695"/>
              <a:gd name="connsiteX9" fmla="*/ 1417739 w 1417739"/>
              <a:gd name="connsiteY9" fmla="*/ 3426346 h 5381695"/>
              <a:gd name="connsiteX10" fmla="*/ 1417739 w 1417739"/>
              <a:gd name="connsiteY10" fmla="*/ 4078129 h 5381695"/>
              <a:gd name="connsiteX11" fmla="*/ 1417739 w 1417739"/>
              <a:gd name="connsiteY11" fmla="*/ 4622278 h 5381695"/>
              <a:gd name="connsiteX12" fmla="*/ 1417739 w 1417739"/>
              <a:gd name="connsiteY12" fmla="*/ 5381695 h 5381695"/>
              <a:gd name="connsiteX13" fmla="*/ 973514 w 1417739"/>
              <a:gd name="connsiteY13" fmla="*/ 5381695 h 5381695"/>
              <a:gd name="connsiteX14" fmla="*/ 472580 w 1417739"/>
              <a:gd name="connsiteY14" fmla="*/ 5381695 h 5381695"/>
              <a:gd name="connsiteX15" fmla="*/ 0 w 1417739"/>
              <a:gd name="connsiteY15" fmla="*/ 5381695 h 5381695"/>
              <a:gd name="connsiteX16" fmla="*/ 0 w 1417739"/>
              <a:gd name="connsiteY16" fmla="*/ 4837546 h 5381695"/>
              <a:gd name="connsiteX17" fmla="*/ 0 w 1417739"/>
              <a:gd name="connsiteY17" fmla="*/ 4239580 h 5381695"/>
              <a:gd name="connsiteX18" fmla="*/ 0 w 1417739"/>
              <a:gd name="connsiteY18" fmla="*/ 3695431 h 5381695"/>
              <a:gd name="connsiteX19" fmla="*/ 0 w 1417739"/>
              <a:gd name="connsiteY19" fmla="*/ 3043648 h 5381695"/>
              <a:gd name="connsiteX20" fmla="*/ 0 w 1417739"/>
              <a:gd name="connsiteY20" fmla="*/ 2338047 h 5381695"/>
              <a:gd name="connsiteX21" fmla="*/ 0 w 1417739"/>
              <a:gd name="connsiteY21" fmla="*/ 1901532 h 5381695"/>
              <a:gd name="connsiteX22" fmla="*/ 0 w 1417739"/>
              <a:gd name="connsiteY22" fmla="*/ 1411200 h 5381695"/>
              <a:gd name="connsiteX23" fmla="*/ 0 w 1417739"/>
              <a:gd name="connsiteY23" fmla="*/ 759417 h 5381695"/>
              <a:gd name="connsiteX24" fmla="*/ 0 w 1417739"/>
              <a:gd name="connsiteY24" fmla="*/ 0 h 53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17739" h="5381695" extrusionOk="0">
                <a:moveTo>
                  <a:pt x="0" y="0"/>
                </a:moveTo>
                <a:cubicBezTo>
                  <a:pt x="146932" y="-5738"/>
                  <a:pt x="298090" y="7008"/>
                  <a:pt x="472580" y="0"/>
                </a:cubicBezTo>
                <a:cubicBezTo>
                  <a:pt x="647070" y="-7008"/>
                  <a:pt x="726605" y="1410"/>
                  <a:pt x="959337" y="0"/>
                </a:cubicBezTo>
                <a:cubicBezTo>
                  <a:pt x="1192069" y="-1410"/>
                  <a:pt x="1291759" y="22943"/>
                  <a:pt x="1417739" y="0"/>
                </a:cubicBezTo>
                <a:cubicBezTo>
                  <a:pt x="1443453" y="201535"/>
                  <a:pt x="1355950" y="413115"/>
                  <a:pt x="1417739" y="544149"/>
                </a:cubicBezTo>
                <a:cubicBezTo>
                  <a:pt x="1479528" y="675183"/>
                  <a:pt x="1389737" y="985755"/>
                  <a:pt x="1417739" y="1195932"/>
                </a:cubicBezTo>
                <a:cubicBezTo>
                  <a:pt x="1445741" y="1406109"/>
                  <a:pt x="1349358" y="1628143"/>
                  <a:pt x="1417739" y="1847715"/>
                </a:cubicBezTo>
                <a:cubicBezTo>
                  <a:pt x="1486120" y="2067287"/>
                  <a:pt x="1401812" y="2097532"/>
                  <a:pt x="1417739" y="2284231"/>
                </a:cubicBezTo>
                <a:cubicBezTo>
                  <a:pt x="1433666" y="2470930"/>
                  <a:pt x="1346897" y="2811612"/>
                  <a:pt x="1417739" y="2989831"/>
                </a:cubicBezTo>
                <a:cubicBezTo>
                  <a:pt x="1488581" y="3168050"/>
                  <a:pt x="1371336" y="3225070"/>
                  <a:pt x="1417739" y="3426346"/>
                </a:cubicBezTo>
                <a:cubicBezTo>
                  <a:pt x="1464142" y="3627622"/>
                  <a:pt x="1360915" y="3778221"/>
                  <a:pt x="1417739" y="4078129"/>
                </a:cubicBezTo>
                <a:cubicBezTo>
                  <a:pt x="1474563" y="4378037"/>
                  <a:pt x="1362613" y="4389104"/>
                  <a:pt x="1417739" y="4622278"/>
                </a:cubicBezTo>
                <a:cubicBezTo>
                  <a:pt x="1472865" y="4855452"/>
                  <a:pt x="1376200" y="5041323"/>
                  <a:pt x="1417739" y="5381695"/>
                </a:cubicBezTo>
                <a:cubicBezTo>
                  <a:pt x="1308186" y="5408034"/>
                  <a:pt x="1067707" y="5366198"/>
                  <a:pt x="973514" y="5381695"/>
                </a:cubicBezTo>
                <a:cubicBezTo>
                  <a:pt x="879322" y="5397192"/>
                  <a:pt x="603606" y="5336616"/>
                  <a:pt x="472580" y="5381695"/>
                </a:cubicBezTo>
                <a:cubicBezTo>
                  <a:pt x="341554" y="5426774"/>
                  <a:pt x="204371" y="5337222"/>
                  <a:pt x="0" y="5381695"/>
                </a:cubicBezTo>
                <a:cubicBezTo>
                  <a:pt x="-19598" y="5131717"/>
                  <a:pt x="34102" y="4948571"/>
                  <a:pt x="0" y="4837546"/>
                </a:cubicBezTo>
                <a:cubicBezTo>
                  <a:pt x="-34102" y="4726521"/>
                  <a:pt x="29279" y="4405765"/>
                  <a:pt x="0" y="4239580"/>
                </a:cubicBezTo>
                <a:cubicBezTo>
                  <a:pt x="-29279" y="4073395"/>
                  <a:pt x="44738" y="3899677"/>
                  <a:pt x="0" y="3695431"/>
                </a:cubicBezTo>
                <a:cubicBezTo>
                  <a:pt x="-44738" y="3491185"/>
                  <a:pt x="4438" y="3311680"/>
                  <a:pt x="0" y="3043648"/>
                </a:cubicBezTo>
                <a:cubicBezTo>
                  <a:pt x="-4438" y="2775616"/>
                  <a:pt x="65406" y="2489462"/>
                  <a:pt x="0" y="2338047"/>
                </a:cubicBezTo>
                <a:cubicBezTo>
                  <a:pt x="-65406" y="2186632"/>
                  <a:pt x="22858" y="2026781"/>
                  <a:pt x="0" y="1901532"/>
                </a:cubicBezTo>
                <a:cubicBezTo>
                  <a:pt x="-22858" y="1776283"/>
                  <a:pt x="46222" y="1575870"/>
                  <a:pt x="0" y="1411200"/>
                </a:cubicBezTo>
                <a:cubicBezTo>
                  <a:pt x="-46222" y="1246530"/>
                  <a:pt x="11545" y="1047140"/>
                  <a:pt x="0" y="759417"/>
                </a:cubicBezTo>
                <a:cubicBezTo>
                  <a:pt x="-11545" y="471694"/>
                  <a:pt x="74648" y="375073"/>
                  <a:pt x="0" y="0"/>
                </a:cubicBezTo>
                <a:close/>
              </a:path>
            </a:pathLst>
          </a:custGeom>
          <a:noFill/>
          <a:ln w="57150">
            <a:solidFill>
              <a:srgbClr val="FF0000"/>
            </a:solidFill>
            <a:extLst>
              <a:ext uri="{C807C97D-BFC1-408E-A445-0C87EB9F89A2}">
                <ask:lineSketchStyleProps xmlns:ask="http://schemas.microsoft.com/office/drawing/2018/sketchyshapes" sd="2017103106">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Tree>
    <p:extLst>
      <p:ext uri="{BB962C8B-B14F-4D97-AF65-F5344CB8AC3E}">
        <p14:creationId xmlns:p14="http://schemas.microsoft.com/office/powerpoint/2010/main" val="3649063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2797A6-08AB-42B1-86EC-5C1414133975}"/>
              </a:ext>
            </a:extLst>
          </p:cNvPr>
          <p:cNvSpPr>
            <a:spLocks noGrp="1"/>
          </p:cNvSpPr>
          <p:nvPr>
            <p:ph type="sldNum" sz="quarter" idx="12"/>
          </p:nvPr>
        </p:nvSpPr>
        <p:spPr/>
        <p:txBody>
          <a:bodyPr/>
          <a:lstStyle/>
          <a:p>
            <a:fld id="{8BD64FDA-96D4-4057-802F-365E206D1D78}" type="slidenum">
              <a:rPr lang="en-US" smtClean="0"/>
              <a:t>40</a:t>
            </a:fld>
            <a:endParaRPr lang="en-US"/>
          </a:p>
        </p:txBody>
      </p:sp>
      <p:sp>
        <p:nvSpPr>
          <p:cNvPr id="4" name="Google Shape;68;p15">
            <a:extLst>
              <a:ext uri="{FF2B5EF4-FFF2-40B4-BE49-F238E27FC236}">
                <a16:creationId xmlns:a16="http://schemas.microsoft.com/office/drawing/2014/main" id="{3E0C5CCC-21FA-47B8-9650-5E71B6A02548}"/>
              </a:ext>
            </a:extLst>
          </p:cNvPr>
          <p:cNvSpPr txBox="1"/>
          <p:nvPr/>
        </p:nvSpPr>
        <p:spPr>
          <a:xfrm>
            <a:off x="253970" y="78252"/>
            <a:ext cx="8068118" cy="510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667" b="1" kern="0" dirty="0">
                <a:solidFill>
                  <a:srgbClr val="000000"/>
                </a:solidFill>
                <a:highlight>
                  <a:srgbClr val="FFFF00"/>
                </a:highlight>
                <a:cs typeface="Arial"/>
                <a:sym typeface="Arial"/>
              </a:rPr>
              <a:t>HYSPLIT Tips and Tricks</a:t>
            </a:r>
            <a:endParaRPr sz="2667" b="1" kern="0" dirty="0">
              <a:solidFill>
                <a:srgbClr val="000000"/>
              </a:solidFill>
              <a:highlight>
                <a:srgbClr val="FFFF00"/>
              </a:highlight>
              <a:cs typeface="Arial"/>
              <a:sym typeface="Arial"/>
            </a:endParaRPr>
          </a:p>
        </p:txBody>
      </p:sp>
      <p:sp>
        <p:nvSpPr>
          <p:cNvPr id="6" name="Google Shape;69;p15">
            <a:extLst>
              <a:ext uri="{FF2B5EF4-FFF2-40B4-BE49-F238E27FC236}">
                <a16:creationId xmlns:a16="http://schemas.microsoft.com/office/drawing/2014/main" id="{330DA819-7E42-4C63-B4BA-2ED8A00CF993}"/>
              </a:ext>
            </a:extLst>
          </p:cNvPr>
          <p:cNvSpPr txBox="1"/>
          <p:nvPr/>
        </p:nvSpPr>
        <p:spPr>
          <a:xfrm>
            <a:off x="726907" y="407419"/>
            <a:ext cx="11054604" cy="6438751"/>
          </a:xfrm>
          <a:prstGeom prst="rect">
            <a:avLst/>
          </a:prstGeom>
          <a:noFill/>
          <a:ln>
            <a:noFill/>
          </a:ln>
        </p:spPr>
        <p:txBody>
          <a:bodyPr spcFirstLastPara="1" wrap="square" lIns="121900" tIns="121900" rIns="121900" bIns="121900" anchor="t" anchorCtr="0">
            <a:noAutofit/>
          </a:bodyPr>
          <a:lstStyle/>
          <a:p>
            <a:pPr marL="609585" indent="-423323" defTabSz="1219170">
              <a:spcBef>
                <a:spcPts val="900"/>
              </a:spcBef>
              <a:buClr>
                <a:srgbClr val="000000"/>
              </a:buClr>
              <a:buSzPts val="1400"/>
              <a:buFont typeface="Arial"/>
              <a:buChar char="●"/>
            </a:pPr>
            <a:r>
              <a:rPr lang="en" b="1" kern="0" dirty="0">
                <a:solidFill>
                  <a:srgbClr val="000000"/>
                </a:solidFill>
                <a:cs typeface="Arial"/>
                <a:sym typeface="Arial"/>
              </a:rPr>
              <a:t>CONTROL file</a:t>
            </a:r>
            <a:r>
              <a:rPr lang="en" kern="0" dirty="0">
                <a:solidFill>
                  <a:srgbClr val="000000"/>
                </a:solidFill>
                <a:cs typeface="Arial"/>
                <a:sym typeface="Arial"/>
              </a:rPr>
              <a:t>: Look at this file if you are having a problem – sometimes you can see obvious errors </a:t>
            </a:r>
          </a:p>
          <a:p>
            <a:pPr marL="609585" indent="-423323" defTabSz="1219170">
              <a:spcBef>
                <a:spcPts val="900"/>
              </a:spcBef>
              <a:buClr>
                <a:srgbClr val="000000"/>
              </a:buClr>
              <a:buSzPts val="1400"/>
              <a:buFont typeface="Arial"/>
              <a:buChar char="●"/>
            </a:pPr>
            <a:r>
              <a:rPr lang="en" b="1" kern="0" dirty="0">
                <a:solidFill>
                  <a:srgbClr val="000000"/>
                </a:solidFill>
                <a:cs typeface="Arial"/>
                <a:sym typeface="Arial"/>
              </a:rPr>
              <a:t>GUI</a:t>
            </a:r>
            <a:r>
              <a:rPr lang="en" kern="0" dirty="0">
                <a:solidFill>
                  <a:srgbClr val="000000"/>
                </a:solidFill>
                <a:cs typeface="Arial"/>
                <a:sym typeface="Arial"/>
              </a:rPr>
              <a:t>: When you are using the GUI, most input and output files will be in </a:t>
            </a:r>
            <a:r>
              <a:rPr lang="en" b="1" kern="0" dirty="0">
                <a:solidFill>
                  <a:srgbClr val="000000"/>
                </a:solidFill>
                <a:latin typeface="Courier New" panose="02070309020205020404" pitchFamily="49" charset="0"/>
                <a:cs typeface="Courier New" panose="02070309020205020404" pitchFamily="49" charset="0"/>
                <a:sym typeface="Arial"/>
              </a:rPr>
              <a:t>hysplit\working\</a:t>
            </a:r>
            <a:endParaRPr lang="en" kern="0" dirty="0">
              <a:solidFill>
                <a:srgbClr val="000000"/>
              </a:solidFill>
              <a:cs typeface="Arial"/>
              <a:sym typeface="Arial"/>
            </a:endParaRPr>
          </a:p>
          <a:p>
            <a:pPr marL="609585" indent="-423323" defTabSz="1219170">
              <a:spcBef>
                <a:spcPts val="900"/>
              </a:spcBef>
              <a:buClr>
                <a:srgbClr val="000000"/>
              </a:buClr>
              <a:buSzPts val="1400"/>
              <a:buFont typeface="Arial"/>
              <a:buChar char="●"/>
            </a:pPr>
            <a:r>
              <a:rPr lang="en" b="1" kern="0" dirty="0">
                <a:solidFill>
                  <a:srgbClr val="000000"/>
                </a:solidFill>
                <a:cs typeface="Arial"/>
                <a:sym typeface="Arial"/>
              </a:rPr>
              <a:t>Scripts</a:t>
            </a:r>
            <a:r>
              <a:rPr lang="en" kern="0" dirty="0">
                <a:solidFill>
                  <a:srgbClr val="000000"/>
                </a:solidFill>
                <a:cs typeface="Arial"/>
                <a:sym typeface="Arial"/>
              </a:rPr>
              <a:t>: usually create a new working directory, e.g., </a:t>
            </a:r>
            <a:r>
              <a:rPr lang="en" b="1" kern="0" dirty="0">
                <a:solidFill>
                  <a:srgbClr val="000000"/>
                </a:solidFill>
                <a:latin typeface="Courier New" panose="02070309020205020404" pitchFamily="49" charset="0"/>
                <a:cs typeface="Courier New" panose="02070309020205020404" pitchFamily="49" charset="0"/>
                <a:sym typeface="Arial"/>
              </a:rPr>
              <a:t>hysplit\working_Workshop\</a:t>
            </a:r>
          </a:p>
          <a:p>
            <a:pPr marL="609585" indent="-423323" defTabSz="1219170">
              <a:spcBef>
                <a:spcPts val="900"/>
              </a:spcBef>
              <a:buClr>
                <a:srgbClr val="000000"/>
              </a:buClr>
              <a:buSzPts val="1400"/>
              <a:buFont typeface="Arial"/>
              <a:buChar char="●"/>
            </a:pPr>
            <a:r>
              <a:rPr lang="en" b="1" kern="0" dirty="0">
                <a:solidFill>
                  <a:srgbClr val="000000"/>
                </a:solidFill>
                <a:cs typeface="Arial"/>
                <a:sym typeface="Arial"/>
              </a:rPr>
              <a:t>Met File(s)</a:t>
            </a:r>
            <a:r>
              <a:rPr lang="en" kern="0" dirty="0">
                <a:solidFill>
                  <a:srgbClr val="000000"/>
                </a:solidFill>
                <a:cs typeface="Arial"/>
                <a:sym typeface="Arial"/>
              </a:rPr>
              <a:t>: Correct directory and name; encompass time &amp; spatial domain of your desired simulation</a:t>
            </a:r>
          </a:p>
          <a:p>
            <a:pPr marL="609585" indent="-423323" defTabSz="1219170">
              <a:spcBef>
                <a:spcPts val="900"/>
              </a:spcBef>
              <a:buClr>
                <a:srgbClr val="000000"/>
              </a:buClr>
              <a:buSzPts val="1400"/>
              <a:buFont typeface="Arial"/>
              <a:buChar char="●"/>
            </a:pPr>
            <a:r>
              <a:rPr lang="en" b="1" kern="0" dirty="0">
                <a:solidFill>
                  <a:srgbClr val="000000"/>
                </a:solidFill>
                <a:cs typeface="Arial"/>
                <a:sym typeface="Arial"/>
              </a:rPr>
              <a:t>Ascii text</a:t>
            </a:r>
            <a:r>
              <a:rPr lang="en" kern="0" dirty="0">
                <a:solidFill>
                  <a:srgbClr val="000000"/>
                </a:solidFill>
                <a:cs typeface="Arial"/>
                <a:sym typeface="Arial"/>
              </a:rPr>
              <a:t>: </a:t>
            </a:r>
            <a:r>
              <a:rPr lang="en" kern="0" dirty="0">
                <a:solidFill>
                  <a:srgbClr val="000000"/>
                </a:solidFill>
                <a:cs typeface="Arial"/>
                <a:sym typeface="Arial"/>
                <a:hlinkClick r:id="rId2"/>
              </a:rPr>
              <a:t>CONTROL</a:t>
            </a:r>
            <a:r>
              <a:rPr lang="en" kern="0" dirty="0">
                <a:solidFill>
                  <a:srgbClr val="000000"/>
                </a:solidFill>
                <a:cs typeface="Arial"/>
                <a:sym typeface="Arial"/>
              </a:rPr>
              <a:t>, </a:t>
            </a:r>
            <a:r>
              <a:rPr lang="en" kern="0" dirty="0">
                <a:solidFill>
                  <a:srgbClr val="000000"/>
                </a:solidFill>
                <a:cs typeface="Arial"/>
                <a:sym typeface="Arial"/>
                <a:hlinkClick r:id="rId3"/>
              </a:rPr>
              <a:t>SETUP.CFG</a:t>
            </a:r>
            <a:r>
              <a:rPr lang="en" kern="0" dirty="0">
                <a:solidFill>
                  <a:srgbClr val="000000"/>
                </a:solidFill>
                <a:cs typeface="Arial"/>
                <a:sym typeface="Arial"/>
              </a:rPr>
              <a:t>, </a:t>
            </a:r>
            <a:r>
              <a:rPr lang="en" kern="0" dirty="0">
                <a:solidFill>
                  <a:srgbClr val="000000"/>
                </a:solidFill>
                <a:cs typeface="Arial"/>
                <a:sym typeface="Arial"/>
                <a:hlinkClick r:id="rId4"/>
              </a:rPr>
              <a:t>MESSAGE</a:t>
            </a:r>
            <a:r>
              <a:rPr lang="en" kern="0" dirty="0">
                <a:solidFill>
                  <a:srgbClr val="000000"/>
                </a:solidFill>
                <a:cs typeface="Arial"/>
                <a:sym typeface="Arial"/>
              </a:rPr>
              <a:t>, </a:t>
            </a:r>
            <a:r>
              <a:rPr lang="en" kern="0" dirty="0">
                <a:solidFill>
                  <a:srgbClr val="000000"/>
                </a:solidFill>
                <a:cs typeface="Arial"/>
                <a:sym typeface="Arial"/>
                <a:hlinkClick r:id="rId5"/>
              </a:rPr>
              <a:t>TDUMP files</a:t>
            </a:r>
            <a:r>
              <a:rPr lang="en" kern="0" dirty="0">
                <a:solidFill>
                  <a:srgbClr val="000000"/>
                </a:solidFill>
                <a:cs typeface="Arial"/>
                <a:sym typeface="Arial"/>
              </a:rPr>
              <a:t> (trajectory output files), scripts</a:t>
            </a:r>
          </a:p>
          <a:p>
            <a:pPr marL="609585" indent="-423323" defTabSz="1219170">
              <a:spcBef>
                <a:spcPts val="900"/>
              </a:spcBef>
              <a:buClr>
                <a:srgbClr val="000000"/>
              </a:buClr>
              <a:buSzPts val="1400"/>
              <a:buFont typeface="Arial"/>
              <a:buChar char="●"/>
            </a:pPr>
            <a:r>
              <a:rPr lang="en" b="1" kern="0" dirty="0">
                <a:solidFill>
                  <a:srgbClr val="000000"/>
                </a:solidFill>
                <a:cs typeface="Arial"/>
                <a:sym typeface="Arial"/>
              </a:rPr>
              <a:t>Binary</a:t>
            </a:r>
            <a:r>
              <a:rPr lang="en" kern="0" dirty="0">
                <a:solidFill>
                  <a:srgbClr val="000000"/>
                </a:solidFill>
                <a:cs typeface="Arial"/>
                <a:sym typeface="Arial"/>
              </a:rPr>
              <a:t>: </a:t>
            </a:r>
            <a:r>
              <a:rPr lang="en" kern="0" dirty="0">
                <a:solidFill>
                  <a:srgbClr val="000000"/>
                </a:solidFill>
                <a:cs typeface="Arial"/>
                <a:sym typeface="Arial"/>
                <a:hlinkClick r:id="rId6"/>
              </a:rPr>
              <a:t>Met data files</a:t>
            </a:r>
            <a:r>
              <a:rPr lang="en" kern="0" dirty="0">
                <a:solidFill>
                  <a:srgbClr val="000000"/>
                </a:solidFill>
                <a:cs typeface="Arial"/>
                <a:sym typeface="Arial"/>
              </a:rPr>
              <a:t>, </a:t>
            </a:r>
            <a:r>
              <a:rPr lang="en" kern="0" dirty="0">
                <a:solidFill>
                  <a:srgbClr val="000000"/>
                </a:solidFill>
                <a:cs typeface="Arial"/>
                <a:sym typeface="Arial"/>
                <a:hlinkClick r:id="rId7"/>
              </a:rPr>
              <a:t>CDUMP files</a:t>
            </a:r>
            <a:r>
              <a:rPr lang="en" kern="0" dirty="0">
                <a:solidFill>
                  <a:srgbClr val="000000"/>
                </a:solidFill>
                <a:cs typeface="Arial"/>
                <a:sym typeface="Arial"/>
              </a:rPr>
              <a:t> (concentration output files)</a:t>
            </a:r>
          </a:p>
          <a:p>
            <a:pPr marL="609585" indent="-423323" defTabSz="1219170">
              <a:spcBef>
                <a:spcPts val="900"/>
              </a:spcBef>
              <a:buClr>
                <a:srgbClr val="000000"/>
              </a:buClr>
              <a:buSzPts val="1400"/>
              <a:buFont typeface="Arial"/>
              <a:buChar char="●"/>
            </a:pPr>
            <a:r>
              <a:rPr lang="en" b="1" kern="0" dirty="0">
                <a:solidFill>
                  <a:srgbClr val="000000"/>
                </a:solidFill>
                <a:cs typeface="Arial"/>
                <a:sym typeface="Arial"/>
              </a:rPr>
              <a:t>Options</a:t>
            </a:r>
            <a:r>
              <a:rPr lang="en" kern="0" dirty="0">
                <a:solidFill>
                  <a:srgbClr val="000000"/>
                </a:solidFill>
                <a:cs typeface="Arial"/>
                <a:sym typeface="Arial"/>
              </a:rPr>
              <a:t>: Not all available from GUI; can type executable name from command line to see options</a:t>
            </a:r>
          </a:p>
          <a:p>
            <a:pPr marL="609585" indent="-423323" defTabSz="1219170">
              <a:spcBef>
                <a:spcPts val="900"/>
              </a:spcBef>
              <a:buClr>
                <a:srgbClr val="000000"/>
              </a:buClr>
              <a:buSzPts val="1400"/>
              <a:buFont typeface="Arial"/>
              <a:buChar char="●"/>
            </a:pPr>
            <a:r>
              <a:rPr lang="en" b="1" kern="0" dirty="0">
                <a:solidFill>
                  <a:srgbClr val="000000"/>
                </a:solidFill>
                <a:cs typeface="Arial"/>
                <a:sym typeface="Arial"/>
              </a:rPr>
              <a:t>Met data archives</a:t>
            </a:r>
            <a:r>
              <a:rPr lang="en" kern="0" dirty="0">
                <a:solidFill>
                  <a:srgbClr val="000000"/>
                </a:solidFill>
                <a:cs typeface="Arial"/>
                <a:sym typeface="Arial"/>
              </a:rPr>
              <a:t>:  </a:t>
            </a:r>
            <a:r>
              <a:rPr lang="en-US" kern="0" dirty="0">
                <a:solidFill>
                  <a:srgbClr val="000000"/>
                </a:solidFill>
                <a:cs typeface="Arial"/>
                <a:sym typeface="Arial"/>
                <a:hlinkClick r:id="rId8"/>
              </a:rPr>
              <a:t>https://www.ready.noaa.gov/archives.php</a:t>
            </a:r>
            <a:endParaRPr lang="en-US" kern="0" dirty="0">
              <a:solidFill>
                <a:srgbClr val="000000"/>
              </a:solidFill>
              <a:cs typeface="Arial"/>
              <a:sym typeface="Arial"/>
            </a:endParaRPr>
          </a:p>
          <a:p>
            <a:pPr marL="609585" indent="-423323" defTabSz="1219170">
              <a:spcBef>
                <a:spcPts val="900"/>
              </a:spcBef>
              <a:buClr>
                <a:srgbClr val="000000"/>
              </a:buClr>
              <a:buSzPts val="1400"/>
              <a:buFont typeface="Arial"/>
              <a:buChar char="●"/>
            </a:pPr>
            <a:r>
              <a:rPr lang="en-US" b="1" kern="0" dirty="0">
                <a:solidFill>
                  <a:srgbClr val="000000"/>
                </a:solidFill>
                <a:cs typeface="Arial"/>
                <a:sym typeface="Arial"/>
              </a:rPr>
              <a:t>Many other HYSPLIT programs</a:t>
            </a:r>
            <a:r>
              <a:rPr lang="en-US" kern="0" dirty="0">
                <a:solidFill>
                  <a:srgbClr val="000000"/>
                </a:solidFill>
                <a:cs typeface="Arial"/>
                <a:sym typeface="Arial"/>
              </a:rPr>
              <a:t> in the HYSPLIT exec directory (e.g., met data analysis programs); some are available in the GUI, but not all</a:t>
            </a:r>
          </a:p>
          <a:p>
            <a:pPr marL="609585" indent="-423323" defTabSz="1219170">
              <a:spcBef>
                <a:spcPts val="900"/>
              </a:spcBef>
              <a:buClr>
                <a:srgbClr val="000000"/>
              </a:buClr>
              <a:buSzPts val="1400"/>
              <a:buFont typeface="Arial"/>
              <a:buChar char="●"/>
            </a:pPr>
            <a:r>
              <a:rPr lang="en-US" b="1" kern="0" dirty="0">
                <a:solidFill>
                  <a:srgbClr val="000000"/>
                </a:solidFill>
                <a:cs typeface="Arial"/>
                <a:sym typeface="Arial"/>
              </a:rPr>
              <a:t>Graphics</a:t>
            </a:r>
            <a:r>
              <a:rPr lang="en-US" kern="0" dirty="0">
                <a:solidFill>
                  <a:srgbClr val="000000"/>
                </a:solidFill>
                <a:cs typeface="Arial"/>
                <a:sym typeface="Arial"/>
              </a:rPr>
              <a:t>: HYSPLIT has some graphical capabilities – including some new Python graphics – but you can also display your model outputs using other graphics platforms (Google Earth, GIS, python, </a:t>
            </a:r>
            <a:r>
              <a:rPr lang="en-US" kern="0" dirty="0" err="1">
                <a:solidFill>
                  <a:srgbClr val="000000"/>
                </a:solidFill>
                <a:cs typeface="Arial"/>
                <a:sym typeface="Arial"/>
              </a:rPr>
              <a:t>Matlab</a:t>
            </a:r>
            <a:r>
              <a:rPr lang="en-US" kern="0" dirty="0">
                <a:solidFill>
                  <a:srgbClr val="000000"/>
                </a:solidFill>
                <a:cs typeface="Arial"/>
                <a:sym typeface="Arial"/>
              </a:rPr>
              <a:t>...)</a:t>
            </a:r>
          </a:p>
          <a:p>
            <a:pPr marL="609585" indent="-423323" defTabSz="1219170">
              <a:spcBef>
                <a:spcPts val="900"/>
              </a:spcBef>
              <a:buClr>
                <a:srgbClr val="000000"/>
              </a:buClr>
              <a:buSzPts val="1400"/>
              <a:buFont typeface="Arial"/>
              <a:buChar char="●"/>
            </a:pPr>
            <a:r>
              <a:rPr lang="en-US" b="1" kern="0" dirty="0">
                <a:solidFill>
                  <a:srgbClr val="000000"/>
                </a:solidFill>
                <a:cs typeface="Arial"/>
                <a:sym typeface="Arial"/>
              </a:rPr>
              <a:t>Numerical Experiments</a:t>
            </a:r>
            <a:r>
              <a:rPr lang="en-US" kern="0" dirty="0">
                <a:solidFill>
                  <a:srgbClr val="000000"/>
                </a:solidFill>
                <a:cs typeface="Arial"/>
                <a:sym typeface="Arial"/>
              </a:rPr>
              <a:t>: </a:t>
            </a:r>
          </a:p>
          <a:p>
            <a:pPr marL="1066785" lvl="1" indent="-423323" defTabSz="1219170">
              <a:spcBef>
                <a:spcPts val="900"/>
              </a:spcBef>
              <a:buClr>
                <a:srgbClr val="000000"/>
              </a:buClr>
              <a:buSzPts val="1400"/>
              <a:buFont typeface="Courier New" panose="02070309020205020404" pitchFamily="49" charset="0"/>
              <a:buChar char="o"/>
            </a:pPr>
            <a:r>
              <a:rPr lang="en-US" sz="1600" kern="0" dirty="0">
                <a:solidFill>
                  <a:srgbClr val="000000"/>
                </a:solidFill>
                <a:cs typeface="Arial"/>
                <a:sym typeface="Arial"/>
              </a:rPr>
              <a:t>Do you have enough particles in your simulation? Increase the number and see if your answers change. Keep increasing until the answers level off. The finer the grid you use, the more particles you need. </a:t>
            </a:r>
          </a:p>
          <a:p>
            <a:pPr marL="1066785" lvl="1" indent="-423323" defTabSz="1219170">
              <a:spcBef>
                <a:spcPts val="900"/>
              </a:spcBef>
              <a:buClr>
                <a:srgbClr val="000000"/>
              </a:buClr>
              <a:buSzPts val="1400"/>
              <a:buFont typeface="Courier New" panose="02070309020205020404" pitchFamily="49" charset="0"/>
              <a:buChar char="o"/>
            </a:pPr>
            <a:r>
              <a:rPr lang="en-US" sz="1600" kern="0" dirty="0">
                <a:solidFill>
                  <a:srgbClr val="000000"/>
                </a:solidFill>
                <a:cs typeface="Arial"/>
                <a:sym typeface="Arial"/>
              </a:rPr>
              <a:t>Do the same simulation with different met data sets to evaluate sensitivity to met data uncertainties</a:t>
            </a:r>
          </a:p>
          <a:p>
            <a:pPr marL="1066785" lvl="1" indent="-423323" defTabSz="1219170">
              <a:spcBef>
                <a:spcPts val="900"/>
              </a:spcBef>
              <a:buClr>
                <a:srgbClr val="000000"/>
              </a:buClr>
              <a:buSzPts val="1400"/>
              <a:buFont typeface="Courier New" panose="02070309020205020404" pitchFamily="49" charset="0"/>
              <a:buChar char="o"/>
            </a:pPr>
            <a:r>
              <a:rPr lang="en-US" sz="1600" kern="0" dirty="0">
                <a:solidFill>
                  <a:srgbClr val="000000"/>
                </a:solidFill>
                <a:cs typeface="Arial"/>
                <a:sym typeface="Arial"/>
              </a:rPr>
              <a:t>And you can do other sensitivity tests for other parameters</a:t>
            </a:r>
          </a:p>
          <a:p>
            <a:pPr marL="609585" indent="-423323" defTabSz="1219170">
              <a:spcBef>
                <a:spcPts val="900"/>
              </a:spcBef>
              <a:buClr>
                <a:srgbClr val="000000"/>
              </a:buClr>
              <a:buSzPts val="1400"/>
              <a:buFont typeface="Arial"/>
              <a:buChar char="●"/>
            </a:pPr>
            <a:endParaRPr kern="0" dirty="0">
              <a:solidFill>
                <a:srgbClr val="000000"/>
              </a:solidFill>
              <a:cs typeface="Arial"/>
              <a:sym typeface="Arial"/>
            </a:endParaRPr>
          </a:p>
        </p:txBody>
      </p:sp>
    </p:spTree>
    <p:extLst>
      <p:ext uri="{BB962C8B-B14F-4D97-AF65-F5344CB8AC3E}">
        <p14:creationId xmlns:p14="http://schemas.microsoft.com/office/powerpoint/2010/main" val="490580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83D9F-6E59-4CCC-A876-661E58F1C016}"/>
              </a:ext>
            </a:extLst>
          </p:cNvPr>
          <p:cNvSpPr>
            <a:spLocks noGrp="1"/>
          </p:cNvSpPr>
          <p:nvPr>
            <p:ph type="sldNum" sz="quarter" idx="12"/>
          </p:nvPr>
        </p:nvSpPr>
        <p:spPr/>
        <p:txBody>
          <a:bodyPr/>
          <a:lstStyle/>
          <a:p>
            <a:fld id="{8BD64FDA-96D4-4057-802F-365E206D1D78}" type="slidenum">
              <a:rPr lang="en-US" smtClean="0"/>
              <a:pPr/>
              <a:t>41</a:t>
            </a:fld>
            <a:endParaRPr lang="en-US" dirty="0"/>
          </a:p>
        </p:txBody>
      </p:sp>
      <p:sp>
        <p:nvSpPr>
          <p:cNvPr id="4" name="TextBox 3">
            <a:extLst>
              <a:ext uri="{FF2B5EF4-FFF2-40B4-BE49-F238E27FC236}">
                <a16:creationId xmlns:a16="http://schemas.microsoft.com/office/drawing/2014/main" id="{156FE7EE-28BD-4996-AA49-75077DB8B43B}"/>
              </a:ext>
            </a:extLst>
          </p:cNvPr>
          <p:cNvSpPr txBox="1"/>
          <p:nvPr/>
        </p:nvSpPr>
        <p:spPr>
          <a:xfrm>
            <a:off x="235527" y="197346"/>
            <a:ext cx="11360727" cy="5755422"/>
          </a:xfrm>
          <a:prstGeom prst="rect">
            <a:avLst/>
          </a:prstGeom>
          <a:noFill/>
        </p:spPr>
        <p:txBody>
          <a:bodyPr wrap="square">
            <a:spAutoFit/>
          </a:bodyPr>
          <a:lstStyle/>
          <a:p>
            <a:r>
              <a:rPr lang="en-US" sz="1600" b="1" dirty="0">
                <a:latin typeface="Courier New" panose="02070309020205020404" pitchFamily="49" charset="0"/>
                <a:cs typeface="Courier New" panose="02070309020205020404" pitchFamily="49" charset="0"/>
              </a:rPr>
              <a:t>C:\Users\Mark\hysplit\working&gt;</a:t>
            </a:r>
            <a:r>
              <a:rPr lang="en-US" sz="1600" b="1" dirty="0">
                <a:highlight>
                  <a:srgbClr val="FFFF00"/>
                </a:highlight>
                <a:latin typeface="Courier New" panose="02070309020205020404" pitchFamily="49" charset="0"/>
                <a:cs typeface="Courier New" panose="02070309020205020404" pitchFamily="49" charset="0"/>
              </a:rPr>
              <a:t>..\exec\trajplot</a:t>
            </a:r>
          </a:p>
          <a:p>
            <a:r>
              <a:rPr lang="en-US" sz="1600" b="1" dirty="0">
                <a:latin typeface="Courier New" panose="02070309020205020404" pitchFamily="49" charset="0"/>
                <a:cs typeface="Courier New" panose="02070309020205020404" pitchFamily="49" charset="0"/>
              </a:rPr>
              <a:t> USAGE: </a:t>
            </a:r>
            <a:r>
              <a:rPr lang="en-US" sz="1600" b="1" dirty="0" err="1">
                <a:latin typeface="Courier New" panose="02070309020205020404" pitchFamily="49" charset="0"/>
                <a:cs typeface="Courier New" panose="02070309020205020404" pitchFamily="49" charset="0"/>
              </a:rPr>
              <a:t>trajplot</a:t>
            </a:r>
            <a:r>
              <a:rPr lang="en-US" sz="1600" b="1" dirty="0">
                <a:latin typeface="Courier New" panose="02070309020205020404" pitchFamily="49" charset="0"/>
                <a:cs typeface="Courier New" panose="02070309020205020404" pitchFamily="49" charset="0"/>
              </a:rPr>
              <a:t> -[options (default)]</a:t>
            </a:r>
          </a:p>
          <a:p>
            <a:r>
              <a:rPr lang="en-US" sz="1600" b="1" dirty="0">
                <a:latin typeface="Courier New" panose="02070309020205020404" pitchFamily="49" charset="0"/>
                <a:cs typeface="Courier New" panose="02070309020205020404" pitchFamily="49" charset="0"/>
              </a:rPr>
              <a:t>   </a:t>
            </a:r>
            <a:r>
              <a:rPr lang="en-US" sz="1600" b="1" dirty="0">
                <a:highlight>
                  <a:srgbClr val="FFFF00"/>
                </a:highlight>
                <a:latin typeface="Courier New" panose="02070309020205020404" pitchFamily="49" charset="0"/>
                <a:cs typeface="Courier New" panose="02070309020205020404" pitchFamily="49" charset="0"/>
              </a:rPr>
              <a:t>-a</a:t>
            </a:r>
            <a:r>
              <a:rPr lang="en-US" sz="1600" b="1" dirty="0">
                <a:latin typeface="Courier New" panose="02070309020205020404" pitchFamily="49" charset="0"/>
                <a:cs typeface="Courier New" panose="02070309020205020404" pitchFamily="49" charset="0"/>
              </a:rPr>
              <a:t>[GIS output: (0)-none 1-GENERATE_points 3-KML 4-partial_KML 5-GENERATE_lines]</a:t>
            </a:r>
          </a:p>
          <a:p>
            <a:r>
              <a:rPr lang="en-US" sz="1600" b="1" dirty="0">
                <a:latin typeface="Courier New" panose="02070309020205020404" pitchFamily="49" charset="0"/>
                <a:cs typeface="Courier New" panose="02070309020205020404" pitchFamily="49" charset="0"/>
              </a:rPr>
              <a:t>   </a:t>
            </a:r>
            <a:r>
              <a:rPr lang="en-US" sz="1600" b="1" dirty="0">
                <a:highlight>
                  <a:srgbClr val="FFFF00"/>
                </a:highlight>
                <a:latin typeface="Courier New" panose="02070309020205020404" pitchFamily="49" charset="0"/>
                <a:cs typeface="Courier New" panose="02070309020205020404" pitchFamily="49" charset="0"/>
              </a:rPr>
              <a:t>-A</a:t>
            </a:r>
            <a:r>
              <a:rPr lang="en-US" sz="1600" b="1" dirty="0">
                <a:latin typeface="Courier New" panose="02070309020205020404" pitchFamily="49" charset="0"/>
                <a:cs typeface="Courier New" panose="02070309020205020404" pitchFamily="49" charset="0"/>
              </a:rPr>
              <a:t>[KML options: 0-none 1-no extra overlays 2-no endpoints 3-Both 1&amp;2]</a:t>
            </a:r>
          </a:p>
          <a:p>
            <a:r>
              <a:rPr lang="en-US" sz="1600" b="1" dirty="0">
                <a:latin typeface="Courier New" panose="02070309020205020404" pitchFamily="49" charset="0"/>
                <a:cs typeface="Courier New" panose="02070309020205020404" pitchFamily="49" charset="0"/>
              </a:rPr>
              <a:t>   -e[End hour to plot: #, (all) ]</a:t>
            </a:r>
          </a:p>
          <a:p>
            <a:r>
              <a:rPr lang="en-US" sz="1600" b="1" dirty="0">
                <a:latin typeface="Courier New" panose="02070309020205020404" pitchFamily="49" charset="0"/>
                <a:cs typeface="Courier New" panose="02070309020205020404" pitchFamily="49" charset="0"/>
              </a:rPr>
              <a:t>   -f[Frames: (0)-all files on one  1-one per file]</a:t>
            </a:r>
          </a:p>
          <a:p>
            <a:r>
              <a:rPr lang="en-US" sz="1600" b="1" dirty="0">
                <a:latin typeface="Courier New" panose="02070309020205020404" pitchFamily="49" charset="0"/>
                <a:cs typeface="Courier New" panose="02070309020205020404" pitchFamily="49" charset="0"/>
              </a:rPr>
              <a:t>   -g[Circle overlay: ( )-auto, #circ(4), #circ:dist_km]</a:t>
            </a:r>
          </a:p>
          <a:p>
            <a:r>
              <a:rPr lang="en-US" sz="1600" b="1" dirty="0">
                <a:latin typeface="Courier New" panose="02070309020205020404" pitchFamily="49" charset="0"/>
                <a:cs typeface="Courier New" panose="02070309020205020404" pitchFamily="49" charset="0"/>
              </a:rPr>
              <a:t>   -h[Hold map at center </a:t>
            </a:r>
            <a:r>
              <a:rPr lang="en-US" sz="1600" b="1" dirty="0" err="1">
                <a:latin typeface="Courier New" panose="02070309020205020404" pitchFamily="49" charset="0"/>
                <a:cs typeface="Courier New" panose="02070309020205020404" pitchFamily="49" charset="0"/>
              </a:rPr>
              <a:t>lat-lon</a:t>
            </a:r>
            <a:r>
              <a:rPr lang="en-US" sz="1600" b="1" dirty="0">
                <a:latin typeface="Courier New" panose="02070309020205020404" pitchFamily="49" charset="0"/>
                <a:cs typeface="Courier New" panose="02070309020205020404" pitchFamily="49" charset="0"/>
              </a:rPr>
              <a:t>: (source point), </a:t>
            </a:r>
            <a:r>
              <a:rPr lang="en-US" sz="1600" b="1" dirty="0" err="1">
                <a:latin typeface="Courier New" panose="02070309020205020404" pitchFamily="49" charset="0"/>
                <a:cs typeface="Courier New" panose="02070309020205020404" pitchFamily="49" charset="0"/>
              </a:rPr>
              <a:t>lat:lon</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a:highlight>
                  <a:srgbClr val="FFFF00"/>
                </a:highlight>
                <a:latin typeface="Courier New" panose="02070309020205020404" pitchFamily="49" charset="0"/>
                <a:cs typeface="Courier New" panose="02070309020205020404" pitchFamily="49" charset="0"/>
              </a:rPr>
              <a:t>-</a:t>
            </a:r>
            <a:r>
              <a:rPr lang="en-US" sz="1600" b="1" dirty="0" err="1">
                <a:highlight>
                  <a:srgbClr val="FFFF00"/>
                </a:highlight>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[Input files: name1+name2+... or +</a:t>
            </a:r>
            <a:r>
              <a:rPr lang="en-US" sz="1600" b="1" dirty="0" err="1">
                <a:latin typeface="Courier New" panose="02070309020205020404" pitchFamily="49" charset="0"/>
                <a:cs typeface="Courier New" panose="02070309020205020404" pitchFamily="49" charset="0"/>
              </a:rPr>
              <a:t>listfile</a:t>
            </a:r>
            <a:r>
              <a:rPr lang="en-US" sz="1600" b="1" dirty="0">
                <a:latin typeface="Courier New" panose="02070309020205020404" pitchFamily="49" charset="0"/>
                <a:cs typeface="Courier New" panose="02070309020205020404" pitchFamily="49" charset="0"/>
              </a:rPr>
              <a:t> or (</a:t>
            </a:r>
            <a:r>
              <a:rPr lang="en-US" sz="1600" b="1" dirty="0" err="1">
                <a:latin typeface="Courier New" panose="02070309020205020404" pitchFamily="49" charset="0"/>
                <a:cs typeface="Courier New" panose="02070309020205020404" pitchFamily="49" charset="0"/>
              </a:rPr>
              <a:t>tdump</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-j[Map background file: (</a:t>
            </a:r>
            <a:r>
              <a:rPr lang="en-US" sz="1600" b="1" dirty="0" err="1">
                <a:latin typeface="Courier New" panose="02070309020205020404" pitchFamily="49" charset="0"/>
                <a:cs typeface="Courier New" panose="02070309020205020404" pitchFamily="49" charset="0"/>
              </a:rPr>
              <a:t>arlmap</a:t>
            </a:r>
            <a:r>
              <a:rPr lang="en-US" sz="1600" b="1" dirty="0">
                <a:latin typeface="Courier New" panose="02070309020205020404" pitchFamily="49" charset="0"/>
                <a:cs typeface="Courier New" panose="02070309020205020404" pitchFamily="49" charset="0"/>
              </a:rPr>
              <a:t>) or shapefiles.&lt;(txt)|process suffix&gt;]</a:t>
            </a:r>
          </a:p>
          <a:p>
            <a:r>
              <a:rPr lang="en-US" sz="1600" b="1" dirty="0">
                <a:latin typeface="Courier New" panose="02070309020205020404" pitchFamily="49" charset="0"/>
                <a:cs typeface="Courier New" panose="02070309020205020404" pitchFamily="49" charset="0"/>
              </a:rPr>
              <a:t>   -k[</a:t>
            </a:r>
            <a:r>
              <a:rPr lang="en-US" sz="1600" b="1" dirty="0" err="1">
                <a:latin typeface="Courier New" panose="02070309020205020404" pitchFamily="49" charset="0"/>
                <a:cs typeface="Courier New" panose="02070309020205020404" pitchFamily="49" charset="0"/>
              </a:rPr>
              <a:t>Kolor</a:t>
            </a:r>
            <a:r>
              <a:rPr lang="en-US" sz="1600" b="1" dirty="0">
                <a:latin typeface="Courier New" panose="02070309020205020404" pitchFamily="49" charset="0"/>
                <a:cs typeface="Courier New" panose="02070309020205020404" pitchFamily="49" charset="0"/>
              </a:rPr>
              <a:t>: 0-B&amp;W, (1)-Color, N:colortraj1,...colortrajN]</a:t>
            </a:r>
          </a:p>
          <a:p>
            <a:r>
              <a:rPr lang="en-US" sz="1600" b="1" dirty="0">
                <a:latin typeface="Courier New" panose="02070309020205020404" pitchFamily="49" charset="0"/>
                <a:cs typeface="Courier New" panose="02070309020205020404" pitchFamily="49" charset="0"/>
              </a:rPr>
              <a:t>      1=red,2=blue,3=green,4=cyan,5=magenta,6=yellow,7=olive</a:t>
            </a:r>
          </a:p>
          <a:p>
            <a:r>
              <a:rPr lang="en-US" sz="1600" b="1" dirty="0">
                <a:latin typeface="Courier New" panose="02070309020205020404" pitchFamily="49" charset="0"/>
                <a:cs typeface="Courier New" panose="02070309020205020404" pitchFamily="49" charset="0"/>
              </a:rPr>
              <a:t>   -l[Label interval: ... -12, -6, 0, (6), 12, ... </a:t>
            </a:r>
            <a:r>
              <a:rPr lang="en-US" sz="1600" b="1" dirty="0" err="1">
                <a:latin typeface="Courier New" panose="02070309020205020404" pitchFamily="49" charset="0"/>
                <a:cs typeface="Courier New" panose="02070309020205020404" pitchFamily="49" charset="0"/>
              </a:rPr>
              <a:t>hrs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&lt;0=with respect to </a:t>
            </a:r>
            <a:r>
              <a:rPr lang="en-US" sz="1600" b="1" dirty="0" err="1">
                <a:latin typeface="Courier New" panose="02070309020205020404" pitchFamily="49" charset="0"/>
                <a:cs typeface="Courier New" panose="02070309020205020404" pitchFamily="49" charset="0"/>
              </a:rPr>
              <a:t>traj</a:t>
            </a:r>
            <a:r>
              <a:rPr lang="en-US" sz="1600" b="1" dirty="0">
                <a:latin typeface="Courier New" panose="02070309020205020404" pitchFamily="49" charset="0"/>
                <a:cs typeface="Courier New" panose="02070309020205020404" pitchFamily="49" charset="0"/>
              </a:rPr>
              <a:t> start, &gt;0=synoptic times)]</a:t>
            </a:r>
          </a:p>
          <a:p>
            <a:r>
              <a:rPr lang="en-US" sz="1600" b="1" dirty="0">
                <a:latin typeface="Courier New" panose="02070309020205020404" pitchFamily="49" charset="0"/>
                <a:cs typeface="Courier New" panose="02070309020205020404" pitchFamily="49" charset="0"/>
              </a:rPr>
              <a:t>   -L[</a:t>
            </a:r>
            <a:r>
              <a:rPr lang="en-US" sz="1600" b="1" dirty="0" err="1">
                <a:latin typeface="Courier New" panose="02070309020205020404" pitchFamily="49" charset="0"/>
                <a:cs typeface="Courier New" panose="02070309020205020404" pitchFamily="49" charset="0"/>
              </a:rPr>
              <a:t>LatLonLabels</a:t>
            </a:r>
            <a:r>
              <a:rPr lang="en-US" sz="1600" b="1" dirty="0">
                <a:latin typeface="Courier New" panose="02070309020205020404" pitchFamily="49" charset="0"/>
                <a:cs typeface="Courier New" panose="02070309020205020404" pitchFamily="49" charset="0"/>
              </a:rPr>
              <a:t>: none=0 auto=(1) set=2:value(tenths)]</a:t>
            </a:r>
          </a:p>
          <a:p>
            <a:r>
              <a:rPr lang="en-US" sz="1600" b="1" dirty="0">
                <a:latin typeface="Courier New" panose="02070309020205020404" pitchFamily="49" charset="0"/>
                <a:cs typeface="Courier New" panose="02070309020205020404" pitchFamily="49" charset="0"/>
              </a:rPr>
              <a:t>   -m[Map </a:t>
            </a:r>
            <a:r>
              <a:rPr lang="en-US" sz="1600" b="1" dirty="0" err="1">
                <a:latin typeface="Courier New" panose="02070309020205020404" pitchFamily="49" charset="0"/>
                <a:cs typeface="Courier New" panose="02070309020205020404" pitchFamily="49" charset="0"/>
              </a:rPr>
              <a:t>proj</a:t>
            </a:r>
            <a:r>
              <a:rPr lang="en-US" sz="1600" b="1" dirty="0">
                <a:latin typeface="Courier New" panose="02070309020205020404" pitchFamily="49" charset="0"/>
                <a:cs typeface="Courier New" panose="02070309020205020404" pitchFamily="49" charset="0"/>
              </a:rPr>
              <a:t>: (0)-Auto 1-Polar 2-Lambert 3-Merc 4-CylEqu]</a:t>
            </a:r>
          </a:p>
          <a:p>
            <a:r>
              <a:rPr lang="en-US" sz="1600" b="1" dirty="0">
                <a:latin typeface="Courier New" panose="02070309020205020404" pitchFamily="49" charset="0"/>
                <a:cs typeface="Courier New" panose="02070309020205020404" pitchFamily="49" charset="0"/>
              </a:rPr>
              <a:t>   </a:t>
            </a:r>
            <a:r>
              <a:rPr lang="en-US" sz="1600" b="1" dirty="0">
                <a:highlight>
                  <a:srgbClr val="FFFF00"/>
                </a:highlight>
                <a:latin typeface="Courier New" panose="02070309020205020404" pitchFamily="49" charset="0"/>
                <a:cs typeface="Courier New" panose="02070309020205020404" pitchFamily="49" charset="0"/>
              </a:rPr>
              <a:t>-o</a:t>
            </a:r>
            <a:r>
              <a:rPr lang="en-US" sz="1600" b="1" dirty="0">
                <a:latin typeface="Courier New" panose="02070309020205020404" pitchFamily="49" charset="0"/>
                <a:cs typeface="Courier New" panose="02070309020205020404" pitchFamily="49" charset="0"/>
              </a:rPr>
              <a:t>[Output file name: (trajplot.ps)]</a:t>
            </a:r>
          </a:p>
          <a:p>
            <a:r>
              <a:rPr lang="en-US" sz="1600" b="1" dirty="0">
                <a:latin typeface="Courier New" panose="02070309020205020404" pitchFamily="49" charset="0"/>
                <a:cs typeface="Courier New" panose="02070309020205020404" pitchFamily="49" charset="0"/>
              </a:rPr>
              <a:t>   -p[Process file name suffix: (</a:t>
            </a:r>
            <a:r>
              <a:rPr lang="en-US" sz="1600" b="1" dirty="0" err="1">
                <a:latin typeface="Courier New" panose="02070309020205020404" pitchFamily="49" charset="0"/>
                <a:cs typeface="Courier New" panose="02070309020205020404" pitchFamily="49" charset="0"/>
              </a:rPr>
              <a:t>ps</a:t>
            </a:r>
            <a:r>
              <a:rPr lang="en-US" sz="1600" b="1" dirty="0">
                <a:latin typeface="Courier New" panose="02070309020205020404" pitchFamily="49" charset="0"/>
                <a:cs typeface="Courier New" panose="02070309020205020404" pitchFamily="49" charset="0"/>
              </a:rPr>
              <a:t>) or process ID]</a:t>
            </a:r>
          </a:p>
          <a:p>
            <a:r>
              <a:rPr lang="en-US" sz="1600" b="1" dirty="0">
                <a:latin typeface="Courier New" panose="02070309020205020404" pitchFamily="49" charset="0"/>
                <a:cs typeface="Courier New" panose="02070309020205020404" pitchFamily="49" charset="0"/>
              </a:rPr>
              <a:t>   -s[Symbol at trajectory origin: 0-no (1)-yes]</a:t>
            </a:r>
          </a:p>
          <a:p>
            <a:r>
              <a:rPr lang="en-US" sz="1600" b="1" dirty="0">
                <a:latin typeface="Courier New" panose="02070309020205020404" pitchFamily="49" charset="0"/>
                <a:cs typeface="Courier New" panose="02070309020205020404" pitchFamily="49" charset="0"/>
              </a:rPr>
              <a:t>   -v[Vertical: 0-pressure (1)-</a:t>
            </a:r>
            <a:r>
              <a:rPr lang="en-US" sz="1600" b="1" dirty="0" err="1">
                <a:latin typeface="Courier New" panose="02070309020205020404" pitchFamily="49" charset="0"/>
                <a:cs typeface="Courier New" panose="02070309020205020404" pitchFamily="49" charset="0"/>
              </a:rPr>
              <a:t>agl</a:t>
            </a:r>
            <a:r>
              <a:rPr lang="en-US" sz="1600" b="1" dirty="0">
                <a:latin typeface="Courier New" panose="02070309020205020404" pitchFamily="49" charset="0"/>
                <a:cs typeface="Courier New" panose="02070309020205020404" pitchFamily="49" charset="0"/>
              </a:rPr>
              <a:t>, 2-theta 3-meteo 4-none]</a:t>
            </a:r>
          </a:p>
          <a:p>
            <a:r>
              <a:rPr lang="en-US" sz="1600" b="1" dirty="0">
                <a:latin typeface="Courier New" panose="02070309020205020404" pitchFamily="49" charset="0"/>
                <a:cs typeface="Courier New" panose="02070309020205020404" pitchFamily="49" charset="0"/>
              </a:rPr>
              <a:t>   -z[Zoom factor:  0-least zoom, (50), 100-most zoom]</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NOTE: leave no space between option and value</a:t>
            </a:r>
          </a:p>
        </p:txBody>
      </p:sp>
      <p:sp>
        <p:nvSpPr>
          <p:cNvPr id="6" name="TextBox 5">
            <a:extLst>
              <a:ext uri="{FF2B5EF4-FFF2-40B4-BE49-F238E27FC236}">
                <a16:creationId xmlns:a16="http://schemas.microsoft.com/office/drawing/2014/main" id="{37A69FCC-9D86-4F9C-9F66-01ED08D19067}"/>
              </a:ext>
            </a:extLst>
          </p:cNvPr>
          <p:cNvSpPr txBox="1"/>
          <p:nvPr/>
        </p:nvSpPr>
        <p:spPr>
          <a:xfrm>
            <a:off x="7869381" y="2782669"/>
            <a:ext cx="3941618" cy="3877985"/>
          </a:xfrm>
          <a:prstGeom prst="rect">
            <a:avLst/>
          </a:prstGeom>
          <a:solidFill>
            <a:srgbClr val="FFFFD1"/>
          </a:solidFill>
          <a:ln>
            <a:solidFill>
              <a:schemeClr val="tx1"/>
            </a:solidFill>
          </a:ln>
        </p:spPr>
        <p:txBody>
          <a:bodyPr wrap="square">
            <a:spAutoFit/>
          </a:bodyPr>
          <a:lstStyle/>
          <a:p>
            <a:pPr marL="342900" indent="-342900">
              <a:spcBef>
                <a:spcPts val="1200"/>
              </a:spcBef>
              <a:buFont typeface="Arial" panose="020B0604020202020204" pitchFamily="34" charset="0"/>
              <a:buChar char="•"/>
            </a:pPr>
            <a:r>
              <a:rPr lang="en" sz="2400" kern="0" dirty="0">
                <a:solidFill>
                  <a:srgbClr val="000000"/>
                </a:solidFill>
                <a:cs typeface="Arial"/>
                <a:sym typeface="Arial"/>
              </a:rPr>
              <a:t>Not all program options available from GUI</a:t>
            </a:r>
          </a:p>
          <a:p>
            <a:pPr marL="342900" indent="-342900">
              <a:spcBef>
                <a:spcPts val="1200"/>
              </a:spcBef>
              <a:buFont typeface="Arial" panose="020B0604020202020204" pitchFamily="34" charset="0"/>
              <a:buChar char="•"/>
            </a:pPr>
            <a:r>
              <a:rPr lang="en" sz="2400" kern="0" dirty="0">
                <a:solidFill>
                  <a:srgbClr val="000000"/>
                </a:solidFill>
                <a:cs typeface="Arial"/>
                <a:sym typeface="Arial"/>
              </a:rPr>
              <a:t>More options from scripts</a:t>
            </a:r>
          </a:p>
          <a:p>
            <a:pPr marL="342900" indent="-342900">
              <a:spcBef>
                <a:spcPts val="1200"/>
              </a:spcBef>
              <a:buFont typeface="Arial" panose="020B0604020202020204" pitchFamily="34" charset="0"/>
              <a:buChar char="•"/>
            </a:pPr>
            <a:r>
              <a:rPr lang="en" sz="2400" kern="0" dirty="0">
                <a:solidFill>
                  <a:srgbClr val="000000"/>
                </a:solidFill>
                <a:cs typeface="Arial"/>
                <a:sym typeface="Arial"/>
              </a:rPr>
              <a:t>Type executable name from command line to see options</a:t>
            </a:r>
          </a:p>
          <a:p>
            <a:pPr marL="342900" indent="-342900">
              <a:spcBef>
                <a:spcPts val="1200"/>
              </a:spcBef>
              <a:buFont typeface="Arial" panose="020B0604020202020204" pitchFamily="34" charset="0"/>
              <a:buChar char="•"/>
            </a:pPr>
            <a:r>
              <a:rPr lang="en" sz="2400" kern="0" dirty="0">
                <a:solidFill>
                  <a:srgbClr val="000000"/>
                </a:solidFill>
                <a:cs typeface="Arial"/>
                <a:sym typeface="Arial"/>
              </a:rPr>
              <a:t>At left: trajplot (the program that plots trajectories)</a:t>
            </a:r>
            <a:endParaRPr lang="en-US" sz="2400" dirty="0"/>
          </a:p>
        </p:txBody>
      </p:sp>
      <p:sp>
        <p:nvSpPr>
          <p:cNvPr id="7" name="TextBox 6">
            <a:extLst>
              <a:ext uri="{FF2B5EF4-FFF2-40B4-BE49-F238E27FC236}">
                <a16:creationId xmlns:a16="http://schemas.microsoft.com/office/drawing/2014/main" id="{CDDCE2F4-2C40-4225-AA87-B5773529CC88}"/>
              </a:ext>
            </a:extLst>
          </p:cNvPr>
          <p:cNvSpPr txBox="1"/>
          <p:nvPr/>
        </p:nvSpPr>
        <p:spPr>
          <a:xfrm>
            <a:off x="800046" y="6080935"/>
            <a:ext cx="6689652" cy="400110"/>
          </a:xfrm>
          <a:prstGeom prst="rect">
            <a:avLst/>
          </a:prstGeom>
          <a:solidFill>
            <a:schemeClr val="accent6">
              <a:lumMod val="20000"/>
              <a:lumOff val="80000"/>
            </a:schemeClr>
          </a:solidFill>
          <a:ln>
            <a:solidFill>
              <a:schemeClr val="tx1"/>
            </a:solidFill>
          </a:ln>
        </p:spPr>
        <p:txBody>
          <a:bodyPr wrap="none" rtlCol="0">
            <a:spAutoFit/>
          </a:bodyPr>
          <a:lstStyle/>
          <a:p>
            <a:r>
              <a:rPr lang="en-US" sz="2000" dirty="0"/>
              <a:t>EXAMPLE: </a:t>
            </a:r>
            <a:r>
              <a:rPr lang="en-US" sz="2000" b="1" dirty="0" err="1">
                <a:latin typeface="Courier New" panose="02070309020205020404" pitchFamily="49" charset="0"/>
                <a:cs typeface="Courier New" panose="02070309020205020404" pitchFamily="49" charset="0"/>
              </a:rPr>
              <a:t>trajplot</a:t>
            </a:r>
            <a:r>
              <a:rPr lang="en-US" sz="2000" b="1" dirty="0">
                <a:latin typeface="Courier New" panose="02070309020205020404" pitchFamily="49" charset="0"/>
                <a:cs typeface="Courier New" panose="02070309020205020404" pitchFamily="49" charset="0"/>
              </a:rPr>
              <a:t> </a:t>
            </a:r>
            <a:r>
              <a:rPr lang="en-US" sz="2000" b="1" dirty="0">
                <a:highlight>
                  <a:srgbClr val="FFFF00"/>
                </a:highlight>
                <a:latin typeface="Courier New" panose="02070309020205020404" pitchFamily="49" charset="0"/>
                <a:cs typeface="Courier New" panose="02070309020205020404" pitchFamily="49" charset="0"/>
              </a:rPr>
              <a:t>–i</a:t>
            </a:r>
            <a:r>
              <a:rPr lang="en-US" sz="2000" b="1" dirty="0">
                <a:latin typeface="Courier New" panose="02070309020205020404" pitchFamily="49" charset="0"/>
                <a:cs typeface="Courier New" panose="02070309020205020404" pitchFamily="49" charset="0"/>
              </a:rPr>
              <a:t>tdump.txt </a:t>
            </a:r>
            <a:r>
              <a:rPr lang="en-US" sz="2000" b="1" dirty="0">
                <a:highlight>
                  <a:srgbClr val="FFFF00"/>
                </a:highlight>
                <a:latin typeface="Courier New" panose="02070309020205020404" pitchFamily="49" charset="0"/>
                <a:cs typeface="Courier New" panose="02070309020205020404" pitchFamily="49" charset="0"/>
              </a:rPr>
              <a:t>–</a:t>
            </a:r>
            <a:r>
              <a:rPr lang="en-US" sz="2000" b="1" dirty="0" err="1">
                <a:highlight>
                  <a:srgbClr val="FFFF00"/>
                </a:highlight>
                <a:latin typeface="Courier New" panose="02070309020205020404" pitchFamily="49" charset="0"/>
                <a:cs typeface="Courier New" panose="02070309020205020404" pitchFamily="49" charset="0"/>
              </a:rPr>
              <a:t>o</a:t>
            </a:r>
            <a:r>
              <a:rPr lang="en-US" sz="2000" b="1" dirty="0" err="1">
                <a:latin typeface="Courier New" panose="02070309020205020404" pitchFamily="49" charset="0"/>
                <a:cs typeface="Courier New" panose="02070309020205020404" pitchFamily="49" charset="0"/>
              </a:rPr>
              <a:t>FIRE</a:t>
            </a:r>
            <a:r>
              <a:rPr lang="en-US" sz="2000" b="1" dirty="0">
                <a:latin typeface="Courier New" panose="02070309020205020404" pitchFamily="49" charset="0"/>
                <a:cs typeface="Courier New" panose="02070309020205020404" pitchFamily="49" charset="0"/>
              </a:rPr>
              <a:t> </a:t>
            </a:r>
            <a:r>
              <a:rPr lang="en-US" sz="2000" b="1" dirty="0">
                <a:highlight>
                  <a:srgbClr val="FFFF00"/>
                </a:highlight>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3 </a:t>
            </a:r>
            <a:r>
              <a:rPr lang="en-US" sz="2000" b="1" dirty="0">
                <a:highlight>
                  <a:srgbClr val="FFFF00"/>
                </a:highlight>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3</a:t>
            </a:r>
          </a:p>
        </p:txBody>
      </p:sp>
    </p:spTree>
    <p:extLst>
      <p:ext uri="{BB962C8B-B14F-4D97-AF65-F5344CB8AC3E}">
        <p14:creationId xmlns:p14="http://schemas.microsoft.com/office/powerpoint/2010/main" val="866363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66500E-9C46-4FAB-93E5-87F5AF4CC558}"/>
              </a:ext>
            </a:extLst>
          </p:cNvPr>
          <p:cNvSpPr>
            <a:spLocks noGrp="1"/>
          </p:cNvSpPr>
          <p:nvPr>
            <p:ph type="sldNum" sz="quarter" idx="12"/>
          </p:nvPr>
        </p:nvSpPr>
        <p:spPr/>
        <p:txBody>
          <a:bodyPr/>
          <a:lstStyle/>
          <a:p>
            <a:fld id="{8BD64FDA-96D4-4057-802F-365E206D1D78}" type="slidenum">
              <a:rPr lang="en-US" smtClean="0"/>
              <a:pPr/>
              <a:t>42</a:t>
            </a:fld>
            <a:endParaRPr lang="en-US" dirty="0"/>
          </a:p>
        </p:txBody>
      </p:sp>
      <p:pic>
        <p:nvPicPr>
          <p:cNvPr id="4" name="Picture 3">
            <a:extLst>
              <a:ext uri="{FF2B5EF4-FFF2-40B4-BE49-F238E27FC236}">
                <a16:creationId xmlns:a16="http://schemas.microsoft.com/office/drawing/2014/main" id="{DD1E4BF8-EC20-4D13-9D46-3AFA37FC80BF}"/>
              </a:ext>
            </a:extLst>
          </p:cNvPr>
          <p:cNvPicPr>
            <a:picLocks noChangeAspect="1"/>
          </p:cNvPicPr>
          <p:nvPr/>
        </p:nvPicPr>
        <p:blipFill rotWithShape="1">
          <a:blip r:embed="rId2"/>
          <a:srcRect l="251" t="-260" r="-251" b="320"/>
          <a:stretch/>
        </p:blipFill>
        <p:spPr>
          <a:xfrm>
            <a:off x="480031" y="1006931"/>
            <a:ext cx="10021714" cy="5612943"/>
          </a:xfrm>
          <a:prstGeom prst="rect">
            <a:avLst/>
          </a:prstGeom>
        </p:spPr>
      </p:pic>
      <p:cxnSp>
        <p:nvCxnSpPr>
          <p:cNvPr id="6" name="Straight Connector 5">
            <a:extLst>
              <a:ext uri="{FF2B5EF4-FFF2-40B4-BE49-F238E27FC236}">
                <a16:creationId xmlns:a16="http://schemas.microsoft.com/office/drawing/2014/main" id="{1EC4A939-E142-46A6-AFE3-FC1B101E6CF2}"/>
              </a:ext>
            </a:extLst>
          </p:cNvPr>
          <p:cNvCxnSpPr/>
          <p:nvPr/>
        </p:nvCxnSpPr>
        <p:spPr>
          <a:xfrm>
            <a:off x="415640" y="4453145"/>
            <a:ext cx="11753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CD2B5E-E42F-4F11-8C01-CF1449022065}"/>
              </a:ext>
            </a:extLst>
          </p:cNvPr>
          <p:cNvCxnSpPr/>
          <p:nvPr/>
        </p:nvCxnSpPr>
        <p:spPr>
          <a:xfrm>
            <a:off x="7042722" y="4453141"/>
            <a:ext cx="11753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D264A43-545E-48EE-9C8A-00C45A319E05}"/>
              </a:ext>
            </a:extLst>
          </p:cNvPr>
          <p:cNvCxnSpPr/>
          <p:nvPr/>
        </p:nvCxnSpPr>
        <p:spPr>
          <a:xfrm>
            <a:off x="7068173" y="2947015"/>
            <a:ext cx="11753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78EA8F-7AF3-4BA0-A5EE-BA3D1F33056F}"/>
              </a:ext>
            </a:extLst>
          </p:cNvPr>
          <p:cNvCxnSpPr/>
          <p:nvPr/>
        </p:nvCxnSpPr>
        <p:spPr>
          <a:xfrm>
            <a:off x="8747198" y="5945391"/>
            <a:ext cx="11753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3A1AF97-99CB-4723-9DFE-5E4E1F918DD5}"/>
              </a:ext>
            </a:extLst>
          </p:cNvPr>
          <p:cNvCxnSpPr/>
          <p:nvPr/>
        </p:nvCxnSpPr>
        <p:spPr>
          <a:xfrm>
            <a:off x="6991860" y="2675695"/>
            <a:ext cx="11753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9B797A-D8E3-4CB2-99D8-AA5A73DEA562}"/>
              </a:ext>
            </a:extLst>
          </p:cNvPr>
          <p:cNvCxnSpPr/>
          <p:nvPr/>
        </p:nvCxnSpPr>
        <p:spPr>
          <a:xfrm>
            <a:off x="7017296" y="2823688"/>
            <a:ext cx="11753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B3BA3DF-45BF-4F33-BBBB-722C927D1AB4}"/>
              </a:ext>
            </a:extLst>
          </p:cNvPr>
          <p:cNvSpPr txBox="1"/>
          <p:nvPr/>
        </p:nvSpPr>
        <p:spPr>
          <a:xfrm>
            <a:off x="4765965" y="175935"/>
            <a:ext cx="7287490" cy="830997"/>
          </a:xfrm>
          <a:prstGeom prst="rect">
            <a:avLst/>
          </a:prstGeom>
          <a:solidFill>
            <a:srgbClr val="FFFFD1"/>
          </a:solidFill>
          <a:ln>
            <a:solidFill>
              <a:schemeClr val="tx1"/>
            </a:solidFill>
          </a:ln>
        </p:spPr>
        <p:txBody>
          <a:bodyPr wrap="square">
            <a:spAutoFit/>
          </a:bodyPr>
          <a:lstStyle/>
          <a:p>
            <a:pPr marL="186262" defTabSz="1219170">
              <a:spcBef>
                <a:spcPts val="1333"/>
              </a:spcBef>
              <a:buClr>
                <a:srgbClr val="000000"/>
              </a:buClr>
              <a:buSzPts val="1400"/>
            </a:pPr>
            <a:r>
              <a:rPr lang="en-US" sz="2400" kern="0" dirty="0">
                <a:solidFill>
                  <a:srgbClr val="000000"/>
                </a:solidFill>
                <a:cs typeface="Arial"/>
                <a:sym typeface="Arial"/>
              </a:rPr>
              <a:t>Many programs in the HYSPLIT exec directory (e.g., met data analysis programs); some in GUI, but not all</a:t>
            </a:r>
          </a:p>
        </p:txBody>
      </p:sp>
      <p:sp>
        <p:nvSpPr>
          <p:cNvPr id="15" name="TextBox 14">
            <a:extLst>
              <a:ext uri="{FF2B5EF4-FFF2-40B4-BE49-F238E27FC236}">
                <a16:creationId xmlns:a16="http://schemas.microsoft.com/office/drawing/2014/main" id="{8797B474-2486-4AD6-8C4C-3C5C77516622}"/>
              </a:ext>
            </a:extLst>
          </p:cNvPr>
          <p:cNvSpPr txBox="1"/>
          <p:nvPr/>
        </p:nvSpPr>
        <p:spPr>
          <a:xfrm>
            <a:off x="5036128" y="1130258"/>
            <a:ext cx="6747164" cy="400110"/>
          </a:xfrm>
          <a:prstGeom prst="rect">
            <a:avLst/>
          </a:prstGeom>
          <a:noFill/>
          <a:ln>
            <a:noFill/>
          </a:ln>
        </p:spPr>
        <p:txBody>
          <a:bodyPr wrap="square">
            <a:spAutoFit/>
          </a:bodyPr>
          <a:lstStyle/>
          <a:p>
            <a:pPr marL="186262" defTabSz="1219170">
              <a:spcBef>
                <a:spcPts val="1333"/>
              </a:spcBef>
              <a:buClr>
                <a:srgbClr val="000000"/>
              </a:buClr>
              <a:buSzPts val="1400"/>
            </a:pPr>
            <a:r>
              <a:rPr lang="en-US" sz="2000" kern="0" dirty="0">
                <a:solidFill>
                  <a:srgbClr val="000000"/>
                </a:solidFill>
                <a:cs typeface="Arial"/>
                <a:sym typeface="Arial"/>
              </a:rPr>
              <a:t>The programs underlined in red have been mentioned today</a:t>
            </a:r>
          </a:p>
        </p:txBody>
      </p:sp>
      <p:cxnSp>
        <p:nvCxnSpPr>
          <p:cNvPr id="17" name="Straight Connector 16">
            <a:extLst>
              <a:ext uri="{FF2B5EF4-FFF2-40B4-BE49-F238E27FC236}">
                <a16:creationId xmlns:a16="http://schemas.microsoft.com/office/drawing/2014/main" id="{AA4C72EB-CE47-4917-BC66-714F409E8982}"/>
              </a:ext>
            </a:extLst>
          </p:cNvPr>
          <p:cNvCxnSpPr/>
          <p:nvPr/>
        </p:nvCxnSpPr>
        <p:spPr>
          <a:xfrm>
            <a:off x="5322502" y="1478436"/>
            <a:ext cx="63093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770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2797A6-08AB-42B1-86EC-5C1414133975}"/>
              </a:ext>
            </a:extLst>
          </p:cNvPr>
          <p:cNvSpPr>
            <a:spLocks noGrp="1"/>
          </p:cNvSpPr>
          <p:nvPr>
            <p:ph type="sldNum" sz="quarter" idx="12"/>
          </p:nvPr>
        </p:nvSpPr>
        <p:spPr/>
        <p:txBody>
          <a:bodyPr/>
          <a:lstStyle/>
          <a:p>
            <a:fld id="{8BD64FDA-96D4-4057-802F-365E206D1D78}" type="slidenum">
              <a:rPr lang="en-US" smtClean="0"/>
              <a:t>43</a:t>
            </a:fld>
            <a:endParaRPr lang="en-US"/>
          </a:p>
        </p:txBody>
      </p:sp>
      <p:sp>
        <p:nvSpPr>
          <p:cNvPr id="4" name="Google Shape;68;p15">
            <a:extLst>
              <a:ext uri="{FF2B5EF4-FFF2-40B4-BE49-F238E27FC236}">
                <a16:creationId xmlns:a16="http://schemas.microsoft.com/office/drawing/2014/main" id="{3E0C5CCC-21FA-47B8-9650-5E71B6A02548}"/>
              </a:ext>
            </a:extLst>
          </p:cNvPr>
          <p:cNvSpPr txBox="1"/>
          <p:nvPr/>
        </p:nvSpPr>
        <p:spPr>
          <a:xfrm>
            <a:off x="171588" y="53535"/>
            <a:ext cx="8068118" cy="510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667" b="1" kern="0" dirty="0">
                <a:solidFill>
                  <a:srgbClr val="000000"/>
                </a:solidFill>
                <a:highlight>
                  <a:srgbClr val="FFFF00"/>
                </a:highlight>
                <a:cs typeface="Arial"/>
                <a:sym typeface="Arial"/>
              </a:rPr>
              <a:t>HYSPLIT Documentation and Learning Resources</a:t>
            </a:r>
            <a:endParaRPr sz="2667" b="1" kern="0" dirty="0">
              <a:solidFill>
                <a:srgbClr val="000000"/>
              </a:solidFill>
              <a:highlight>
                <a:srgbClr val="FFFF00"/>
              </a:highlight>
              <a:cs typeface="Arial"/>
              <a:sym typeface="Arial"/>
            </a:endParaRPr>
          </a:p>
        </p:txBody>
      </p:sp>
      <p:sp>
        <p:nvSpPr>
          <p:cNvPr id="6" name="Google Shape;69;p15">
            <a:extLst>
              <a:ext uri="{FF2B5EF4-FFF2-40B4-BE49-F238E27FC236}">
                <a16:creationId xmlns:a16="http://schemas.microsoft.com/office/drawing/2014/main" id="{330DA819-7E42-4C63-B4BA-2ED8A00CF993}"/>
              </a:ext>
            </a:extLst>
          </p:cNvPr>
          <p:cNvSpPr txBox="1"/>
          <p:nvPr/>
        </p:nvSpPr>
        <p:spPr>
          <a:xfrm>
            <a:off x="372677" y="563935"/>
            <a:ext cx="11283861" cy="6125189"/>
          </a:xfrm>
          <a:prstGeom prst="rect">
            <a:avLst/>
          </a:prstGeom>
          <a:noFill/>
          <a:ln>
            <a:noFill/>
          </a:ln>
        </p:spPr>
        <p:txBody>
          <a:bodyPr spcFirstLastPara="1" wrap="square" lIns="121900" tIns="121900" rIns="121900" bIns="121900" anchor="t" anchorCtr="0">
            <a:noAutofit/>
          </a:bodyPr>
          <a:lstStyle/>
          <a:p>
            <a:pPr marL="609585" indent="-423323" defTabSz="1219170">
              <a:buClr>
                <a:srgbClr val="000000"/>
              </a:buClr>
              <a:buSzPts val="1400"/>
              <a:buFont typeface="Arial"/>
              <a:buChar char="●"/>
            </a:pPr>
            <a:r>
              <a:rPr lang="en" sz="1600" kern="0" dirty="0">
                <a:solidFill>
                  <a:srgbClr val="000000"/>
                </a:solidFill>
                <a:cs typeface="Arial"/>
                <a:sym typeface="Arial"/>
                <a:hlinkClick r:id="rId2"/>
              </a:rPr>
              <a:t>HYSPLIT Tutorial</a:t>
            </a:r>
            <a:r>
              <a:rPr lang="en" sz="1600" kern="0" dirty="0">
                <a:solidFill>
                  <a:srgbClr val="000000"/>
                </a:solidFill>
                <a:cs typeface="Arial"/>
                <a:sym typeface="Arial"/>
              </a:rPr>
              <a:t>: detailed instructions on using the GUI + example scripts; can be run online or downloaded to local computer</a:t>
            </a:r>
          </a:p>
          <a:p>
            <a:pPr marL="609585" indent="-423323" defTabSz="1219170">
              <a:spcBef>
                <a:spcPts val="1200"/>
              </a:spcBef>
              <a:buClr>
                <a:srgbClr val="000000"/>
              </a:buClr>
              <a:buSzPts val="1400"/>
              <a:buFont typeface="Arial"/>
              <a:buChar char="●"/>
            </a:pPr>
            <a:r>
              <a:rPr lang="en" sz="1600" kern="0" dirty="0">
                <a:solidFill>
                  <a:srgbClr val="000000"/>
                </a:solidFill>
                <a:cs typeface="Arial"/>
                <a:sym typeface="Arial"/>
              </a:rPr>
              <a:t>The GUI is a great way to learn HYSPLIT</a:t>
            </a:r>
          </a:p>
          <a:p>
            <a:pPr marL="1066785" lvl="1" indent="-423323" defTabSz="1219170">
              <a:spcBef>
                <a:spcPts val="600"/>
              </a:spcBef>
              <a:buClr>
                <a:srgbClr val="000000"/>
              </a:buClr>
              <a:buSzPts val="1400"/>
              <a:buFont typeface="Courier New" panose="02070309020205020404" pitchFamily="49" charset="0"/>
              <a:buChar char="o"/>
            </a:pPr>
            <a:r>
              <a:rPr lang="en" sz="1400" kern="0" dirty="0">
                <a:solidFill>
                  <a:srgbClr val="000000"/>
                </a:solidFill>
                <a:cs typeface="Arial"/>
                <a:sym typeface="Arial"/>
              </a:rPr>
              <a:t>even experienced users use it when trying something new </a:t>
            </a:r>
          </a:p>
          <a:p>
            <a:pPr marL="1066785" lvl="1" indent="-423323" defTabSz="1219170">
              <a:spcBef>
                <a:spcPts val="600"/>
              </a:spcBef>
              <a:buClr>
                <a:srgbClr val="000000"/>
              </a:buClr>
              <a:buSzPts val="1400"/>
              <a:buFont typeface="Courier New" panose="02070309020205020404" pitchFamily="49" charset="0"/>
              <a:buChar char="o"/>
            </a:pPr>
            <a:r>
              <a:rPr lang="en" sz="1400" kern="0" dirty="0">
                <a:solidFill>
                  <a:srgbClr val="000000"/>
                </a:solidFill>
                <a:cs typeface="Arial"/>
                <a:sym typeface="Arial"/>
              </a:rPr>
              <a:t>can create a run in the GUI, and then look at associated input/output files to tell you how to to create a script to do similar simulations</a:t>
            </a:r>
          </a:p>
          <a:p>
            <a:pPr marL="1066785" lvl="1" indent="-423323" defTabSz="1219170">
              <a:spcBef>
                <a:spcPts val="600"/>
              </a:spcBef>
              <a:buClr>
                <a:srgbClr val="000000"/>
              </a:buClr>
              <a:buSzPts val="1400"/>
              <a:buFont typeface="Courier New" panose="02070309020205020404" pitchFamily="49" charset="0"/>
              <a:buChar char="o"/>
            </a:pPr>
            <a:r>
              <a:rPr lang="en" sz="1400" kern="0" dirty="0">
                <a:solidFill>
                  <a:srgbClr val="000000"/>
                </a:solidFill>
                <a:cs typeface="Arial"/>
                <a:sym typeface="Arial"/>
              </a:rPr>
              <a:t>you can do some relatively complicated procedures (e.g., trajectory clustering)</a:t>
            </a:r>
          </a:p>
          <a:p>
            <a:pPr marL="609585" indent="-423323" defTabSz="1219170">
              <a:spcBef>
                <a:spcPts val="1200"/>
              </a:spcBef>
              <a:buClr>
                <a:srgbClr val="000000"/>
              </a:buClr>
              <a:buSzPts val="1400"/>
              <a:buFont typeface="Arial"/>
              <a:buChar char="●"/>
            </a:pPr>
            <a:r>
              <a:rPr lang="en" sz="1600" kern="0" dirty="0">
                <a:solidFill>
                  <a:srgbClr val="000000"/>
                </a:solidFill>
                <a:cs typeface="Arial"/>
                <a:sym typeface="Arial"/>
              </a:rPr>
              <a:t>HYSPLIT Users Guide: </a:t>
            </a:r>
            <a:r>
              <a:rPr lang="en" sz="1600" kern="0" dirty="0">
                <a:solidFill>
                  <a:srgbClr val="000000"/>
                </a:solidFill>
                <a:cs typeface="Arial"/>
                <a:sym typeface="Arial"/>
                <a:hlinkClick r:id="rId3"/>
              </a:rPr>
              <a:t>online</a:t>
            </a:r>
            <a:r>
              <a:rPr lang="en" sz="1600" kern="0" dirty="0">
                <a:solidFill>
                  <a:srgbClr val="000000"/>
                </a:solidFill>
                <a:cs typeface="Arial"/>
                <a:sym typeface="Arial"/>
              </a:rPr>
              <a:t> (and also in hysplit/documents directory)</a:t>
            </a:r>
          </a:p>
          <a:p>
            <a:pPr marL="609585" indent="-423323" defTabSz="1219170">
              <a:spcBef>
                <a:spcPts val="1200"/>
              </a:spcBef>
              <a:buClr>
                <a:srgbClr val="000000"/>
              </a:buClr>
              <a:buSzPts val="1400"/>
              <a:buFont typeface="Arial"/>
              <a:buChar char="●"/>
            </a:pPr>
            <a:r>
              <a:rPr lang="en" sz="1600" kern="0" dirty="0">
                <a:solidFill>
                  <a:srgbClr val="000000"/>
                </a:solidFill>
                <a:cs typeface="Arial"/>
                <a:sym typeface="Arial"/>
              </a:rPr>
              <a:t>Download HYSPLIT and other resources:   </a:t>
            </a:r>
            <a:r>
              <a:rPr lang="en-US" sz="1600" kern="0" dirty="0">
                <a:solidFill>
                  <a:srgbClr val="000000"/>
                </a:solidFill>
                <a:cs typeface="Arial"/>
                <a:sym typeface="Arial"/>
                <a:hlinkClick r:id="rId4"/>
              </a:rPr>
              <a:t>https://www.ready.noaa.gov/HYSPLIT.php</a:t>
            </a:r>
            <a:endParaRPr lang="en-US" sz="1600" kern="0" dirty="0">
              <a:solidFill>
                <a:srgbClr val="000000"/>
              </a:solidFill>
              <a:cs typeface="Arial"/>
              <a:sym typeface="Arial"/>
            </a:endParaRPr>
          </a:p>
          <a:p>
            <a:pPr marL="609585" indent="-423323" defTabSz="1219170">
              <a:spcBef>
                <a:spcPts val="1200"/>
              </a:spcBef>
              <a:buClr>
                <a:srgbClr val="000000"/>
              </a:buClr>
              <a:buSzPts val="1400"/>
              <a:buFont typeface="Arial"/>
              <a:buChar char="●"/>
            </a:pPr>
            <a:r>
              <a:rPr lang="en" sz="1600" kern="0" dirty="0">
                <a:solidFill>
                  <a:srgbClr val="000000"/>
                </a:solidFill>
                <a:cs typeface="Arial"/>
                <a:sym typeface="Arial"/>
                <a:hlinkClick r:id="rId5"/>
              </a:rPr>
              <a:t>HYSPLIT Cheat Sheet</a:t>
            </a:r>
            <a:endParaRPr lang="en" sz="1600" kern="0" dirty="0">
              <a:solidFill>
                <a:srgbClr val="000000"/>
              </a:solidFill>
              <a:cs typeface="Arial"/>
              <a:sym typeface="Arial"/>
            </a:endParaRPr>
          </a:p>
          <a:p>
            <a:pPr marL="609585" indent="-423323" defTabSz="1219170">
              <a:spcBef>
                <a:spcPts val="1200"/>
              </a:spcBef>
              <a:buClr>
                <a:srgbClr val="000000"/>
              </a:buClr>
              <a:buSzPts val="1400"/>
              <a:buFont typeface="Arial"/>
              <a:buChar char="●"/>
            </a:pPr>
            <a:r>
              <a:rPr lang="en" sz="1600" kern="0" dirty="0">
                <a:solidFill>
                  <a:srgbClr val="000000"/>
                </a:solidFill>
                <a:cs typeface="Arial"/>
                <a:sym typeface="Arial"/>
              </a:rPr>
              <a:t>Model Overview: </a:t>
            </a:r>
            <a:r>
              <a:rPr lang="en-US" sz="1600" kern="0" dirty="0">
                <a:solidFill>
                  <a:srgbClr val="000000"/>
                </a:solidFill>
                <a:cs typeface="Arial"/>
                <a:sym typeface="Arial"/>
                <a:hlinkClick r:id="rId6"/>
              </a:rPr>
              <a:t>https://www.arl.noaa.gov/hysplit/hysplit/</a:t>
            </a:r>
            <a:endParaRPr lang="en" sz="1600" kern="0" dirty="0">
              <a:solidFill>
                <a:srgbClr val="000000"/>
              </a:solidFill>
              <a:cs typeface="Arial"/>
              <a:sym typeface="Arial"/>
            </a:endParaRPr>
          </a:p>
          <a:p>
            <a:pPr marL="609585" indent="-423323" defTabSz="1219170">
              <a:spcBef>
                <a:spcPts val="1200"/>
              </a:spcBef>
              <a:buClr>
                <a:srgbClr val="000000"/>
              </a:buClr>
              <a:buSzPts val="1400"/>
              <a:buFont typeface="Arial"/>
              <a:buChar char="●"/>
            </a:pPr>
            <a:r>
              <a:rPr lang="en" sz="1600" kern="0" dirty="0">
                <a:solidFill>
                  <a:srgbClr val="000000"/>
                </a:solidFill>
                <a:cs typeface="Arial"/>
                <a:sym typeface="Arial"/>
              </a:rPr>
              <a:t>Equations:  </a:t>
            </a:r>
            <a:r>
              <a:rPr lang="en-US" sz="1600" kern="0" dirty="0">
                <a:solidFill>
                  <a:srgbClr val="000000"/>
                </a:solidFill>
                <a:cs typeface="Arial"/>
                <a:sym typeface="Arial"/>
                <a:hlinkClick r:id="rId7"/>
              </a:rPr>
              <a:t>https://www.arl.noaa.gov/wp_arl/wp-content/uploads/documents/reports/arl-224.pdf</a:t>
            </a:r>
            <a:endParaRPr lang="en-US" sz="1600" kern="0" dirty="0">
              <a:solidFill>
                <a:srgbClr val="000000"/>
              </a:solidFill>
              <a:cs typeface="Arial"/>
              <a:sym typeface="Arial"/>
            </a:endParaRPr>
          </a:p>
          <a:p>
            <a:pPr marL="609585" indent="-423323" defTabSz="1219170">
              <a:spcBef>
                <a:spcPts val="1200"/>
              </a:spcBef>
              <a:buClr>
                <a:srgbClr val="000000"/>
              </a:buClr>
              <a:buSzPts val="1400"/>
              <a:buFont typeface="Arial"/>
              <a:buChar char="●"/>
            </a:pPr>
            <a:r>
              <a:rPr lang="en" sz="1600" kern="0" dirty="0">
                <a:solidFill>
                  <a:srgbClr val="000000"/>
                </a:solidFill>
                <a:cs typeface="Arial"/>
                <a:sym typeface="Arial"/>
              </a:rPr>
              <a:t>HYSPLIT Forum: </a:t>
            </a:r>
            <a:r>
              <a:rPr lang="en-US" sz="1600" kern="0" dirty="0">
                <a:solidFill>
                  <a:srgbClr val="000000"/>
                </a:solidFill>
                <a:cs typeface="Arial"/>
                <a:sym typeface="Arial"/>
                <a:hlinkClick r:id="rId8"/>
              </a:rPr>
              <a:t>https://hysplitbbs.arl.noaa.gov/</a:t>
            </a:r>
            <a:endParaRPr lang="en-US" sz="1600" kern="0" dirty="0">
              <a:solidFill>
                <a:srgbClr val="000000"/>
              </a:solidFill>
              <a:cs typeface="Arial"/>
              <a:sym typeface="Arial"/>
            </a:endParaRPr>
          </a:p>
          <a:p>
            <a:pPr marL="609585" indent="-423323" defTabSz="1219170">
              <a:spcBef>
                <a:spcPts val="1200"/>
              </a:spcBef>
              <a:buClr>
                <a:srgbClr val="000000"/>
              </a:buClr>
              <a:buSzPts val="1400"/>
              <a:buFont typeface="Arial"/>
              <a:buChar char="●"/>
            </a:pPr>
            <a:r>
              <a:rPr lang="en-US" sz="1600" kern="0" dirty="0">
                <a:solidFill>
                  <a:srgbClr val="000000"/>
                </a:solidFill>
                <a:cs typeface="Arial"/>
                <a:sym typeface="Arial"/>
              </a:rPr>
              <a:t>HYSPLIT FAQ’s: </a:t>
            </a:r>
            <a:r>
              <a:rPr lang="en-US" sz="1600" kern="0" dirty="0">
                <a:solidFill>
                  <a:srgbClr val="000000"/>
                </a:solidFill>
                <a:cs typeface="Arial"/>
                <a:sym typeface="Arial"/>
                <a:hlinkClick r:id="rId9"/>
              </a:rPr>
              <a:t>https://www.arl.noaa.gov/hysplit/hysplit-frequently-asked-questions-faqs/</a:t>
            </a:r>
            <a:endParaRPr lang="en-US" sz="1600" kern="0" dirty="0">
              <a:solidFill>
                <a:srgbClr val="000000"/>
              </a:solidFill>
              <a:cs typeface="Arial"/>
              <a:sym typeface="Arial"/>
            </a:endParaRPr>
          </a:p>
          <a:p>
            <a:pPr marL="609585" indent="-423323" defTabSz="1219170">
              <a:spcBef>
                <a:spcPts val="1200"/>
              </a:spcBef>
              <a:buClr>
                <a:srgbClr val="000000"/>
              </a:buClr>
              <a:buSzPts val="1400"/>
              <a:buFont typeface="Arial"/>
              <a:buChar char="●"/>
            </a:pPr>
            <a:r>
              <a:rPr lang="en-US" sz="1600" kern="0" dirty="0">
                <a:solidFill>
                  <a:srgbClr val="000000"/>
                </a:solidFill>
                <a:cs typeface="Arial"/>
                <a:sym typeface="Arial"/>
              </a:rPr>
              <a:t>Recent HYSPLIT Training Workshop: </a:t>
            </a:r>
            <a:r>
              <a:rPr lang="en-US" sz="1600" kern="0" dirty="0">
                <a:solidFill>
                  <a:srgbClr val="000000"/>
                </a:solidFill>
                <a:cs typeface="Arial"/>
                <a:sym typeface="Arial"/>
                <a:hlinkClick r:id="rId10"/>
              </a:rPr>
              <a:t>https://www.ready.noaa.gov/register/HYSPLIT_hyagenda.php</a:t>
            </a:r>
            <a:endParaRPr lang="en-US" sz="1600" kern="0" dirty="0">
              <a:solidFill>
                <a:srgbClr val="000000"/>
              </a:solidFill>
              <a:cs typeface="Arial"/>
              <a:sym typeface="Arial"/>
            </a:endParaRPr>
          </a:p>
          <a:p>
            <a:pPr marL="609585" indent="-423323" defTabSz="1219170">
              <a:spcBef>
                <a:spcPts val="1200"/>
              </a:spcBef>
              <a:buClr>
                <a:srgbClr val="000000"/>
              </a:buClr>
              <a:buSzPts val="1400"/>
              <a:buFont typeface="Arial"/>
              <a:buChar char="●"/>
            </a:pPr>
            <a:r>
              <a:rPr lang="en" sz="1600" kern="0" dirty="0">
                <a:solidFill>
                  <a:srgbClr val="000000"/>
                </a:solidFill>
                <a:cs typeface="Arial"/>
                <a:sym typeface="Arial"/>
              </a:rPr>
              <a:t>Stein et al., 2015:  </a:t>
            </a:r>
            <a:r>
              <a:rPr lang="en-US" sz="1600" kern="0" dirty="0">
                <a:solidFill>
                  <a:srgbClr val="000000"/>
                </a:solidFill>
                <a:cs typeface="Arial"/>
                <a:sym typeface="Arial"/>
              </a:rPr>
              <a:t>NOAA’s HYSPLIT atmospheric transport and dispersion modeling system, </a:t>
            </a:r>
            <a:r>
              <a:rPr lang="en-US" sz="1600" i="1" kern="0" dirty="0">
                <a:solidFill>
                  <a:srgbClr val="000000"/>
                </a:solidFill>
                <a:cs typeface="Arial"/>
                <a:sym typeface="Arial"/>
              </a:rPr>
              <a:t>Bull. Amer. Meteor. Soc</a:t>
            </a:r>
            <a:r>
              <a:rPr lang="en-US" sz="1600" kern="0" dirty="0">
                <a:solidFill>
                  <a:srgbClr val="000000"/>
                </a:solidFill>
                <a:cs typeface="Arial"/>
                <a:sym typeface="Arial"/>
              </a:rPr>
              <a:t>., 96, 2059-2077, </a:t>
            </a:r>
            <a:r>
              <a:rPr lang="en-US" sz="1600" kern="0" dirty="0">
                <a:solidFill>
                  <a:srgbClr val="000000"/>
                </a:solidFill>
                <a:cs typeface="Arial"/>
                <a:sym typeface="Arial"/>
                <a:hlinkClick r:id="rId11"/>
              </a:rPr>
              <a:t>http://dx.doi.org/10.1175/BAMS-D-14-00110.1</a:t>
            </a:r>
            <a:endParaRPr lang="en-US" sz="1600" kern="0" dirty="0">
              <a:solidFill>
                <a:srgbClr val="000000"/>
              </a:solidFill>
              <a:cs typeface="Arial"/>
              <a:sym typeface="Arial"/>
            </a:endParaRPr>
          </a:p>
          <a:p>
            <a:pPr marL="609585" indent="-423323" defTabSz="1219170">
              <a:spcBef>
                <a:spcPts val="1200"/>
              </a:spcBef>
              <a:buClr>
                <a:srgbClr val="000000"/>
              </a:buClr>
              <a:buSzPts val="1400"/>
              <a:buFont typeface="Arial"/>
              <a:buChar char="●"/>
            </a:pPr>
            <a:r>
              <a:rPr lang="en-US" sz="1600" kern="0" dirty="0" err="1">
                <a:solidFill>
                  <a:srgbClr val="000000"/>
                </a:solidFill>
                <a:cs typeface="Arial"/>
                <a:sym typeface="Arial"/>
              </a:rPr>
              <a:t>Rolph</a:t>
            </a:r>
            <a:r>
              <a:rPr lang="en-US" sz="1600" kern="0" dirty="0">
                <a:solidFill>
                  <a:srgbClr val="000000"/>
                </a:solidFill>
                <a:cs typeface="Arial"/>
                <a:sym typeface="Arial"/>
              </a:rPr>
              <a:t> et al., 2017: Real-time Environmental Applications and Display </a:t>
            </a:r>
            <a:r>
              <a:rPr lang="en-US" sz="1600" kern="0" dirty="0" err="1">
                <a:solidFill>
                  <a:srgbClr val="000000"/>
                </a:solidFill>
                <a:cs typeface="Arial"/>
                <a:sym typeface="Arial"/>
              </a:rPr>
              <a:t>sYstem</a:t>
            </a:r>
            <a:r>
              <a:rPr lang="en-US" sz="1600" kern="0" dirty="0">
                <a:solidFill>
                  <a:srgbClr val="000000"/>
                </a:solidFill>
                <a:cs typeface="Arial"/>
                <a:sym typeface="Arial"/>
              </a:rPr>
              <a:t>: READY. </a:t>
            </a:r>
            <a:r>
              <a:rPr lang="en-US" sz="1600" i="1" kern="0" dirty="0">
                <a:solidFill>
                  <a:srgbClr val="000000"/>
                </a:solidFill>
                <a:cs typeface="Arial"/>
                <a:sym typeface="Arial"/>
              </a:rPr>
              <a:t>Environmental Modelling &amp; Software</a:t>
            </a:r>
            <a:r>
              <a:rPr lang="en-US" sz="1600" kern="0" dirty="0">
                <a:solidFill>
                  <a:srgbClr val="000000"/>
                </a:solidFill>
                <a:cs typeface="Arial"/>
                <a:sym typeface="Arial"/>
              </a:rPr>
              <a:t>, 95, 210-228, </a:t>
            </a:r>
            <a:r>
              <a:rPr lang="en-US" sz="1600" kern="0" dirty="0">
                <a:solidFill>
                  <a:srgbClr val="000000"/>
                </a:solidFill>
                <a:cs typeface="Arial"/>
                <a:sym typeface="Arial"/>
                <a:hlinkClick r:id="rId12"/>
              </a:rPr>
              <a:t>https://doi.org/10.1016/j.envsoft.2017.06.025</a:t>
            </a:r>
            <a:endParaRPr lang="en" sz="1600" kern="0" dirty="0">
              <a:solidFill>
                <a:srgbClr val="000000"/>
              </a:solidFill>
              <a:cs typeface="Arial"/>
              <a:sym typeface="Arial"/>
            </a:endParaRPr>
          </a:p>
          <a:p>
            <a:pPr marL="609585" indent="-423323" defTabSz="1219170">
              <a:spcBef>
                <a:spcPts val="900"/>
              </a:spcBef>
              <a:buClr>
                <a:srgbClr val="000000"/>
              </a:buClr>
              <a:buSzPts val="1400"/>
              <a:buFont typeface="Arial"/>
              <a:buChar char="●"/>
            </a:pPr>
            <a:endParaRPr sz="1600" kern="0" dirty="0">
              <a:solidFill>
                <a:srgbClr val="000000"/>
              </a:solidFill>
              <a:cs typeface="Arial"/>
              <a:sym typeface="Arial"/>
            </a:endParaRPr>
          </a:p>
        </p:txBody>
      </p:sp>
    </p:spTree>
    <p:extLst>
      <p:ext uri="{BB962C8B-B14F-4D97-AF65-F5344CB8AC3E}">
        <p14:creationId xmlns:p14="http://schemas.microsoft.com/office/powerpoint/2010/main" val="3550028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2" name="Rectangle 1">
            <a:extLst>
              <a:ext uri="{FF2B5EF4-FFF2-40B4-BE49-F238E27FC236}">
                <a16:creationId xmlns:a16="http://schemas.microsoft.com/office/drawing/2014/main" id="{840289E8-E5F2-4E76-80D8-04A4E2C6E2D6}"/>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defRPr/>
            </a:pPr>
            <a:endParaRPr lang="en-US">
              <a:solidFill>
                <a:prstClr val="white"/>
              </a:solidFill>
              <a:latin typeface="Constantia"/>
            </a:endParaRPr>
          </a:p>
        </p:txBody>
      </p:sp>
      <p:graphicFrame>
        <p:nvGraphicFramePr>
          <p:cNvPr id="12" name="Table 12">
            <a:extLst>
              <a:ext uri="{FF2B5EF4-FFF2-40B4-BE49-F238E27FC236}">
                <a16:creationId xmlns:a16="http://schemas.microsoft.com/office/drawing/2014/main" id="{660AC939-4019-439D-B232-BF6F712E0214}"/>
              </a:ext>
            </a:extLst>
          </p:cNvPr>
          <p:cNvGraphicFramePr>
            <a:graphicFrameLocks noGrp="1"/>
          </p:cNvGraphicFramePr>
          <p:nvPr/>
        </p:nvGraphicFramePr>
        <p:xfrm>
          <a:off x="1805940" y="1089569"/>
          <a:ext cx="8580120" cy="3830439"/>
        </p:xfrm>
        <a:graphic>
          <a:graphicData uri="http://schemas.openxmlformats.org/drawingml/2006/table">
            <a:tbl>
              <a:tblPr firstRow="1" bandRow="1">
                <a:tableStyleId>{5C22544A-7EE6-4342-B048-85BDC9FD1C3A}</a:tableStyleId>
              </a:tblPr>
              <a:tblGrid>
                <a:gridCol w="1521237">
                  <a:extLst>
                    <a:ext uri="{9D8B030D-6E8A-4147-A177-3AD203B41FA5}">
                      <a16:colId xmlns:a16="http://schemas.microsoft.com/office/drawing/2014/main" val="3916271079"/>
                    </a:ext>
                  </a:extLst>
                </a:gridCol>
                <a:gridCol w="1838848">
                  <a:extLst>
                    <a:ext uri="{9D8B030D-6E8A-4147-A177-3AD203B41FA5}">
                      <a16:colId xmlns:a16="http://schemas.microsoft.com/office/drawing/2014/main" val="2618554738"/>
                    </a:ext>
                  </a:extLst>
                </a:gridCol>
                <a:gridCol w="5220035">
                  <a:extLst>
                    <a:ext uri="{9D8B030D-6E8A-4147-A177-3AD203B41FA5}">
                      <a16:colId xmlns:a16="http://schemas.microsoft.com/office/drawing/2014/main" val="3169142149"/>
                    </a:ext>
                  </a:extLst>
                </a:gridCol>
              </a:tblGrid>
              <a:tr h="322826">
                <a:tc>
                  <a:txBody>
                    <a:bodyPr/>
                    <a:lstStyle/>
                    <a:p>
                      <a:pPr algn="ctr"/>
                      <a:r>
                        <a:rPr lang="en-US" sz="1600" dirty="0">
                          <a:latin typeface="Calibri" panose="020F0502020204030204" pitchFamily="34" charset="0"/>
                          <a:cs typeface="Calibri" panose="020F0502020204030204" pitchFamily="34" charset="0"/>
                        </a:rPr>
                        <a:t>UTC</a:t>
                      </a:r>
                    </a:p>
                  </a:txBody>
                  <a:tcPr/>
                </a:tc>
                <a:tc>
                  <a:txBody>
                    <a:bodyPr/>
                    <a:lstStyle/>
                    <a:p>
                      <a:pPr algn="ctr"/>
                      <a:r>
                        <a:rPr lang="en-US" sz="1600" dirty="0">
                          <a:latin typeface="Calibri" panose="020F0502020204030204" pitchFamily="34" charset="0"/>
                          <a:cs typeface="Calibri" panose="020F0502020204030204" pitchFamily="34" charset="0"/>
                        </a:rPr>
                        <a:t>EDT</a:t>
                      </a:r>
                    </a:p>
                  </a:txBody>
                  <a:tcPr/>
                </a:tc>
                <a:tc>
                  <a:txBody>
                    <a:bodyPr/>
                    <a:lstStyle/>
                    <a:p>
                      <a:r>
                        <a:rPr lang="en-US" sz="1600" dirty="0">
                          <a:latin typeface="Calibri" panose="020F0502020204030204" pitchFamily="34" charset="0"/>
                          <a:cs typeface="Calibri" panose="020F0502020204030204" pitchFamily="34" charset="0"/>
                        </a:rPr>
                        <a:t>Agenda Item</a:t>
                      </a:r>
                    </a:p>
                  </a:txBody>
                  <a:tcPr/>
                </a:tc>
                <a:extLst>
                  <a:ext uri="{0D108BD9-81ED-4DB2-BD59-A6C34878D82A}">
                    <a16:rowId xmlns:a16="http://schemas.microsoft.com/office/drawing/2014/main" val="3267699524"/>
                  </a:ext>
                </a:extLst>
              </a:tr>
              <a:tr h="322826">
                <a:tc>
                  <a:txBody>
                    <a:bodyPr/>
                    <a:lstStyle/>
                    <a:p>
                      <a:r>
                        <a:rPr lang="en-US" sz="1600" dirty="0">
                          <a:solidFill>
                            <a:srgbClr val="FF0000"/>
                          </a:solidFill>
                          <a:latin typeface="+mj-lt"/>
                        </a:rPr>
                        <a:t>13:00 – 13:45</a:t>
                      </a:r>
                    </a:p>
                  </a:txBody>
                  <a:tcPr/>
                </a:tc>
                <a:tc>
                  <a:txBody>
                    <a:bodyPr/>
                    <a:lstStyle/>
                    <a:p>
                      <a:r>
                        <a:rPr lang="en-US" sz="1600" dirty="0">
                          <a:solidFill>
                            <a:srgbClr val="FF0000"/>
                          </a:solidFill>
                          <a:latin typeface="+mj-lt"/>
                        </a:rPr>
                        <a:t>09:00 – 09:45</a:t>
                      </a:r>
                    </a:p>
                  </a:txBody>
                  <a:tcPr/>
                </a:tc>
                <a:tc>
                  <a:txBody>
                    <a:bodyPr/>
                    <a:lstStyle/>
                    <a:p>
                      <a:r>
                        <a:rPr lang="en-US" sz="1600" dirty="0">
                          <a:solidFill>
                            <a:srgbClr val="FF0000"/>
                          </a:solidFill>
                          <a:latin typeface="+mj-lt"/>
                        </a:rPr>
                        <a:t>1-2: Installation on Windows PC’s</a:t>
                      </a:r>
                    </a:p>
                  </a:txBody>
                  <a:tcPr/>
                </a:tc>
                <a:extLst>
                  <a:ext uri="{0D108BD9-81ED-4DB2-BD59-A6C34878D82A}">
                    <a16:rowId xmlns:a16="http://schemas.microsoft.com/office/drawing/2014/main" val="3023087655"/>
                  </a:ext>
                </a:extLst>
              </a:tr>
              <a:tr h="322826">
                <a:tc>
                  <a:txBody>
                    <a:bodyPr/>
                    <a:lstStyle/>
                    <a:p>
                      <a:r>
                        <a:rPr lang="en-US" sz="1600" dirty="0">
                          <a:solidFill>
                            <a:schemeClr val="bg1"/>
                          </a:solidFill>
                          <a:latin typeface="+mj-lt"/>
                        </a:rPr>
                        <a:t>13:45 – 14:00</a:t>
                      </a:r>
                    </a:p>
                  </a:txBody>
                  <a:tcPr/>
                </a:tc>
                <a:tc>
                  <a:txBody>
                    <a:bodyPr/>
                    <a:lstStyle/>
                    <a:p>
                      <a:r>
                        <a:rPr lang="en-US" sz="1600" dirty="0">
                          <a:solidFill>
                            <a:schemeClr val="bg1"/>
                          </a:solidFill>
                          <a:latin typeface="+mj-lt"/>
                        </a:rPr>
                        <a:t>09:45 – 10:00</a:t>
                      </a:r>
                    </a:p>
                  </a:txBody>
                  <a:tcPr/>
                </a:tc>
                <a:tc>
                  <a:txBody>
                    <a:bodyPr/>
                    <a:lstStyle/>
                    <a:p>
                      <a:r>
                        <a:rPr lang="en-US" sz="1600" dirty="0">
                          <a:solidFill>
                            <a:schemeClr val="bg1"/>
                          </a:solidFill>
                          <a:latin typeface="+mj-lt"/>
                        </a:rPr>
                        <a:t>Break</a:t>
                      </a:r>
                    </a:p>
                  </a:txBody>
                  <a:tcPr/>
                </a:tc>
                <a:extLst>
                  <a:ext uri="{0D108BD9-81ED-4DB2-BD59-A6C34878D82A}">
                    <a16:rowId xmlns:a16="http://schemas.microsoft.com/office/drawing/2014/main" val="2798009058"/>
                  </a:ext>
                </a:extLst>
              </a:tr>
              <a:tr h="322826">
                <a:tc>
                  <a:txBody>
                    <a:bodyPr/>
                    <a:lstStyle/>
                    <a:p>
                      <a:r>
                        <a:rPr lang="en-US" sz="1600" dirty="0">
                          <a:solidFill>
                            <a:srgbClr val="FF0000"/>
                          </a:solidFill>
                          <a:latin typeface="+mj-lt"/>
                        </a:rPr>
                        <a:t>14:00 – 14:30</a:t>
                      </a:r>
                    </a:p>
                  </a:txBody>
                  <a:tcPr/>
                </a:tc>
                <a:tc>
                  <a:txBody>
                    <a:bodyPr/>
                    <a:lstStyle/>
                    <a:p>
                      <a:r>
                        <a:rPr lang="en-US" sz="1600" dirty="0">
                          <a:solidFill>
                            <a:srgbClr val="FF0000"/>
                          </a:solidFill>
                          <a:latin typeface="+mj-lt"/>
                        </a:rPr>
                        <a:t>10:00 – 10:30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1-2: Installation on Windows PC’s</a:t>
                      </a:r>
                    </a:p>
                  </a:txBody>
                  <a:tcPr/>
                </a:tc>
                <a:extLst>
                  <a:ext uri="{0D108BD9-81ED-4DB2-BD59-A6C34878D82A}">
                    <a16:rowId xmlns:a16="http://schemas.microsoft.com/office/drawing/2014/main" val="168835520"/>
                  </a:ext>
                </a:extLst>
              </a:tr>
              <a:tr h="322826">
                <a:tc>
                  <a:txBody>
                    <a:bodyPr/>
                    <a:lstStyle/>
                    <a:p>
                      <a:r>
                        <a:rPr lang="en-US" sz="1600" dirty="0">
                          <a:latin typeface="+mj-lt"/>
                        </a:rPr>
                        <a:t>14:30 – 15:00</a:t>
                      </a:r>
                    </a:p>
                  </a:txBody>
                  <a:tcPr/>
                </a:tc>
                <a:tc>
                  <a:txBody>
                    <a:bodyPr/>
                    <a:lstStyle/>
                    <a:p>
                      <a:r>
                        <a:rPr lang="en-US" sz="1600" dirty="0">
                          <a:latin typeface="+mj-lt"/>
                        </a:rPr>
                        <a:t>10:30 – 11:00</a:t>
                      </a:r>
                    </a:p>
                  </a:txBody>
                  <a:tcPr/>
                </a:tc>
                <a:tc>
                  <a:txBody>
                    <a:bodyPr/>
                    <a:lstStyle/>
                    <a:p>
                      <a:r>
                        <a:rPr lang="en-US" sz="1600" dirty="0">
                          <a:latin typeface="+mj-lt"/>
                        </a:rPr>
                        <a:t>Break</a:t>
                      </a:r>
                    </a:p>
                  </a:txBody>
                  <a:tcPr/>
                </a:tc>
                <a:extLst>
                  <a:ext uri="{0D108BD9-81ED-4DB2-BD59-A6C34878D82A}">
                    <a16:rowId xmlns:a16="http://schemas.microsoft.com/office/drawing/2014/main" val="2235513738"/>
                  </a:ext>
                </a:extLst>
              </a:tr>
              <a:tr h="492305">
                <a:tc>
                  <a:txBody>
                    <a:bodyPr/>
                    <a:lstStyle/>
                    <a:p>
                      <a:r>
                        <a:rPr lang="en-US" sz="1600" i="1" dirty="0">
                          <a:solidFill>
                            <a:schemeClr val="accent1"/>
                          </a:solidFill>
                          <a:latin typeface="+mj-lt"/>
                        </a:rPr>
                        <a:t>15:00 – 16:00</a:t>
                      </a:r>
                    </a:p>
                  </a:txBody>
                  <a:tcPr anchor="ctr"/>
                </a:tc>
                <a:tc>
                  <a:txBody>
                    <a:bodyPr/>
                    <a:lstStyle/>
                    <a:p>
                      <a:r>
                        <a:rPr lang="en-US" sz="1600" i="1" dirty="0">
                          <a:solidFill>
                            <a:schemeClr val="accent1"/>
                          </a:solidFill>
                          <a:latin typeface="+mj-lt"/>
                        </a:rPr>
                        <a:t>11:00 – 12:00</a:t>
                      </a:r>
                    </a:p>
                  </a:txBody>
                  <a:tcPr anchor="ctr"/>
                </a:tc>
                <a:tc>
                  <a:txBody>
                    <a:bodyPr/>
                    <a:lstStyle/>
                    <a:p>
                      <a:r>
                        <a:rPr lang="en-US" sz="1600" i="1" dirty="0">
                          <a:solidFill>
                            <a:schemeClr val="accent1"/>
                          </a:solidFill>
                          <a:latin typeface="+mj-lt"/>
                        </a:rPr>
                        <a:t>30-minute individual installation session as needed</a:t>
                      </a:r>
                    </a:p>
                  </a:txBody>
                  <a:tcPr anchor="ctr"/>
                </a:tc>
                <a:extLst>
                  <a:ext uri="{0D108BD9-81ED-4DB2-BD59-A6C34878D82A}">
                    <a16:rowId xmlns:a16="http://schemas.microsoft.com/office/drawing/2014/main" val="3680338075"/>
                  </a:ext>
                </a:extLst>
              </a:tr>
              <a:tr h="322826">
                <a:tc>
                  <a:txBody>
                    <a:bodyPr/>
                    <a:lstStyle/>
                    <a:p>
                      <a:r>
                        <a:rPr lang="en-US" sz="1600" dirty="0">
                          <a:latin typeface="+mj-lt"/>
                        </a:rPr>
                        <a:t>16:00 – 17:00</a:t>
                      </a:r>
                    </a:p>
                  </a:txBody>
                  <a:tcPr/>
                </a:tc>
                <a:tc>
                  <a:txBody>
                    <a:bodyPr/>
                    <a:lstStyle/>
                    <a:p>
                      <a:r>
                        <a:rPr lang="en-US" sz="1600" dirty="0">
                          <a:latin typeface="+mj-lt"/>
                        </a:rPr>
                        <a:t>12:00 – 13:00</a:t>
                      </a:r>
                    </a:p>
                  </a:txBody>
                  <a:tcPr/>
                </a:tc>
                <a:tc>
                  <a:txBody>
                    <a:bodyPr/>
                    <a:lstStyle/>
                    <a:p>
                      <a:r>
                        <a:rPr lang="en-US" sz="1600" dirty="0">
                          <a:latin typeface="+mj-lt"/>
                        </a:rPr>
                        <a:t>Break</a:t>
                      </a:r>
                    </a:p>
                  </a:txBody>
                  <a:tcPr/>
                </a:tc>
                <a:extLst>
                  <a:ext uri="{0D108BD9-81ED-4DB2-BD59-A6C34878D82A}">
                    <a16:rowId xmlns:a16="http://schemas.microsoft.com/office/drawing/2014/main" val="2914155087"/>
                  </a:ext>
                </a:extLst>
              </a:tr>
              <a:tr h="1326454">
                <a:tc>
                  <a:txBody>
                    <a:bodyPr/>
                    <a:lstStyle/>
                    <a:p>
                      <a:r>
                        <a:rPr lang="en-US" sz="1600" i="1" dirty="0">
                          <a:solidFill>
                            <a:schemeClr val="accent1"/>
                          </a:solidFill>
                          <a:latin typeface="+mj-lt"/>
                        </a:rPr>
                        <a:t>17:00 – 21:00</a:t>
                      </a:r>
                    </a:p>
                  </a:txBody>
                  <a:tcPr anchor="ctr"/>
                </a:tc>
                <a:tc>
                  <a:txBody>
                    <a:bodyPr/>
                    <a:lstStyle/>
                    <a:p>
                      <a:r>
                        <a:rPr lang="en-US" sz="1600" i="1" dirty="0">
                          <a:solidFill>
                            <a:schemeClr val="accent1"/>
                          </a:solidFill>
                          <a:latin typeface="+mj-lt"/>
                        </a:rPr>
                        <a:t>13:00 – 17:00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accent1"/>
                          </a:solidFill>
                          <a:effectLst/>
                          <a:uLnTx/>
                          <a:uFillTx/>
                          <a:latin typeface="Calibri"/>
                          <a:ea typeface="+mn-ea"/>
                          <a:cs typeface="+mn-cs"/>
                        </a:rPr>
                        <a:t>30-minute individual installation session as needed</a:t>
                      </a:r>
                    </a:p>
                  </a:txBody>
                  <a:tcPr anchor="ctr"/>
                </a:tc>
                <a:extLst>
                  <a:ext uri="{0D108BD9-81ED-4DB2-BD59-A6C34878D82A}">
                    <a16:rowId xmlns:a16="http://schemas.microsoft.com/office/drawing/2014/main" val="3107215739"/>
                  </a:ext>
                </a:extLst>
              </a:tr>
            </a:tbl>
          </a:graphicData>
        </a:graphic>
      </p:graphicFrame>
      <p:sp>
        <p:nvSpPr>
          <p:cNvPr id="14" name="TextBox 13">
            <a:extLst>
              <a:ext uri="{FF2B5EF4-FFF2-40B4-BE49-F238E27FC236}">
                <a16:creationId xmlns:a16="http://schemas.microsoft.com/office/drawing/2014/main" id="{896BB701-0B6B-4BBB-AF8E-9DAED6C8C41D}"/>
              </a:ext>
            </a:extLst>
          </p:cNvPr>
          <p:cNvSpPr txBox="1"/>
          <p:nvPr/>
        </p:nvSpPr>
        <p:spPr>
          <a:xfrm>
            <a:off x="4463945" y="388723"/>
            <a:ext cx="3141758" cy="646331"/>
          </a:xfrm>
          <a:prstGeom prst="rect">
            <a:avLst/>
          </a:prstGeom>
          <a:noFill/>
        </p:spPr>
        <p:txBody>
          <a:bodyPr wrap="none" rtlCol="0">
            <a:spAutoFit/>
          </a:bodyPr>
          <a:lstStyle/>
          <a:p>
            <a:pPr>
              <a:spcBef>
                <a:spcPts val="1800"/>
              </a:spcBef>
              <a:defRPr/>
            </a:pPr>
            <a:r>
              <a:rPr lang="en-US" sz="3600" b="1" dirty="0">
                <a:solidFill>
                  <a:srgbClr val="2F5496"/>
                </a:solidFill>
                <a:latin typeface="Calibri" panose="020F0502020204030204" pitchFamily="34" charset="0"/>
                <a:cs typeface="Calibri" panose="020F0502020204030204" pitchFamily="34" charset="0"/>
              </a:rPr>
              <a:t>Agenda – Day 0</a:t>
            </a:r>
            <a:endParaRPr lang="en-US" sz="3600" dirty="0">
              <a:solidFill>
                <a:prstClr val="white"/>
              </a:solidFill>
              <a:latin typeface="Constantia"/>
            </a:endParaRPr>
          </a:p>
        </p:txBody>
      </p:sp>
      <p:sp>
        <p:nvSpPr>
          <p:cNvPr id="10" name="Rectangle 9">
            <a:extLst>
              <a:ext uri="{FF2B5EF4-FFF2-40B4-BE49-F238E27FC236}">
                <a16:creationId xmlns:a16="http://schemas.microsoft.com/office/drawing/2014/main" id="{D0F23616-7A2C-C77A-B4ED-99EACEB05369}"/>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3" name="Slide Number Placeholder 4">
            <a:extLst>
              <a:ext uri="{FF2B5EF4-FFF2-40B4-BE49-F238E27FC236}">
                <a16:creationId xmlns:a16="http://schemas.microsoft.com/office/drawing/2014/main" id="{6C7319B0-97CF-581A-1C20-4100F7195BD2}"/>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44</a:t>
            </a:fld>
            <a:endParaRPr lang="en-US" dirty="0">
              <a:solidFill>
                <a:srgbClr val="055357"/>
              </a:solidFill>
              <a:latin typeface="Calibri"/>
            </a:endParaRPr>
          </a:p>
        </p:txBody>
      </p:sp>
      <p:sp>
        <p:nvSpPr>
          <p:cNvPr id="11" name="Rectangle 3">
            <a:extLst>
              <a:ext uri="{FF2B5EF4-FFF2-40B4-BE49-F238E27FC236}">
                <a16:creationId xmlns:a16="http://schemas.microsoft.com/office/drawing/2014/main" id="{838BD025-31E9-48D2-AD8B-97256CF2C51E}"/>
              </a:ext>
            </a:extLst>
          </p:cNvPr>
          <p:cNvSpPr>
            <a:spLocks noChangeArrowheads="1"/>
          </p:cNvSpPr>
          <p:nvPr/>
        </p:nvSpPr>
        <p:spPr bwMode="auto">
          <a:xfrm>
            <a:off x="4753174" y="6569345"/>
            <a:ext cx="23086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defRPr/>
            </a:pPr>
            <a:r>
              <a:rPr lang="en-US" altLang="en-US" sz="1200" dirty="0">
                <a:solidFill>
                  <a:srgbClr val="000000"/>
                </a:solidFill>
                <a:latin typeface="Arial" panose="020B0604020202020204" pitchFamily="34" charset="0"/>
                <a:cs typeface="Arial" panose="020B0604020202020204" pitchFamily="34" charset="0"/>
              </a:rPr>
              <a:t>Note: all times are approximate</a:t>
            </a:r>
            <a:endParaRPr lang="en-US" altLang="en-US" dirty="0">
              <a:solidFill>
                <a:prstClr val="white"/>
              </a:solidFill>
              <a:latin typeface="Arial" panose="020B0604020202020204" pitchFamily="34" charset="0"/>
            </a:endParaRPr>
          </a:p>
        </p:txBody>
      </p:sp>
    </p:spTree>
    <p:extLst>
      <p:ext uri="{BB962C8B-B14F-4D97-AF65-F5344CB8AC3E}">
        <p14:creationId xmlns:p14="http://schemas.microsoft.com/office/powerpoint/2010/main" val="81602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A07E5F-2392-1512-EEA1-29D6F0CF15CA}"/>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3" name="Slide Number Placeholder 4">
            <a:extLst>
              <a:ext uri="{FF2B5EF4-FFF2-40B4-BE49-F238E27FC236}">
                <a16:creationId xmlns:a16="http://schemas.microsoft.com/office/drawing/2014/main" id="{5CE2355F-2C37-33F4-A81B-37C9B388B67E}"/>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45</a:t>
            </a:fld>
            <a:endParaRPr lang="en-US" dirty="0">
              <a:solidFill>
                <a:srgbClr val="055357"/>
              </a:solidFill>
              <a:latin typeface="Calibri"/>
            </a:endParaRPr>
          </a:p>
        </p:txBody>
      </p:sp>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2" name="Rectangle 1">
            <a:extLst>
              <a:ext uri="{FF2B5EF4-FFF2-40B4-BE49-F238E27FC236}">
                <a16:creationId xmlns:a16="http://schemas.microsoft.com/office/drawing/2014/main" id="{840289E8-E5F2-4E76-80D8-04A4E2C6E2D6}"/>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white"/>
              </a:solidFill>
              <a:latin typeface="Constantia"/>
            </a:endParaRPr>
          </a:p>
        </p:txBody>
      </p:sp>
      <p:graphicFrame>
        <p:nvGraphicFramePr>
          <p:cNvPr id="12" name="Table 12">
            <a:extLst>
              <a:ext uri="{FF2B5EF4-FFF2-40B4-BE49-F238E27FC236}">
                <a16:creationId xmlns:a16="http://schemas.microsoft.com/office/drawing/2014/main" id="{660AC939-4019-439D-B232-BF6F712E0214}"/>
              </a:ext>
            </a:extLst>
          </p:cNvPr>
          <p:cNvGraphicFramePr>
            <a:graphicFrameLocks noGrp="1"/>
          </p:cNvGraphicFramePr>
          <p:nvPr/>
        </p:nvGraphicFramePr>
        <p:xfrm>
          <a:off x="1805940" y="1220081"/>
          <a:ext cx="8580120" cy="3708400"/>
        </p:xfrm>
        <a:graphic>
          <a:graphicData uri="http://schemas.openxmlformats.org/drawingml/2006/table">
            <a:tbl>
              <a:tblPr firstRow="1" bandRow="1">
                <a:tableStyleId>{5C22544A-7EE6-4342-B048-85BDC9FD1C3A}</a:tableStyleId>
              </a:tblPr>
              <a:tblGrid>
                <a:gridCol w="1521237">
                  <a:extLst>
                    <a:ext uri="{9D8B030D-6E8A-4147-A177-3AD203B41FA5}">
                      <a16:colId xmlns:a16="http://schemas.microsoft.com/office/drawing/2014/main" val="3916271079"/>
                    </a:ext>
                  </a:extLst>
                </a:gridCol>
                <a:gridCol w="1838848">
                  <a:extLst>
                    <a:ext uri="{9D8B030D-6E8A-4147-A177-3AD203B41FA5}">
                      <a16:colId xmlns:a16="http://schemas.microsoft.com/office/drawing/2014/main" val="2618554738"/>
                    </a:ext>
                  </a:extLst>
                </a:gridCol>
                <a:gridCol w="5220035">
                  <a:extLst>
                    <a:ext uri="{9D8B030D-6E8A-4147-A177-3AD203B41FA5}">
                      <a16:colId xmlns:a16="http://schemas.microsoft.com/office/drawing/2014/main" val="3169142149"/>
                    </a:ext>
                  </a:extLst>
                </a:gridCol>
              </a:tblGrid>
              <a:tr h="370840">
                <a:tc>
                  <a:txBody>
                    <a:bodyPr/>
                    <a:lstStyle/>
                    <a:p>
                      <a:pPr algn="ctr"/>
                      <a:r>
                        <a:rPr lang="en-US" dirty="0">
                          <a:latin typeface="Calibri" panose="020F0502020204030204" pitchFamily="34" charset="0"/>
                          <a:cs typeface="Calibri" panose="020F0502020204030204" pitchFamily="34" charset="0"/>
                        </a:rPr>
                        <a:t>UTC</a:t>
                      </a:r>
                    </a:p>
                  </a:txBody>
                  <a:tcPr/>
                </a:tc>
                <a:tc>
                  <a:txBody>
                    <a:bodyPr/>
                    <a:lstStyle/>
                    <a:p>
                      <a:pPr algn="ctr"/>
                      <a:r>
                        <a:rPr lang="en-US" dirty="0">
                          <a:latin typeface="Calibri" panose="020F0502020204030204" pitchFamily="34" charset="0"/>
                          <a:cs typeface="Calibri" panose="020F0502020204030204" pitchFamily="34" charset="0"/>
                        </a:rPr>
                        <a:t>EDT</a:t>
                      </a:r>
                    </a:p>
                  </a:txBody>
                  <a:tcPr/>
                </a:tc>
                <a:tc>
                  <a:txBody>
                    <a:bodyPr/>
                    <a:lstStyle/>
                    <a:p>
                      <a:r>
                        <a:rPr lang="en-US" dirty="0">
                          <a:latin typeface="Calibri" panose="020F0502020204030204" pitchFamily="34" charset="0"/>
                          <a:cs typeface="Calibri" panose="020F0502020204030204" pitchFamily="34" charset="0"/>
                        </a:rPr>
                        <a:t>Agenda Item</a:t>
                      </a:r>
                    </a:p>
                  </a:txBody>
                  <a:tcPr/>
                </a:tc>
                <a:extLst>
                  <a:ext uri="{0D108BD9-81ED-4DB2-BD59-A6C34878D82A}">
                    <a16:rowId xmlns:a16="http://schemas.microsoft.com/office/drawing/2014/main" val="3267699524"/>
                  </a:ext>
                </a:extLst>
              </a:tr>
              <a:tr h="370840">
                <a:tc>
                  <a:txBody>
                    <a:bodyPr/>
                    <a:lstStyle/>
                    <a:p>
                      <a:r>
                        <a:rPr lang="en-US" dirty="0">
                          <a:latin typeface="+mj-lt"/>
                        </a:rPr>
                        <a:t>13:00 – 13:30</a:t>
                      </a:r>
                    </a:p>
                  </a:txBody>
                  <a:tcPr/>
                </a:tc>
                <a:tc>
                  <a:txBody>
                    <a:bodyPr/>
                    <a:lstStyle/>
                    <a:p>
                      <a:r>
                        <a:rPr lang="en-US" dirty="0">
                          <a:latin typeface="+mj-lt"/>
                        </a:rPr>
                        <a:t>09:00 – 09:30</a:t>
                      </a:r>
                    </a:p>
                  </a:txBody>
                  <a:tcPr/>
                </a:tc>
                <a:tc>
                  <a:txBody>
                    <a:bodyPr/>
                    <a:lstStyle/>
                    <a:p>
                      <a:r>
                        <a:rPr lang="en-US" dirty="0">
                          <a:latin typeface="+mj-lt"/>
                        </a:rPr>
                        <a:t>Welcome, Introduction and Logistics</a:t>
                      </a:r>
                    </a:p>
                  </a:txBody>
                  <a:tcPr/>
                </a:tc>
                <a:extLst>
                  <a:ext uri="{0D108BD9-81ED-4DB2-BD59-A6C34878D82A}">
                    <a16:rowId xmlns:a16="http://schemas.microsoft.com/office/drawing/2014/main" val="3023087655"/>
                  </a:ext>
                </a:extLst>
              </a:tr>
              <a:tr h="370840">
                <a:tc>
                  <a:txBody>
                    <a:bodyPr/>
                    <a:lstStyle/>
                    <a:p>
                      <a:r>
                        <a:rPr lang="en-US" dirty="0">
                          <a:solidFill>
                            <a:srgbClr val="FF0000"/>
                          </a:solidFill>
                          <a:latin typeface="+mj-lt"/>
                        </a:rPr>
                        <a:t>13:30 – 14:45</a:t>
                      </a:r>
                    </a:p>
                  </a:txBody>
                  <a:tcPr/>
                </a:tc>
                <a:tc>
                  <a:txBody>
                    <a:bodyPr/>
                    <a:lstStyle/>
                    <a:p>
                      <a:r>
                        <a:rPr lang="en-US" dirty="0">
                          <a:solidFill>
                            <a:srgbClr val="FF0000"/>
                          </a:solidFill>
                          <a:latin typeface="+mj-lt"/>
                        </a:rPr>
                        <a:t>9:30 – 10:15</a:t>
                      </a:r>
                    </a:p>
                  </a:txBody>
                  <a:tcPr/>
                </a:tc>
                <a:tc>
                  <a:txBody>
                    <a:bodyPr/>
                    <a:lstStyle/>
                    <a:p>
                      <a:r>
                        <a:rPr lang="en-US" dirty="0">
                          <a:solidFill>
                            <a:srgbClr val="FF0000"/>
                          </a:solidFill>
                          <a:latin typeface="+mj-lt"/>
                        </a:rPr>
                        <a:t>3. Gridded meteorological data sets</a:t>
                      </a:r>
                    </a:p>
                  </a:txBody>
                  <a:tcPr/>
                </a:tc>
                <a:extLst>
                  <a:ext uri="{0D108BD9-81ED-4DB2-BD59-A6C34878D82A}">
                    <a16:rowId xmlns:a16="http://schemas.microsoft.com/office/drawing/2014/main" val="2798009058"/>
                  </a:ext>
                </a:extLst>
              </a:tr>
              <a:tr h="370840">
                <a:tc>
                  <a:txBody>
                    <a:bodyPr/>
                    <a:lstStyle/>
                    <a:p>
                      <a:r>
                        <a:rPr lang="en-US" dirty="0">
                          <a:latin typeface="+mj-lt"/>
                        </a:rPr>
                        <a:t>14:45 – 14:30</a:t>
                      </a:r>
                    </a:p>
                  </a:txBody>
                  <a:tcPr/>
                </a:tc>
                <a:tc>
                  <a:txBody>
                    <a:bodyPr/>
                    <a:lstStyle/>
                    <a:p>
                      <a:r>
                        <a:rPr lang="en-US" dirty="0">
                          <a:latin typeface="+mj-lt"/>
                        </a:rPr>
                        <a:t>10:15 – 10:30</a:t>
                      </a:r>
                    </a:p>
                  </a:txBody>
                  <a:tcPr/>
                </a:tc>
                <a:tc>
                  <a:txBody>
                    <a:bodyPr/>
                    <a:lstStyle/>
                    <a:p>
                      <a:r>
                        <a:rPr lang="en-US" dirty="0">
                          <a:latin typeface="+mj-lt"/>
                        </a:rPr>
                        <a:t>Break</a:t>
                      </a:r>
                    </a:p>
                  </a:txBody>
                  <a:tcPr/>
                </a:tc>
                <a:extLst>
                  <a:ext uri="{0D108BD9-81ED-4DB2-BD59-A6C34878D82A}">
                    <a16:rowId xmlns:a16="http://schemas.microsoft.com/office/drawing/2014/main" val="168835520"/>
                  </a:ext>
                </a:extLst>
              </a:tr>
              <a:tr h="370840">
                <a:tc>
                  <a:txBody>
                    <a:bodyPr/>
                    <a:lstStyle/>
                    <a:p>
                      <a:r>
                        <a:rPr lang="en-US" dirty="0">
                          <a:solidFill>
                            <a:srgbClr val="FF0000"/>
                          </a:solidFill>
                          <a:latin typeface="+mj-lt"/>
                        </a:rPr>
                        <a:t>14:30 – 16:00</a:t>
                      </a:r>
                    </a:p>
                  </a:txBody>
                  <a:tcPr/>
                </a:tc>
                <a:tc>
                  <a:txBody>
                    <a:bodyPr/>
                    <a:lstStyle/>
                    <a:p>
                      <a:r>
                        <a:rPr lang="en-US" dirty="0">
                          <a:solidFill>
                            <a:srgbClr val="FF0000"/>
                          </a:solidFill>
                          <a:latin typeface="+mj-lt"/>
                        </a:rPr>
                        <a:t>10:30 – 12:00</a:t>
                      </a:r>
                    </a:p>
                  </a:txBody>
                  <a:tcPr/>
                </a:tc>
                <a:tc>
                  <a:txBody>
                    <a:bodyPr/>
                    <a:lstStyle/>
                    <a:p>
                      <a:r>
                        <a:rPr lang="en-US" dirty="0">
                          <a:solidFill>
                            <a:srgbClr val="FF0000"/>
                          </a:solidFill>
                          <a:latin typeface="+mj-lt"/>
                        </a:rPr>
                        <a:t>4. Trajectory calculations</a:t>
                      </a:r>
                    </a:p>
                  </a:txBody>
                  <a:tcPr/>
                </a:tc>
                <a:extLst>
                  <a:ext uri="{0D108BD9-81ED-4DB2-BD59-A6C34878D82A}">
                    <a16:rowId xmlns:a16="http://schemas.microsoft.com/office/drawing/2014/main" val="3680338075"/>
                  </a:ext>
                </a:extLst>
              </a:tr>
              <a:tr h="370840">
                <a:tc>
                  <a:txBody>
                    <a:bodyPr/>
                    <a:lstStyle/>
                    <a:p>
                      <a:r>
                        <a:rPr lang="en-US" dirty="0">
                          <a:latin typeface="+mj-lt"/>
                        </a:rPr>
                        <a:t>16:00 – 17:15</a:t>
                      </a:r>
                    </a:p>
                  </a:txBody>
                  <a:tcPr/>
                </a:tc>
                <a:tc>
                  <a:txBody>
                    <a:bodyPr/>
                    <a:lstStyle/>
                    <a:p>
                      <a:r>
                        <a:rPr lang="en-US" dirty="0">
                          <a:latin typeface="+mj-lt"/>
                        </a:rPr>
                        <a:t>12:00 – 13:00</a:t>
                      </a:r>
                    </a:p>
                  </a:txBody>
                  <a:tcPr/>
                </a:tc>
                <a:tc>
                  <a:txBody>
                    <a:bodyPr/>
                    <a:lstStyle/>
                    <a:p>
                      <a:r>
                        <a:rPr lang="en-US" dirty="0">
                          <a:latin typeface="+mj-lt"/>
                        </a:rPr>
                        <a:t>Break</a:t>
                      </a:r>
                    </a:p>
                  </a:txBody>
                  <a:tcPr/>
                </a:tc>
                <a:extLst>
                  <a:ext uri="{0D108BD9-81ED-4DB2-BD59-A6C34878D82A}">
                    <a16:rowId xmlns:a16="http://schemas.microsoft.com/office/drawing/2014/main" val="2914155087"/>
                  </a:ext>
                </a:extLst>
              </a:tr>
              <a:tr h="370840">
                <a:tc>
                  <a:txBody>
                    <a:bodyPr/>
                    <a:lstStyle/>
                    <a:p>
                      <a:r>
                        <a:rPr lang="en-US" dirty="0">
                          <a:solidFill>
                            <a:srgbClr val="FF0000"/>
                          </a:solidFill>
                          <a:latin typeface="+mj-lt"/>
                        </a:rPr>
                        <a:t>17:15 – 18:30</a:t>
                      </a:r>
                    </a:p>
                  </a:txBody>
                  <a:tcPr/>
                </a:tc>
                <a:tc>
                  <a:txBody>
                    <a:bodyPr/>
                    <a:lstStyle/>
                    <a:p>
                      <a:r>
                        <a:rPr lang="en-US" dirty="0">
                          <a:solidFill>
                            <a:srgbClr val="FF0000"/>
                          </a:solidFill>
                          <a:latin typeface="+mj-lt"/>
                        </a:rPr>
                        <a:t>13:00 – 14:15</a:t>
                      </a:r>
                    </a:p>
                  </a:txBody>
                  <a:tcPr/>
                </a:tc>
                <a:tc>
                  <a:txBody>
                    <a:bodyPr/>
                    <a:lstStyle/>
                    <a:p>
                      <a:r>
                        <a:rPr lang="en-US" dirty="0">
                          <a:solidFill>
                            <a:srgbClr val="FF0000"/>
                          </a:solidFill>
                          <a:latin typeface="+mj-lt"/>
                        </a:rPr>
                        <a:t>5. Trajectory options</a:t>
                      </a:r>
                    </a:p>
                  </a:txBody>
                  <a:tcPr/>
                </a:tc>
                <a:extLst>
                  <a:ext uri="{0D108BD9-81ED-4DB2-BD59-A6C34878D82A}">
                    <a16:rowId xmlns:a16="http://schemas.microsoft.com/office/drawing/2014/main" val="3107215739"/>
                  </a:ext>
                </a:extLst>
              </a:tr>
              <a:tr h="370840">
                <a:tc>
                  <a:txBody>
                    <a:bodyPr/>
                    <a:lstStyle/>
                    <a:p>
                      <a:r>
                        <a:rPr lang="en-US" dirty="0">
                          <a:latin typeface="+mj-lt"/>
                        </a:rPr>
                        <a:t>18:30 – 18:45</a:t>
                      </a:r>
                    </a:p>
                  </a:txBody>
                  <a:tcPr/>
                </a:tc>
                <a:tc>
                  <a:txBody>
                    <a:bodyPr/>
                    <a:lstStyle/>
                    <a:p>
                      <a:r>
                        <a:rPr lang="en-US" dirty="0">
                          <a:latin typeface="+mj-lt"/>
                        </a:rPr>
                        <a:t>14:15 – 14:30</a:t>
                      </a:r>
                    </a:p>
                  </a:txBody>
                  <a:tcPr/>
                </a:tc>
                <a:tc>
                  <a:txBody>
                    <a:bodyPr/>
                    <a:lstStyle/>
                    <a:p>
                      <a:r>
                        <a:rPr lang="en-US" dirty="0">
                          <a:latin typeface="+mj-lt"/>
                        </a:rPr>
                        <a:t>Break</a:t>
                      </a:r>
                    </a:p>
                  </a:txBody>
                  <a:tcPr/>
                </a:tc>
                <a:extLst>
                  <a:ext uri="{0D108BD9-81ED-4DB2-BD59-A6C34878D82A}">
                    <a16:rowId xmlns:a16="http://schemas.microsoft.com/office/drawing/2014/main" val="3477740285"/>
                  </a:ext>
                </a:extLst>
              </a:tr>
              <a:tr h="370840">
                <a:tc>
                  <a:txBody>
                    <a:bodyPr/>
                    <a:lstStyle/>
                    <a:p>
                      <a:r>
                        <a:rPr lang="en-US" dirty="0">
                          <a:solidFill>
                            <a:srgbClr val="FF0000"/>
                          </a:solidFill>
                          <a:latin typeface="+mj-lt"/>
                        </a:rPr>
                        <a:t>18:45 – 19:45</a:t>
                      </a:r>
                    </a:p>
                  </a:txBody>
                  <a:tcPr/>
                </a:tc>
                <a:tc>
                  <a:txBody>
                    <a:bodyPr/>
                    <a:lstStyle/>
                    <a:p>
                      <a:r>
                        <a:rPr lang="en-US" dirty="0">
                          <a:solidFill>
                            <a:srgbClr val="FF0000"/>
                          </a:solidFill>
                          <a:latin typeface="+mj-lt"/>
                        </a:rPr>
                        <a:t>14:30 – 15:45</a:t>
                      </a:r>
                    </a:p>
                  </a:txBody>
                  <a:tcPr/>
                </a:tc>
                <a:tc>
                  <a:txBody>
                    <a:bodyPr/>
                    <a:lstStyle/>
                    <a:p>
                      <a:r>
                        <a:rPr lang="en-US" dirty="0">
                          <a:solidFill>
                            <a:srgbClr val="FF0000"/>
                          </a:solidFill>
                          <a:latin typeface="+mj-lt"/>
                        </a:rPr>
                        <a:t>6. Trajectory statistics</a:t>
                      </a:r>
                    </a:p>
                  </a:txBody>
                  <a:tcPr/>
                </a:tc>
                <a:extLst>
                  <a:ext uri="{0D108BD9-81ED-4DB2-BD59-A6C34878D82A}">
                    <a16:rowId xmlns:a16="http://schemas.microsoft.com/office/drawing/2014/main" val="1598094761"/>
                  </a:ext>
                </a:extLst>
              </a:tr>
              <a:tr h="370840">
                <a:tc>
                  <a:txBody>
                    <a:bodyPr/>
                    <a:lstStyle/>
                    <a:p>
                      <a:r>
                        <a:rPr lang="en-US" dirty="0">
                          <a:latin typeface="+mj-lt"/>
                        </a:rPr>
                        <a:t>19:45 – 20:00</a:t>
                      </a:r>
                    </a:p>
                  </a:txBody>
                  <a:tcPr/>
                </a:tc>
                <a:tc>
                  <a:txBody>
                    <a:bodyPr/>
                    <a:lstStyle/>
                    <a:p>
                      <a:r>
                        <a:rPr lang="en-US" dirty="0">
                          <a:latin typeface="+mj-lt"/>
                        </a:rPr>
                        <a:t>15:45 – 16:00</a:t>
                      </a:r>
                    </a:p>
                  </a:txBody>
                  <a:tcPr/>
                </a:tc>
                <a:tc>
                  <a:txBody>
                    <a:bodyPr/>
                    <a:lstStyle/>
                    <a:p>
                      <a:r>
                        <a:rPr lang="en-US" dirty="0">
                          <a:latin typeface="+mj-lt"/>
                        </a:rPr>
                        <a:t>Day 1 Wrap-up</a:t>
                      </a:r>
                    </a:p>
                  </a:txBody>
                  <a:tcPr/>
                </a:tc>
                <a:extLst>
                  <a:ext uri="{0D108BD9-81ED-4DB2-BD59-A6C34878D82A}">
                    <a16:rowId xmlns:a16="http://schemas.microsoft.com/office/drawing/2014/main" val="1832724936"/>
                  </a:ext>
                </a:extLst>
              </a:tr>
            </a:tbl>
          </a:graphicData>
        </a:graphic>
      </p:graphicFrame>
      <p:sp>
        <p:nvSpPr>
          <p:cNvPr id="14" name="TextBox 13">
            <a:extLst>
              <a:ext uri="{FF2B5EF4-FFF2-40B4-BE49-F238E27FC236}">
                <a16:creationId xmlns:a16="http://schemas.microsoft.com/office/drawing/2014/main" id="{896BB701-0B6B-4BBB-AF8E-9DAED6C8C41D}"/>
              </a:ext>
            </a:extLst>
          </p:cNvPr>
          <p:cNvSpPr txBox="1"/>
          <p:nvPr/>
        </p:nvSpPr>
        <p:spPr>
          <a:xfrm>
            <a:off x="4463945" y="388723"/>
            <a:ext cx="3141758" cy="646331"/>
          </a:xfrm>
          <a:prstGeom prst="rect">
            <a:avLst/>
          </a:prstGeom>
          <a:noFill/>
        </p:spPr>
        <p:txBody>
          <a:bodyPr wrap="none" rtlCol="0">
            <a:spAutoFit/>
          </a:bodyPr>
          <a:lstStyle/>
          <a:p>
            <a:pPr>
              <a:spcBef>
                <a:spcPts val="1800"/>
              </a:spcBef>
            </a:pPr>
            <a:r>
              <a:rPr lang="en-US" sz="3600" b="1" dirty="0">
                <a:solidFill>
                  <a:srgbClr val="2F5496"/>
                </a:solidFill>
                <a:latin typeface="Calibri" panose="020F0502020204030204" pitchFamily="34" charset="0"/>
                <a:cs typeface="Calibri" panose="020F0502020204030204" pitchFamily="34" charset="0"/>
              </a:rPr>
              <a:t>Agenda – Day 1</a:t>
            </a:r>
            <a:endParaRPr lang="en-US" sz="3600" dirty="0">
              <a:solidFill>
                <a:prstClr val="white"/>
              </a:solidFill>
              <a:latin typeface="Constantia"/>
            </a:endParaRPr>
          </a:p>
        </p:txBody>
      </p:sp>
      <p:sp>
        <p:nvSpPr>
          <p:cNvPr id="11" name="Rectangle 3">
            <a:extLst>
              <a:ext uri="{FF2B5EF4-FFF2-40B4-BE49-F238E27FC236}">
                <a16:creationId xmlns:a16="http://schemas.microsoft.com/office/drawing/2014/main" id="{838BD025-31E9-48D2-AD8B-97256CF2C51E}"/>
              </a:ext>
            </a:extLst>
          </p:cNvPr>
          <p:cNvSpPr>
            <a:spLocks noChangeArrowheads="1"/>
          </p:cNvSpPr>
          <p:nvPr/>
        </p:nvSpPr>
        <p:spPr bwMode="auto">
          <a:xfrm>
            <a:off x="4753174" y="6569345"/>
            <a:ext cx="23086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defRPr/>
            </a:pPr>
            <a:r>
              <a:rPr lang="en-US" altLang="en-US" sz="1200" dirty="0">
                <a:solidFill>
                  <a:srgbClr val="000000"/>
                </a:solidFill>
                <a:latin typeface="Arial" panose="020B0604020202020204" pitchFamily="34" charset="0"/>
                <a:cs typeface="Arial" panose="020B0604020202020204" pitchFamily="34" charset="0"/>
              </a:rPr>
              <a:t>Note: all times are approximate</a:t>
            </a:r>
            <a:endParaRPr lang="en-US" altLang="en-US" dirty="0">
              <a:solidFill>
                <a:prstClr val="white"/>
              </a:solidFill>
              <a:latin typeface="Arial" panose="020B0604020202020204" pitchFamily="34" charset="0"/>
            </a:endParaRPr>
          </a:p>
        </p:txBody>
      </p:sp>
    </p:spTree>
    <p:extLst>
      <p:ext uri="{BB962C8B-B14F-4D97-AF65-F5344CB8AC3E}">
        <p14:creationId xmlns:p14="http://schemas.microsoft.com/office/powerpoint/2010/main" val="803162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B3E37A-1D12-0AB2-244D-5A61C121929E}"/>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3" name="Slide Number Placeholder 4">
            <a:extLst>
              <a:ext uri="{FF2B5EF4-FFF2-40B4-BE49-F238E27FC236}">
                <a16:creationId xmlns:a16="http://schemas.microsoft.com/office/drawing/2014/main" id="{64C74DAC-E00F-B172-8BD8-E59113F9F259}"/>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46</a:t>
            </a:fld>
            <a:endParaRPr lang="en-US" dirty="0">
              <a:solidFill>
                <a:srgbClr val="055357"/>
              </a:solidFill>
              <a:latin typeface="Calibri"/>
            </a:endParaRPr>
          </a:p>
        </p:txBody>
      </p:sp>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2" name="Rectangle 1">
            <a:extLst>
              <a:ext uri="{FF2B5EF4-FFF2-40B4-BE49-F238E27FC236}">
                <a16:creationId xmlns:a16="http://schemas.microsoft.com/office/drawing/2014/main" id="{840289E8-E5F2-4E76-80D8-04A4E2C6E2D6}"/>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defRPr/>
            </a:pPr>
            <a:endParaRPr lang="en-US">
              <a:solidFill>
                <a:prstClr val="white"/>
              </a:solidFill>
              <a:latin typeface="Constantia"/>
            </a:endParaRPr>
          </a:p>
        </p:txBody>
      </p:sp>
      <p:graphicFrame>
        <p:nvGraphicFramePr>
          <p:cNvPr id="12" name="Table 12">
            <a:extLst>
              <a:ext uri="{FF2B5EF4-FFF2-40B4-BE49-F238E27FC236}">
                <a16:creationId xmlns:a16="http://schemas.microsoft.com/office/drawing/2014/main" id="{660AC939-4019-439D-B232-BF6F712E0214}"/>
              </a:ext>
            </a:extLst>
          </p:cNvPr>
          <p:cNvGraphicFramePr>
            <a:graphicFrameLocks noGrp="1"/>
          </p:cNvGraphicFramePr>
          <p:nvPr/>
        </p:nvGraphicFramePr>
        <p:xfrm>
          <a:off x="1805940" y="1220081"/>
          <a:ext cx="8580120" cy="4318000"/>
        </p:xfrm>
        <a:graphic>
          <a:graphicData uri="http://schemas.openxmlformats.org/drawingml/2006/table">
            <a:tbl>
              <a:tblPr firstRow="1" bandRow="1">
                <a:tableStyleId>{5C22544A-7EE6-4342-B048-85BDC9FD1C3A}</a:tableStyleId>
              </a:tblPr>
              <a:tblGrid>
                <a:gridCol w="1521237">
                  <a:extLst>
                    <a:ext uri="{9D8B030D-6E8A-4147-A177-3AD203B41FA5}">
                      <a16:colId xmlns:a16="http://schemas.microsoft.com/office/drawing/2014/main" val="3916271079"/>
                    </a:ext>
                  </a:extLst>
                </a:gridCol>
                <a:gridCol w="1838848">
                  <a:extLst>
                    <a:ext uri="{9D8B030D-6E8A-4147-A177-3AD203B41FA5}">
                      <a16:colId xmlns:a16="http://schemas.microsoft.com/office/drawing/2014/main" val="2618554738"/>
                    </a:ext>
                  </a:extLst>
                </a:gridCol>
                <a:gridCol w="5220035">
                  <a:extLst>
                    <a:ext uri="{9D8B030D-6E8A-4147-A177-3AD203B41FA5}">
                      <a16:colId xmlns:a16="http://schemas.microsoft.com/office/drawing/2014/main" val="3169142149"/>
                    </a:ext>
                  </a:extLst>
                </a:gridCol>
              </a:tblGrid>
              <a:tr h="370840">
                <a:tc>
                  <a:txBody>
                    <a:bodyPr/>
                    <a:lstStyle/>
                    <a:p>
                      <a:pPr algn="ctr"/>
                      <a:r>
                        <a:rPr lang="en-US" dirty="0">
                          <a:latin typeface="Calibri" panose="020F0502020204030204" pitchFamily="34" charset="0"/>
                          <a:cs typeface="Calibri" panose="020F0502020204030204" pitchFamily="34" charset="0"/>
                        </a:rPr>
                        <a:t>UTC</a:t>
                      </a:r>
                    </a:p>
                  </a:txBody>
                  <a:tcPr/>
                </a:tc>
                <a:tc>
                  <a:txBody>
                    <a:bodyPr/>
                    <a:lstStyle/>
                    <a:p>
                      <a:pPr algn="ctr"/>
                      <a:r>
                        <a:rPr lang="en-US" dirty="0">
                          <a:latin typeface="Calibri" panose="020F0502020204030204" pitchFamily="34" charset="0"/>
                          <a:cs typeface="Calibri" panose="020F0502020204030204" pitchFamily="34" charset="0"/>
                        </a:rPr>
                        <a:t>EDT</a:t>
                      </a:r>
                    </a:p>
                  </a:txBody>
                  <a:tcPr/>
                </a:tc>
                <a:tc>
                  <a:txBody>
                    <a:bodyPr/>
                    <a:lstStyle/>
                    <a:p>
                      <a:r>
                        <a:rPr lang="en-US" dirty="0">
                          <a:latin typeface="Calibri" panose="020F0502020204030204" pitchFamily="34" charset="0"/>
                          <a:cs typeface="Calibri" panose="020F0502020204030204" pitchFamily="34" charset="0"/>
                        </a:rPr>
                        <a:t>Agenda Item</a:t>
                      </a:r>
                    </a:p>
                  </a:txBody>
                  <a:tcPr/>
                </a:tc>
                <a:extLst>
                  <a:ext uri="{0D108BD9-81ED-4DB2-BD59-A6C34878D82A}">
                    <a16:rowId xmlns:a16="http://schemas.microsoft.com/office/drawing/2014/main" val="3267699524"/>
                  </a:ext>
                </a:extLst>
              </a:tr>
              <a:tr h="370840">
                <a:tc>
                  <a:txBody>
                    <a:bodyPr/>
                    <a:lstStyle/>
                    <a:p>
                      <a:r>
                        <a:rPr lang="en-US" dirty="0">
                          <a:latin typeface="+mj-lt"/>
                        </a:rPr>
                        <a:t>13:00 – 13:15</a:t>
                      </a:r>
                    </a:p>
                  </a:txBody>
                  <a:tcPr/>
                </a:tc>
                <a:tc>
                  <a:txBody>
                    <a:bodyPr/>
                    <a:lstStyle/>
                    <a:p>
                      <a:r>
                        <a:rPr lang="en-US" dirty="0">
                          <a:latin typeface="+mj-lt"/>
                        </a:rPr>
                        <a:t>09:00 – 09:15</a:t>
                      </a:r>
                    </a:p>
                  </a:txBody>
                  <a:tcPr/>
                </a:tc>
                <a:tc>
                  <a:txBody>
                    <a:bodyPr/>
                    <a:lstStyle/>
                    <a:p>
                      <a:r>
                        <a:rPr lang="en-US" dirty="0">
                          <a:latin typeface="+mj-lt"/>
                        </a:rPr>
                        <a:t>Introduction to Day 2</a:t>
                      </a:r>
                    </a:p>
                  </a:txBody>
                  <a:tcPr/>
                </a:tc>
                <a:extLst>
                  <a:ext uri="{0D108BD9-81ED-4DB2-BD59-A6C34878D82A}">
                    <a16:rowId xmlns:a16="http://schemas.microsoft.com/office/drawing/2014/main" val="3023087655"/>
                  </a:ext>
                </a:extLst>
              </a:tr>
              <a:tr h="370840">
                <a:tc>
                  <a:txBody>
                    <a:bodyPr/>
                    <a:lstStyle/>
                    <a:p>
                      <a:r>
                        <a:rPr lang="en-US" dirty="0">
                          <a:solidFill>
                            <a:srgbClr val="FF0000"/>
                          </a:solidFill>
                          <a:latin typeface="+mj-lt"/>
                        </a:rPr>
                        <a:t>13:15 – 14:45</a:t>
                      </a:r>
                    </a:p>
                  </a:txBody>
                  <a:tcPr/>
                </a:tc>
                <a:tc>
                  <a:txBody>
                    <a:bodyPr/>
                    <a:lstStyle/>
                    <a:p>
                      <a:r>
                        <a:rPr lang="en-US" dirty="0">
                          <a:solidFill>
                            <a:srgbClr val="FF0000"/>
                          </a:solidFill>
                          <a:latin typeface="+mj-lt"/>
                        </a:rPr>
                        <a:t>09:15 – 10:45</a:t>
                      </a:r>
                    </a:p>
                  </a:txBody>
                  <a:tcPr/>
                </a:tc>
                <a:tc>
                  <a:txBody>
                    <a:bodyPr/>
                    <a:lstStyle/>
                    <a:p>
                      <a:r>
                        <a:rPr lang="en-US" dirty="0">
                          <a:solidFill>
                            <a:srgbClr val="FF0000"/>
                          </a:solidFill>
                          <a:latin typeface="+mj-lt"/>
                        </a:rPr>
                        <a:t>7. Air Concentration Calculations</a:t>
                      </a:r>
                    </a:p>
                  </a:txBody>
                  <a:tcPr/>
                </a:tc>
                <a:extLst>
                  <a:ext uri="{0D108BD9-81ED-4DB2-BD59-A6C34878D82A}">
                    <a16:rowId xmlns:a16="http://schemas.microsoft.com/office/drawing/2014/main" val="2014072548"/>
                  </a:ext>
                </a:extLst>
              </a:tr>
              <a:tr h="370840">
                <a:tc>
                  <a:txBody>
                    <a:bodyPr/>
                    <a:lstStyle/>
                    <a:p>
                      <a:r>
                        <a:rPr lang="en-US" dirty="0">
                          <a:latin typeface="+mj-lt"/>
                        </a:rPr>
                        <a:t>14:45 – 15:00</a:t>
                      </a:r>
                    </a:p>
                  </a:txBody>
                  <a:tcPr/>
                </a:tc>
                <a:tc>
                  <a:txBody>
                    <a:bodyPr/>
                    <a:lstStyle/>
                    <a:p>
                      <a:r>
                        <a:rPr lang="en-US" dirty="0">
                          <a:latin typeface="+mj-lt"/>
                        </a:rPr>
                        <a:t>10:45 – 11:00</a:t>
                      </a:r>
                    </a:p>
                  </a:txBody>
                  <a:tcPr/>
                </a:tc>
                <a:tc>
                  <a:txBody>
                    <a:bodyPr/>
                    <a:lstStyle/>
                    <a:p>
                      <a:r>
                        <a:rPr lang="en-US" dirty="0">
                          <a:latin typeface="+mj-lt"/>
                        </a:rPr>
                        <a:t>Break</a:t>
                      </a:r>
                    </a:p>
                  </a:txBody>
                  <a:tcPr/>
                </a:tc>
                <a:extLst>
                  <a:ext uri="{0D108BD9-81ED-4DB2-BD59-A6C34878D82A}">
                    <a16:rowId xmlns:a16="http://schemas.microsoft.com/office/drawing/2014/main" val="2565368640"/>
                  </a:ext>
                </a:extLst>
              </a:tr>
              <a:tr h="370840">
                <a:tc>
                  <a:txBody>
                    <a:bodyPr/>
                    <a:lstStyle/>
                    <a:p>
                      <a:r>
                        <a:rPr lang="en-US" dirty="0">
                          <a:solidFill>
                            <a:srgbClr val="FF0000"/>
                          </a:solidFill>
                          <a:latin typeface="+mj-lt"/>
                        </a:rPr>
                        <a:t>15:00 – 16:30</a:t>
                      </a:r>
                    </a:p>
                  </a:txBody>
                  <a:tcPr/>
                </a:tc>
                <a:tc>
                  <a:txBody>
                    <a:bodyPr/>
                    <a:lstStyle/>
                    <a:p>
                      <a:r>
                        <a:rPr lang="en-US" dirty="0">
                          <a:solidFill>
                            <a:srgbClr val="FF0000"/>
                          </a:solidFill>
                          <a:latin typeface="+mj-lt"/>
                        </a:rPr>
                        <a:t>11:00 – 12:30</a:t>
                      </a:r>
                    </a:p>
                  </a:txBody>
                  <a:tcPr/>
                </a:tc>
                <a:tc>
                  <a:txBody>
                    <a:bodyPr/>
                    <a:lstStyle/>
                    <a:p>
                      <a:r>
                        <a:rPr lang="en-US" dirty="0">
                          <a:solidFill>
                            <a:srgbClr val="FF0000"/>
                          </a:solidFill>
                          <a:latin typeface="+mj-lt"/>
                        </a:rPr>
                        <a:t>8. Configuring the CAPTEX simulation</a:t>
                      </a:r>
                    </a:p>
                  </a:txBody>
                  <a:tcPr/>
                </a:tc>
                <a:extLst>
                  <a:ext uri="{0D108BD9-81ED-4DB2-BD59-A6C34878D82A}">
                    <a16:rowId xmlns:a16="http://schemas.microsoft.com/office/drawing/2014/main" val="2798009058"/>
                  </a:ext>
                </a:extLst>
              </a:tr>
              <a:tr h="370840">
                <a:tc>
                  <a:txBody>
                    <a:bodyPr/>
                    <a:lstStyle/>
                    <a:p>
                      <a:r>
                        <a:rPr lang="en-US" dirty="0">
                          <a:latin typeface="+mj-lt"/>
                        </a:rPr>
                        <a:t>16:30 – 17:30</a:t>
                      </a:r>
                    </a:p>
                  </a:txBody>
                  <a:tcPr/>
                </a:tc>
                <a:tc>
                  <a:txBody>
                    <a:bodyPr/>
                    <a:lstStyle/>
                    <a:p>
                      <a:r>
                        <a:rPr lang="en-US" dirty="0">
                          <a:latin typeface="+mj-lt"/>
                        </a:rPr>
                        <a:t>12:30 – 13:30</a:t>
                      </a:r>
                    </a:p>
                  </a:txBody>
                  <a:tcPr/>
                </a:tc>
                <a:tc>
                  <a:txBody>
                    <a:bodyPr/>
                    <a:lstStyle/>
                    <a:p>
                      <a:r>
                        <a:rPr lang="en-US" dirty="0">
                          <a:latin typeface="+mj-lt"/>
                        </a:rPr>
                        <a:t>Break</a:t>
                      </a:r>
                    </a:p>
                  </a:txBody>
                  <a:tcPr/>
                </a:tc>
                <a:extLst>
                  <a:ext uri="{0D108BD9-81ED-4DB2-BD59-A6C34878D82A}">
                    <a16:rowId xmlns:a16="http://schemas.microsoft.com/office/drawing/2014/main" val="2914155087"/>
                  </a:ext>
                </a:extLst>
              </a:tr>
              <a:tr h="370840">
                <a:tc>
                  <a:txBody>
                    <a:bodyPr/>
                    <a:lstStyle/>
                    <a:p>
                      <a:r>
                        <a:rPr lang="en-US" dirty="0">
                          <a:solidFill>
                            <a:srgbClr val="FF0000"/>
                          </a:solidFill>
                          <a:latin typeface="+mj-lt"/>
                        </a:rPr>
                        <a:t>17:30 – 19:00</a:t>
                      </a:r>
                    </a:p>
                  </a:txBody>
                  <a:tcPr/>
                </a:tc>
                <a:tc>
                  <a:txBody>
                    <a:bodyPr/>
                    <a:lstStyle/>
                    <a:p>
                      <a:r>
                        <a:rPr lang="en-US" dirty="0">
                          <a:solidFill>
                            <a:srgbClr val="FF0000"/>
                          </a:solidFill>
                          <a:latin typeface="+mj-lt"/>
                        </a:rPr>
                        <a:t>13:30 – 15:00</a:t>
                      </a:r>
                    </a:p>
                  </a:txBody>
                  <a:tcPr/>
                </a:tc>
                <a:tc>
                  <a:txBody>
                    <a:bodyPr/>
                    <a:lstStyle/>
                    <a:p>
                      <a:r>
                        <a:rPr lang="en-US" dirty="0">
                          <a:solidFill>
                            <a:srgbClr val="FF0000"/>
                          </a:solidFill>
                          <a:latin typeface="+mj-lt"/>
                        </a:rPr>
                        <a:t>9. Air Concentration Parameter Sensitivity</a:t>
                      </a:r>
                    </a:p>
                  </a:txBody>
                  <a:tcPr/>
                </a:tc>
                <a:extLst>
                  <a:ext uri="{0D108BD9-81ED-4DB2-BD59-A6C34878D82A}">
                    <a16:rowId xmlns:a16="http://schemas.microsoft.com/office/drawing/2014/main" val="3961212665"/>
                  </a:ext>
                </a:extLst>
              </a:tr>
              <a:tr h="370840">
                <a:tc>
                  <a:txBody>
                    <a:bodyPr/>
                    <a:lstStyle/>
                    <a:p>
                      <a:r>
                        <a:rPr lang="en-US" dirty="0">
                          <a:latin typeface="+mj-lt"/>
                        </a:rPr>
                        <a:t>19:00 – 19:15</a:t>
                      </a:r>
                    </a:p>
                  </a:txBody>
                  <a:tcPr/>
                </a:tc>
                <a:tc>
                  <a:txBody>
                    <a:bodyPr/>
                    <a:lstStyle/>
                    <a:p>
                      <a:r>
                        <a:rPr lang="en-US" dirty="0">
                          <a:latin typeface="+mj-lt"/>
                        </a:rPr>
                        <a:t>15:00 – 15:15</a:t>
                      </a:r>
                    </a:p>
                  </a:txBody>
                  <a:tcPr/>
                </a:tc>
                <a:tc>
                  <a:txBody>
                    <a:bodyPr/>
                    <a:lstStyle/>
                    <a:p>
                      <a:r>
                        <a:rPr lang="en-US" dirty="0">
                          <a:latin typeface="+mj-lt"/>
                        </a:rPr>
                        <a:t>Break</a:t>
                      </a:r>
                    </a:p>
                  </a:txBody>
                  <a:tcPr/>
                </a:tc>
                <a:extLst>
                  <a:ext uri="{0D108BD9-81ED-4DB2-BD59-A6C34878D82A}">
                    <a16:rowId xmlns:a16="http://schemas.microsoft.com/office/drawing/2014/main" val="3477740285"/>
                  </a:ext>
                </a:extLst>
              </a:tr>
              <a:tr h="370840">
                <a:tc>
                  <a:txBody>
                    <a:bodyPr/>
                    <a:lstStyle/>
                    <a:p>
                      <a:r>
                        <a:rPr lang="en-US" dirty="0">
                          <a:solidFill>
                            <a:srgbClr val="FF0000"/>
                          </a:solidFill>
                          <a:latin typeface="+mj-lt"/>
                        </a:rPr>
                        <a:t>19:15 – 20:00</a:t>
                      </a:r>
                    </a:p>
                  </a:txBody>
                  <a:tcPr/>
                </a:tc>
                <a:tc>
                  <a:txBody>
                    <a:bodyPr/>
                    <a:lstStyle/>
                    <a:p>
                      <a:r>
                        <a:rPr lang="en-US" dirty="0">
                          <a:solidFill>
                            <a:srgbClr val="FF0000"/>
                          </a:solidFill>
                          <a:latin typeface="+mj-lt"/>
                        </a:rPr>
                        <a:t>15:15 – 16:00</a:t>
                      </a:r>
                    </a:p>
                  </a:txBody>
                  <a:tcPr/>
                </a:tc>
                <a:tc>
                  <a:txBody>
                    <a:bodyPr/>
                    <a:lstStyle/>
                    <a:p>
                      <a:r>
                        <a:rPr lang="en-US" dirty="0">
                          <a:solidFill>
                            <a:srgbClr val="FF0000"/>
                          </a:solidFill>
                          <a:latin typeface="+mj-lt"/>
                        </a:rPr>
                        <a:t>10. Alternate Display Options</a:t>
                      </a:r>
                    </a:p>
                  </a:txBody>
                  <a:tcPr/>
                </a:tc>
                <a:extLst>
                  <a:ext uri="{0D108BD9-81ED-4DB2-BD59-A6C34878D82A}">
                    <a16:rowId xmlns:a16="http://schemas.microsoft.com/office/drawing/2014/main" val="1598094761"/>
                  </a:ext>
                </a:extLst>
              </a:tr>
              <a:tr h="370840">
                <a:tc>
                  <a:txBody>
                    <a:bodyPr/>
                    <a:lstStyle/>
                    <a:p>
                      <a:r>
                        <a:rPr lang="en-US" dirty="0">
                          <a:solidFill>
                            <a:srgbClr val="FF0000"/>
                          </a:solidFill>
                          <a:latin typeface="+mj-lt"/>
                        </a:rPr>
                        <a:t>20:00 – 20:45</a:t>
                      </a:r>
                    </a:p>
                  </a:txBody>
                  <a:tcPr/>
                </a:tc>
                <a:tc>
                  <a:txBody>
                    <a:bodyPr/>
                    <a:lstStyle/>
                    <a:p>
                      <a:r>
                        <a:rPr lang="en-US" dirty="0">
                          <a:solidFill>
                            <a:srgbClr val="FF0000"/>
                          </a:solidFill>
                          <a:latin typeface="+mj-lt"/>
                        </a:rPr>
                        <a:t>16:00 – 16:45</a:t>
                      </a:r>
                    </a:p>
                  </a:txBody>
                  <a:tcPr/>
                </a:tc>
                <a:tc>
                  <a:txBody>
                    <a:bodyPr/>
                    <a:lstStyle/>
                    <a:p>
                      <a:r>
                        <a:rPr lang="en-US" dirty="0">
                          <a:solidFill>
                            <a:srgbClr val="FF0000"/>
                          </a:solidFill>
                          <a:latin typeface="+mj-lt"/>
                        </a:rPr>
                        <a:t>11. Pollutant Transformations and deposition </a:t>
                      </a:r>
                    </a:p>
                    <a:p>
                      <a:pPr lvl="1" algn="l"/>
                      <a:r>
                        <a:rPr lang="en-US" sz="1600" i="1" dirty="0">
                          <a:solidFill>
                            <a:schemeClr val="bg1"/>
                          </a:solidFill>
                          <a:latin typeface="+mj-lt"/>
                        </a:rPr>
                        <a:t>(start this section if time permits)</a:t>
                      </a:r>
                    </a:p>
                  </a:txBody>
                  <a:tcPr/>
                </a:tc>
                <a:extLst>
                  <a:ext uri="{0D108BD9-81ED-4DB2-BD59-A6C34878D82A}">
                    <a16:rowId xmlns:a16="http://schemas.microsoft.com/office/drawing/2014/main" val="1259995181"/>
                  </a:ext>
                </a:extLst>
              </a:tr>
              <a:tr h="370840">
                <a:tc>
                  <a:txBody>
                    <a:bodyPr/>
                    <a:lstStyle/>
                    <a:p>
                      <a:r>
                        <a:rPr lang="en-US" dirty="0">
                          <a:latin typeface="+mj-lt"/>
                        </a:rPr>
                        <a:t>20:45 – 21:00</a:t>
                      </a:r>
                    </a:p>
                  </a:txBody>
                  <a:tcPr/>
                </a:tc>
                <a:tc>
                  <a:txBody>
                    <a:bodyPr/>
                    <a:lstStyle/>
                    <a:p>
                      <a:r>
                        <a:rPr lang="en-US" dirty="0">
                          <a:latin typeface="+mj-lt"/>
                        </a:rPr>
                        <a:t>16:45 – 17:00</a:t>
                      </a:r>
                    </a:p>
                  </a:txBody>
                  <a:tcPr/>
                </a:tc>
                <a:tc>
                  <a:txBody>
                    <a:bodyPr/>
                    <a:lstStyle/>
                    <a:p>
                      <a:r>
                        <a:rPr lang="en-US" dirty="0">
                          <a:latin typeface="+mj-lt"/>
                        </a:rPr>
                        <a:t>Day 2 Wrap-up / Questions</a:t>
                      </a:r>
                    </a:p>
                  </a:txBody>
                  <a:tcPr/>
                </a:tc>
                <a:extLst>
                  <a:ext uri="{0D108BD9-81ED-4DB2-BD59-A6C34878D82A}">
                    <a16:rowId xmlns:a16="http://schemas.microsoft.com/office/drawing/2014/main" val="1832724936"/>
                  </a:ext>
                </a:extLst>
              </a:tr>
            </a:tbl>
          </a:graphicData>
        </a:graphic>
      </p:graphicFrame>
      <p:sp>
        <p:nvSpPr>
          <p:cNvPr id="14" name="TextBox 13">
            <a:extLst>
              <a:ext uri="{FF2B5EF4-FFF2-40B4-BE49-F238E27FC236}">
                <a16:creationId xmlns:a16="http://schemas.microsoft.com/office/drawing/2014/main" id="{896BB701-0B6B-4BBB-AF8E-9DAED6C8C41D}"/>
              </a:ext>
            </a:extLst>
          </p:cNvPr>
          <p:cNvSpPr txBox="1"/>
          <p:nvPr/>
        </p:nvSpPr>
        <p:spPr>
          <a:xfrm>
            <a:off x="4463945" y="388723"/>
            <a:ext cx="3141758" cy="646331"/>
          </a:xfrm>
          <a:prstGeom prst="rect">
            <a:avLst/>
          </a:prstGeom>
          <a:noFill/>
        </p:spPr>
        <p:txBody>
          <a:bodyPr wrap="none" rtlCol="0">
            <a:spAutoFit/>
          </a:bodyPr>
          <a:lstStyle/>
          <a:p>
            <a:pPr>
              <a:spcBef>
                <a:spcPts val="1800"/>
              </a:spcBef>
              <a:defRPr/>
            </a:pPr>
            <a:r>
              <a:rPr lang="en-US" sz="3600" b="1" dirty="0">
                <a:solidFill>
                  <a:srgbClr val="2F5496"/>
                </a:solidFill>
                <a:latin typeface="Calibri" panose="020F0502020204030204" pitchFamily="34" charset="0"/>
                <a:cs typeface="Calibri" panose="020F0502020204030204" pitchFamily="34" charset="0"/>
              </a:rPr>
              <a:t>Agenda – Day 2</a:t>
            </a:r>
            <a:endParaRPr lang="en-US" sz="3600" dirty="0">
              <a:solidFill>
                <a:prstClr val="white"/>
              </a:solidFill>
              <a:latin typeface="Constantia"/>
            </a:endParaRPr>
          </a:p>
        </p:txBody>
      </p:sp>
      <p:sp>
        <p:nvSpPr>
          <p:cNvPr id="11" name="Rectangle 3">
            <a:extLst>
              <a:ext uri="{FF2B5EF4-FFF2-40B4-BE49-F238E27FC236}">
                <a16:creationId xmlns:a16="http://schemas.microsoft.com/office/drawing/2014/main" id="{FD57C2DB-6BA4-41CF-8992-D6981D132664}"/>
              </a:ext>
            </a:extLst>
          </p:cNvPr>
          <p:cNvSpPr>
            <a:spLocks noChangeArrowheads="1"/>
          </p:cNvSpPr>
          <p:nvPr/>
        </p:nvSpPr>
        <p:spPr bwMode="auto">
          <a:xfrm>
            <a:off x="4753174" y="6569345"/>
            <a:ext cx="23086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defRPr/>
            </a:pPr>
            <a:r>
              <a:rPr lang="en-US" altLang="en-US" sz="1200" dirty="0">
                <a:solidFill>
                  <a:srgbClr val="000000"/>
                </a:solidFill>
                <a:latin typeface="Arial" panose="020B0604020202020204" pitchFamily="34" charset="0"/>
                <a:cs typeface="Arial" panose="020B0604020202020204" pitchFamily="34" charset="0"/>
              </a:rPr>
              <a:t>Note: all times are approximate</a:t>
            </a:r>
            <a:endParaRPr lang="en-US" altLang="en-US" dirty="0">
              <a:solidFill>
                <a:prstClr val="white"/>
              </a:solidFill>
              <a:latin typeface="Arial" panose="020B0604020202020204" pitchFamily="34" charset="0"/>
            </a:endParaRPr>
          </a:p>
        </p:txBody>
      </p:sp>
    </p:spTree>
    <p:extLst>
      <p:ext uri="{BB962C8B-B14F-4D97-AF65-F5344CB8AC3E}">
        <p14:creationId xmlns:p14="http://schemas.microsoft.com/office/powerpoint/2010/main" val="1631134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A0B671-02BE-3E6E-E657-E4B0B31F8B3C}"/>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3" name="Slide Number Placeholder 4">
            <a:extLst>
              <a:ext uri="{FF2B5EF4-FFF2-40B4-BE49-F238E27FC236}">
                <a16:creationId xmlns:a16="http://schemas.microsoft.com/office/drawing/2014/main" id="{474A2CFE-030D-7E89-D9D7-4F8E24B86E44}"/>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47</a:t>
            </a:fld>
            <a:endParaRPr lang="en-US" dirty="0">
              <a:solidFill>
                <a:srgbClr val="055357"/>
              </a:solidFill>
              <a:latin typeface="Calibri"/>
            </a:endParaRPr>
          </a:p>
        </p:txBody>
      </p:sp>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2" name="Rectangle 1">
            <a:extLst>
              <a:ext uri="{FF2B5EF4-FFF2-40B4-BE49-F238E27FC236}">
                <a16:creationId xmlns:a16="http://schemas.microsoft.com/office/drawing/2014/main" id="{840289E8-E5F2-4E76-80D8-04A4E2C6E2D6}"/>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defRPr/>
            </a:pPr>
            <a:endParaRPr lang="en-US">
              <a:solidFill>
                <a:prstClr val="white"/>
              </a:solidFill>
              <a:latin typeface="Constantia"/>
            </a:endParaRPr>
          </a:p>
        </p:txBody>
      </p:sp>
      <p:graphicFrame>
        <p:nvGraphicFramePr>
          <p:cNvPr id="12" name="Table 12">
            <a:extLst>
              <a:ext uri="{FF2B5EF4-FFF2-40B4-BE49-F238E27FC236}">
                <a16:creationId xmlns:a16="http://schemas.microsoft.com/office/drawing/2014/main" id="{660AC939-4019-439D-B232-BF6F712E0214}"/>
              </a:ext>
            </a:extLst>
          </p:cNvPr>
          <p:cNvGraphicFramePr>
            <a:graphicFrameLocks noGrp="1"/>
          </p:cNvGraphicFramePr>
          <p:nvPr/>
        </p:nvGraphicFramePr>
        <p:xfrm>
          <a:off x="1805940" y="1220081"/>
          <a:ext cx="8580120" cy="4829990"/>
        </p:xfrm>
        <a:graphic>
          <a:graphicData uri="http://schemas.openxmlformats.org/drawingml/2006/table">
            <a:tbl>
              <a:tblPr firstRow="1" bandRow="1">
                <a:tableStyleId>{5C22544A-7EE6-4342-B048-85BDC9FD1C3A}</a:tableStyleId>
              </a:tblPr>
              <a:tblGrid>
                <a:gridCol w="1521237">
                  <a:extLst>
                    <a:ext uri="{9D8B030D-6E8A-4147-A177-3AD203B41FA5}">
                      <a16:colId xmlns:a16="http://schemas.microsoft.com/office/drawing/2014/main" val="3916271079"/>
                    </a:ext>
                  </a:extLst>
                </a:gridCol>
                <a:gridCol w="1838848">
                  <a:extLst>
                    <a:ext uri="{9D8B030D-6E8A-4147-A177-3AD203B41FA5}">
                      <a16:colId xmlns:a16="http://schemas.microsoft.com/office/drawing/2014/main" val="2618554738"/>
                    </a:ext>
                  </a:extLst>
                </a:gridCol>
                <a:gridCol w="5220035">
                  <a:extLst>
                    <a:ext uri="{9D8B030D-6E8A-4147-A177-3AD203B41FA5}">
                      <a16:colId xmlns:a16="http://schemas.microsoft.com/office/drawing/2014/main" val="3169142149"/>
                    </a:ext>
                  </a:extLst>
                </a:gridCol>
              </a:tblGrid>
              <a:tr h="422039">
                <a:tc>
                  <a:txBody>
                    <a:bodyPr/>
                    <a:lstStyle/>
                    <a:p>
                      <a:pPr algn="ctr"/>
                      <a:r>
                        <a:rPr lang="en-US" dirty="0">
                          <a:latin typeface="Calibri" panose="020F0502020204030204" pitchFamily="34" charset="0"/>
                          <a:cs typeface="Calibri" panose="020F0502020204030204" pitchFamily="34" charset="0"/>
                        </a:rPr>
                        <a:t>UTC</a:t>
                      </a:r>
                    </a:p>
                  </a:txBody>
                  <a:tcPr/>
                </a:tc>
                <a:tc>
                  <a:txBody>
                    <a:bodyPr/>
                    <a:lstStyle/>
                    <a:p>
                      <a:pPr algn="ctr"/>
                      <a:r>
                        <a:rPr lang="en-US" dirty="0">
                          <a:latin typeface="Calibri" panose="020F0502020204030204" pitchFamily="34" charset="0"/>
                          <a:cs typeface="Calibri" panose="020F0502020204030204" pitchFamily="34" charset="0"/>
                        </a:rPr>
                        <a:t>EDT</a:t>
                      </a:r>
                    </a:p>
                  </a:txBody>
                  <a:tcPr/>
                </a:tc>
                <a:tc>
                  <a:txBody>
                    <a:bodyPr/>
                    <a:lstStyle/>
                    <a:p>
                      <a:r>
                        <a:rPr lang="en-US" dirty="0">
                          <a:latin typeface="Calibri" panose="020F0502020204030204" pitchFamily="34" charset="0"/>
                          <a:cs typeface="Calibri" panose="020F0502020204030204" pitchFamily="34" charset="0"/>
                        </a:rPr>
                        <a:t>Agenda Item</a:t>
                      </a:r>
                    </a:p>
                  </a:txBody>
                  <a:tcPr/>
                </a:tc>
                <a:extLst>
                  <a:ext uri="{0D108BD9-81ED-4DB2-BD59-A6C34878D82A}">
                    <a16:rowId xmlns:a16="http://schemas.microsoft.com/office/drawing/2014/main" val="3267699524"/>
                  </a:ext>
                </a:extLst>
              </a:tr>
              <a:tr h="422039">
                <a:tc>
                  <a:txBody>
                    <a:bodyPr/>
                    <a:lstStyle/>
                    <a:p>
                      <a:r>
                        <a:rPr lang="en-US" dirty="0">
                          <a:latin typeface="+mj-lt"/>
                        </a:rPr>
                        <a:t>13:00 – 13:15</a:t>
                      </a:r>
                    </a:p>
                  </a:txBody>
                  <a:tcPr/>
                </a:tc>
                <a:tc>
                  <a:txBody>
                    <a:bodyPr/>
                    <a:lstStyle/>
                    <a:p>
                      <a:r>
                        <a:rPr lang="en-US" dirty="0">
                          <a:latin typeface="+mj-lt"/>
                        </a:rPr>
                        <a:t>09:00 – 09:15</a:t>
                      </a:r>
                    </a:p>
                  </a:txBody>
                  <a:tcPr/>
                </a:tc>
                <a:tc>
                  <a:txBody>
                    <a:bodyPr/>
                    <a:lstStyle/>
                    <a:p>
                      <a:r>
                        <a:rPr lang="en-US" dirty="0">
                          <a:latin typeface="+mj-lt"/>
                        </a:rPr>
                        <a:t>Introduction to Day 3</a:t>
                      </a:r>
                    </a:p>
                  </a:txBody>
                  <a:tcPr/>
                </a:tc>
                <a:extLst>
                  <a:ext uri="{0D108BD9-81ED-4DB2-BD59-A6C34878D82A}">
                    <a16:rowId xmlns:a16="http://schemas.microsoft.com/office/drawing/2014/main" val="3023087655"/>
                  </a:ext>
                </a:extLst>
              </a:tr>
              <a:tr h="606764">
                <a:tc>
                  <a:txBody>
                    <a:bodyPr/>
                    <a:lstStyle/>
                    <a:p>
                      <a:r>
                        <a:rPr lang="en-US" dirty="0">
                          <a:solidFill>
                            <a:srgbClr val="FF0000"/>
                          </a:solidFill>
                          <a:latin typeface="+mj-lt"/>
                        </a:rPr>
                        <a:t>13:15 – 14:15</a:t>
                      </a:r>
                    </a:p>
                  </a:txBody>
                  <a:tcPr/>
                </a:tc>
                <a:tc>
                  <a:txBody>
                    <a:bodyPr/>
                    <a:lstStyle/>
                    <a:p>
                      <a:r>
                        <a:rPr lang="en-US" dirty="0">
                          <a:solidFill>
                            <a:srgbClr val="FF0000"/>
                          </a:solidFill>
                          <a:latin typeface="+mj-lt"/>
                        </a:rPr>
                        <a:t>09:15 – 10:15</a:t>
                      </a:r>
                    </a:p>
                  </a:txBody>
                  <a:tcPr/>
                </a:tc>
                <a:tc>
                  <a:txBody>
                    <a:bodyPr/>
                    <a:lstStyle/>
                    <a:p>
                      <a:r>
                        <a:rPr kumimoji="0" lang="en-US" sz="1800" b="0" i="0" u="none" strike="noStrike" kern="1200" cap="none" spc="0" normalizeH="0" baseline="0" noProof="0" dirty="0">
                          <a:ln>
                            <a:noFill/>
                          </a:ln>
                          <a:solidFill>
                            <a:srgbClr val="FF0000"/>
                          </a:solidFill>
                          <a:effectLst/>
                          <a:uLnTx/>
                          <a:uFillTx/>
                          <a:latin typeface="Calibri"/>
                          <a:ea typeface="+mn-ea"/>
                          <a:cs typeface="+mn-cs"/>
                        </a:rPr>
                        <a:t>11. Pollutant Transformations and deposition</a:t>
                      </a:r>
                    </a:p>
                    <a:p>
                      <a:pPr lvl="1"/>
                      <a:r>
                        <a:rPr lang="en-US" sz="1600" i="1" dirty="0">
                          <a:solidFill>
                            <a:schemeClr val="bg1"/>
                          </a:solidFill>
                          <a:latin typeface="+mj-lt"/>
                        </a:rPr>
                        <a:t>(start today or continue from yesterday)</a:t>
                      </a:r>
                    </a:p>
                  </a:txBody>
                  <a:tcPr/>
                </a:tc>
                <a:extLst>
                  <a:ext uri="{0D108BD9-81ED-4DB2-BD59-A6C34878D82A}">
                    <a16:rowId xmlns:a16="http://schemas.microsoft.com/office/drawing/2014/main" val="2014072548"/>
                  </a:ext>
                </a:extLst>
              </a:tr>
              <a:tr h="422039">
                <a:tc>
                  <a:txBody>
                    <a:bodyPr/>
                    <a:lstStyle/>
                    <a:p>
                      <a:r>
                        <a:rPr lang="en-US" dirty="0">
                          <a:latin typeface="+mj-lt"/>
                        </a:rPr>
                        <a:t>14:15 – 14:30</a:t>
                      </a:r>
                    </a:p>
                  </a:txBody>
                  <a:tcPr/>
                </a:tc>
                <a:tc>
                  <a:txBody>
                    <a:bodyPr/>
                    <a:lstStyle/>
                    <a:p>
                      <a:r>
                        <a:rPr lang="en-US" dirty="0">
                          <a:latin typeface="+mj-lt"/>
                        </a:rPr>
                        <a:t>10:15 – 10:30</a:t>
                      </a:r>
                    </a:p>
                  </a:txBody>
                  <a:tcPr/>
                </a:tc>
                <a:tc>
                  <a:txBody>
                    <a:bodyPr/>
                    <a:lstStyle/>
                    <a:p>
                      <a:r>
                        <a:rPr lang="en-US" dirty="0">
                          <a:latin typeface="+mj-lt"/>
                        </a:rPr>
                        <a:t>Break</a:t>
                      </a:r>
                    </a:p>
                  </a:txBody>
                  <a:tcPr/>
                </a:tc>
                <a:extLst>
                  <a:ext uri="{0D108BD9-81ED-4DB2-BD59-A6C34878D82A}">
                    <a16:rowId xmlns:a16="http://schemas.microsoft.com/office/drawing/2014/main" val="2565368640"/>
                  </a:ext>
                </a:extLst>
              </a:tr>
              <a:tr h="422039">
                <a:tc>
                  <a:txBody>
                    <a:bodyPr/>
                    <a:lstStyle/>
                    <a:p>
                      <a:r>
                        <a:rPr lang="en-US" dirty="0">
                          <a:solidFill>
                            <a:srgbClr val="FF0000"/>
                          </a:solidFill>
                          <a:latin typeface="+mj-lt"/>
                        </a:rPr>
                        <a:t>14:30 – 16:00</a:t>
                      </a:r>
                    </a:p>
                  </a:txBody>
                  <a:tcPr/>
                </a:tc>
                <a:tc>
                  <a:txBody>
                    <a:bodyPr/>
                    <a:lstStyle/>
                    <a:p>
                      <a:r>
                        <a:rPr lang="en-US" dirty="0">
                          <a:solidFill>
                            <a:srgbClr val="FF0000"/>
                          </a:solidFill>
                          <a:latin typeface="+mj-lt"/>
                        </a:rPr>
                        <a:t>10:30 – 12:00</a:t>
                      </a:r>
                    </a:p>
                  </a:txBody>
                  <a:tcPr/>
                </a:tc>
                <a:tc>
                  <a:txBody>
                    <a:bodyPr/>
                    <a:lstStyle/>
                    <a:p>
                      <a:r>
                        <a:rPr lang="en-US" dirty="0">
                          <a:solidFill>
                            <a:srgbClr val="FF0000"/>
                          </a:solidFill>
                          <a:latin typeface="+mj-lt"/>
                        </a:rPr>
                        <a:t>12. Air Concentration Uncertainty</a:t>
                      </a:r>
                    </a:p>
                  </a:txBody>
                  <a:tcPr/>
                </a:tc>
                <a:extLst>
                  <a:ext uri="{0D108BD9-81ED-4DB2-BD59-A6C34878D82A}">
                    <a16:rowId xmlns:a16="http://schemas.microsoft.com/office/drawing/2014/main" val="2798009058"/>
                  </a:ext>
                </a:extLst>
              </a:tr>
              <a:tr h="422039">
                <a:tc>
                  <a:txBody>
                    <a:bodyPr/>
                    <a:lstStyle/>
                    <a:p>
                      <a:r>
                        <a:rPr lang="en-US" dirty="0">
                          <a:latin typeface="+mj-lt"/>
                        </a:rPr>
                        <a:t>16:00 – 17:00</a:t>
                      </a:r>
                    </a:p>
                  </a:txBody>
                  <a:tcPr/>
                </a:tc>
                <a:tc>
                  <a:txBody>
                    <a:bodyPr/>
                    <a:lstStyle/>
                    <a:p>
                      <a:r>
                        <a:rPr lang="en-US" dirty="0">
                          <a:latin typeface="+mj-lt"/>
                        </a:rPr>
                        <a:t>12:00 – 13:00</a:t>
                      </a:r>
                    </a:p>
                  </a:txBody>
                  <a:tcPr/>
                </a:tc>
                <a:tc>
                  <a:txBody>
                    <a:bodyPr/>
                    <a:lstStyle/>
                    <a:p>
                      <a:r>
                        <a:rPr lang="en-US" dirty="0">
                          <a:latin typeface="+mj-lt"/>
                        </a:rPr>
                        <a:t>Break</a:t>
                      </a:r>
                    </a:p>
                  </a:txBody>
                  <a:tcPr/>
                </a:tc>
                <a:extLst>
                  <a:ext uri="{0D108BD9-81ED-4DB2-BD59-A6C34878D82A}">
                    <a16:rowId xmlns:a16="http://schemas.microsoft.com/office/drawing/2014/main" val="2914155087"/>
                  </a:ext>
                </a:extLst>
              </a:tr>
              <a:tr h="422039">
                <a:tc>
                  <a:txBody>
                    <a:bodyPr/>
                    <a:lstStyle/>
                    <a:p>
                      <a:r>
                        <a:rPr lang="en-US" dirty="0">
                          <a:solidFill>
                            <a:srgbClr val="FF0000"/>
                          </a:solidFill>
                          <a:latin typeface="+mj-lt"/>
                        </a:rPr>
                        <a:t>17:00 – 18:45</a:t>
                      </a:r>
                    </a:p>
                  </a:txBody>
                  <a:tcPr/>
                </a:tc>
                <a:tc>
                  <a:txBody>
                    <a:bodyPr/>
                    <a:lstStyle/>
                    <a:p>
                      <a:r>
                        <a:rPr lang="en-US" dirty="0">
                          <a:solidFill>
                            <a:srgbClr val="FF0000"/>
                          </a:solidFill>
                          <a:latin typeface="+mj-lt"/>
                        </a:rPr>
                        <a:t>13:00 – 14:45</a:t>
                      </a:r>
                    </a:p>
                  </a:txBody>
                  <a:tcPr/>
                </a:tc>
                <a:tc>
                  <a:txBody>
                    <a:bodyPr/>
                    <a:lstStyle/>
                    <a:p>
                      <a:r>
                        <a:rPr lang="en-US" dirty="0">
                          <a:solidFill>
                            <a:srgbClr val="FF0000"/>
                          </a:solidFill>
                          <a:latin typeface="+mj-lt"/>
                        </a:rPr>
                        <a:t>13. Source Attribution Methods</a:t>
                      </a:r>
                    </a:p>
                  </a:txBody>
                  <a:tcPr/>
                </a:tc>
                <a:extLst>
                  <a:ext uri="{0D108BD9-81ED-4DB2-BD59-A6C34878D82A}">
                    <a16:rowId xmlns:a16="http://schemas.microsoft.com/office/drawing/2014/main" val="3961212665"/>
                  </a:ext>
                </a:extLst>
              </a:tr>
              <a:tr h="422039">
                <a:tc>
                  <a:txBody>
                    <a:bodyPr/>
                    <a:lstStyle/>
                    <a:p>
                      <a:r>
                        <a:rPr lang="en-US" dirty="0">
                          <a:latin typeface="+mj-lt"/>
                        </a:rPr>
                        <a:t>18:45 – 19:00</a:t>
                      </a:r>
                    </a:p>
                  </a:txBody>
                  <a:tcPr/>
                </a:tc>
                <a:tc>
                  <a:txBody>
                    <a:bodyPr/>
                    <a:lstStyle/>
                    <a:p>
                      <a:r>
                        <a:rPr lang="en-US" dirty="0">
                          <a:latin typeface="+mj-lt"/>
                        </a:rPr>
                        <a:t>14:45 – 15:00</a:t>
                      </a:r>
                    </a:p>
                  </a:txBody>
                  <a:tcPr/>
                </a:tc>
                <a:tc>
                  <a:txBody>
                    <a:bodyPr/>
                    <a:lstStyle/>
                    <a:p>
                      <a:r>
                        <a:rPr lang="en-US" dirty="0">
                          <a:latin typeface="+mj-lt"/>
                        </a:rPr>
                        <a:t>Break</a:t>
                      </a:r>
                    </a:p>
                  </a:txBody>
                  <a:tcPr/>
                </a:tc>
                <a:extLst>
                  <a:ext uri="{0D108BD9-81ED-4DB2-BD59-A6C34878D82A}">
                    <a16:rowId xmlns:a16="http://schemas.microsoft.com/office/drawing/2014/main" val="1978613265"/>
                  </a:ext>
                </a:extLst>
              </a:tr>
              <a:tr h="422039">
                <a:tc>
                  <a:txBody>
                    <a:bodyPr/>
                    <a:lstStyle/>
                    <a:p>
                      <a:r>
                        <a:rPr lang="en-US" dirty="0">
                          <a:solidFill>
                            <a:srgbClr val="FF0000"/>
                          </a:solidFill>
                          <a:latin typeface="+mj-lt"/>
                        </a:rPr>
                        <a:t>19:00 – 19:45</a:t>
                      </a:r>
                    </a:p>
                  </a:txBody>
                  <a:tcPr/>
                </a:tc>
                <a:tc>
                  <a:txBody>
                    <a:bodyPr/>
                    <a:lstStyle/>
                    <a:p>
                      <a:r>
                        <a:rPr lang="en-US" dirty="0">
                          <a:solidFill>
                            <a:srgbClr val="FF0000"/>
                          </a:solidFill>
                          <a:latin typeface="+mj-lt"/>
                        </a:rPr>
                        <a:t>15:00 – 15:45</a:t>
                      </a:r>
                    </a:p>
                  </a:txBody>
                  <a:tcPr/>
                </a:tc>
                <a:tc>
                  <a:txBody>
                    <a:bodyPr/>
                    <a:lstStyle/>
                    <a:p>
                      <a:r>
                        <a:rPr lang="en-US" dirty="0">
                          <a:solidFill>
                            <a:srgbClr val="FF0000"/>
                          </a:solidFill>
                          <a:latin typeface="+mj-lt"/>
                        </a:rPr>
                        <a:t>14a. Wildfire Smoke</a:t>
                      </a:r>
                    </a:p>
                  </a:txBody>
                  <a:tcPr/>
                </a:tc>
                <a:extLst>
                  <a:ext uri="{0D108BD9-81ED-4DB2-BD59-A6C34878D82A}">
                    <a16:rowId xmlns:a16="http://schemas.microsoft.com/office/drawing/2014/main" val="1598094761"/>
                  </a:ext>
                </a:extLst>
              </a:tr>
              <a:tr h="422039">
                <a:tc>
                  <a:txBody>
                    <a:bodyPr/>
                    <a:lstStyle/>
                    <a:p>
                      <a:r>
                        <a:rPr lang="en-US" dirty="0">
                          <a:solidFill>
                            <a:srgbClr val="FF0000"/>
                          </a:solidFill>
                          <a:latin typeface="+mj-lt"/>
                        </a:rPr>
                        <a:t>19:45 – 20:30</a:t>
                      </a:r>
                    </a:p>
                  </a:txBody>
                  <a:tcPr/>
                </a:tc>
                <a:tc>
                  <a:txBody>
                    <a:bodyPr/>
                    <a:lstStyle/>
                    <a:p>
                      <a:r>
                        <a:rPr lang="en-US" dirty="0">
                          <a:solidFill>
                            <a:srgbClr val="FF0000"/>
                          </a:solidFill>
                          <a:latin typeface="+mj-lt"/>
                        </a:rPr>
                        <a:t>15:45 – 16:30</a:t>
                      </a:r>
                    </a:p>
                  </a:txBody>
                  <a:tcPr/>
                </a:tc>
                <a:tc>
                  <a:txBody>
                    <a:bodyPr/>
                    <a:lstStyle/>
                    <a:p>
                      <a:r>
                        <a:rPr lang="en-US" dirty="0">
                          <a:solidFill>
                            <a:srgbClr val="FF0000"/>
                          </a:solidFill>
                          <a:latin typeface="+mj-lt"/>
                        </a:rPr>
                        <a:t>14b. Dust Storms</a:t>
                      </a:r>
                    </a:p>
                  </a:txBody>
                  <a:tcPr/>
                </a:tc>
                <a:extLst>
                  <a:ext uri="{0D108BD9-81ED-4DB2-BD59-A6C34878D82A}">
                    <a16:rowId xmlns:a16="http://schemas.microsoft.com/office/drawing/2014/main" val="2588236882"/>
                  </a:ext>
                </a:extLst>
              </a:tr>
              <a:tr h="422039">
                <a:tc>
                  <a:txBody>
                    <a:bodyPr/>
                    <a:lstStyle/>
                    <a:p>
                      <a:r>
                        <a:rPr lang="en-US" dirty="0">
                          <a:latin typeface="+mj-lt"/>
                        </a:rPr>
                        <a:t>20:30 – 20:45</a:t>
                      </a:r>
                    </a:p>
                  </a:txBody>
                  <a:tcPr/>
                </a:tc>
                <a:tc>
                  <a:txBody>
                    <a:bodyPr/>
                    <a:lstStyle/>
                    <a:p>
                      <a:r>
                        <a:rPr lang="en-US" dirty="0">
                          <a:latin typeface="+mj-lt"/>
                        </a:rPr>
                        <a:t>16:30 – 16:45</a:t>
                      </a:r>
                    </a:p>
                  </a:txBody>
                  <a:tcPr/>
                </a:tc>
                <a:tc>
                  <a:txBody>
                    <a:bodyPr/>
                    <a:lstStyle/>
                    <a:p>
                      <a:r>
                        <a:rPr lang="en-US" dirty="0">
                          <a:latin typeface="+mj-lt"/>
                        </a:rPr>
                        <a:t>Day 3 Wrap-up / questions</a:t>
                      </a:r>
                    </a:p>
                  </a:txBody>
                  <a:tcPr/>
                </a:tc>
                <a:extLst>
                  <a:ext uri="{0D108BD9-81ED-4DB2-BD59-A6C34878D82A}">
                    <a16:rowId xmlns:a16="http://schemas.microsoft.com/office/drawing/2014/main" val="1832724936"/>
                  </a:ext>
                </a:extLst>
              </a:tr>
            </a:tbl>
          </a:graphicData>
        </a:graphic>
      </p:graphicFrame>
      <p:sp>
        <p:nvSpPr>
          <p:cNvPr id="14" name="TextBox 13">
            <a:extLst>
              <a:ext uri="{FF2B5EF4-FFF2-40B4-BE49-F238E27FC236}">
                <a16:creationId xmlns:a16="http://schemas.microsoft.com/office/drawing/2014/main" id="{896BB701-0B6B-4BBB-AF8E-9DAED6C8C41D}"/>
              </a:ext>
            </a:extLst>
          </p:cNvPr>
          <p:cNvSpPr txBox="1"/>
          <p:nvPr/>
        </p:nvSpPr>
        <p:spPr>
          <a:xfrm>
            <a:off x="4463945" y="388723"/>
            <a:ext cx="3141758" cy="646331"/>
          </a:xfrm>
          <a:prstGeom prst="rect">
            <a:avLst/>
          </a:prstGeom>
          <a:noFill/>
        </p:spPr>
        <p:txBody>
          <a:bodyPr wrap="none" rtlCol="0">
            <a:spAutoFit/>
          </a:bodyPr>
          <a:lstStyle/>
          <a:p>
            <a:pPr>
              <a:spcBef>
                <a:spcPts val="1800"/>
              </a:spcBef>
              <a:defRPr/>
            </a:pPr>
            <a:r>
              <a:rPr lang="en-US" sz="3600" b="1" dirty="0">
                <a:solidFill>
                  <a:srgbClr val="2F5496"/>
                </a:solidFill>
                <a:latin typeface="Calibri" panose="020F0502020204030204" pitchFamily="34" charset="0"/>
                <a:cs typeface="Calibri" panose="020F0502020204030204" pitchFamily="34" charset="0"/>
              </a:rPr>
              <a:t>Agenda – Day 3</a:t>
            </a:r>
            <a:endParaRPr lang="en-US" sz="3600" dirty="0">
              <a:solidFill>
                <a:prstClr val="white"/>
              </a:solidFill>
              <a:latin typeface="Constantia"/>
            </a:endParaRPr>
          </a:p>
        </p:txBody>
      </p:sp>
      <p:sp>
        <p:nvSpPr>
          <p:cNvPr id="11" name="Rectangle 3">
            <a:extLst>
              <a:ext uri="{FF2B5EF4-FFF2-40B4-BE49-F238E27FC236}">
                <a16:creationId xmlns:a16="http://schemas.microsoft.com/office/drawing/2014/main" id="{DFEE5C0F-7369-40B1-A334-F4EEDD4D449F}"/>
              </a:ext>
            </a:extLst>
          </p:cNvPr>
          <p:cNvSpPr>
            <a:spLocks noChangeArrowheads="1"/>
          </p:cNvSpPr>
          <p:nvPr/>
        </p:nvSpPr>
        <p:spPr bwMode="auto">
          <a:xfrm>
            <a:off x="4753174" y="6569345"/>
            <a:ext cx="23086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defRPr/>
            </a:pPr>
            <a:r>
              <a:rPr lang="en-US" altLang="en-US" sz="1200" dirty="0">
                <a:solidFill>
                  <a:srgbClr val="000000"/>
                </a:solidFill>
                <a:latin typeface="Arial" panose="020B0604020202020204" pitchFamily="34" charset="0"/>
                <a:cs typeface="Arial" panose="020B0604020202020204" pitchFamily="34" charset="0"/>
              </a:rPr>
              <a:t>Note: all times are approximate</a:t>
            </a:r>
            <a:endParaRPr lang="en-US" altLang="en-US" dirty="0">
              <a:solidFill>
                <a:prstClr val="white"/>
              </a:solidFill>
              <a:latin typeface="Arial" panose="020B0604020202020204" pitchFamily="34" charset="0"/>
            </a:endParaRPr>
          </a:p>
        </p:txBody>
      </p:sp>
    </p:spTree>
    <p:extLst>
      <p:ext uri="{BB962C8B-B14F-4D97-AF65-F5344CB8AC3E}">
        <p14:creationId xmlns:p14="http://schemas.microsoft.com/office/powerpoint/2010/main" val="1967661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20A4D8-65A4-0549-A9B8-F668031F789E}"/>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3" name="Slide Number Placeholder 4">
            <a:extLst>
              <a:ext uri="{FF2B5EF4-FFF2-40B4-BE49-F238E27FC236}">
                <a16:creationId xmlns:a16="http://schemas.microsoft.com/office/drawing/2014/main" id="{099C3241-2CB8-B823-7F79-672CD7ABC4E8}"/>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48</a:t>
            </a:fld>
            <a:endParaRPr lang="en-US" dirty="0">
              <a:solidFill>
                <a:srgbClr val="055357"/>
              </a:solidFill>
              <a:latin typeface="Calibri"/>
            </a:endParaRPr>
          </a:p>
        </p:txBody>
      </p:sp>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2" name="Rectangle 1">
            <a:extLst>
              <a:ext uri="{FF2B5EF4-FFF2-40B4-BE49-F238E27FC236}">
                <a16:creationId xmlns:a16="http://schemas.microsoft.com/office/drawing/2014/main" id="{840289E8-E5F2-4E76-80D8-04A4E2C6E2D6}"/>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defRPr/>
            </a:pPr>
            <a:endParaRPr lang="en-US">
              <a:solidFill>
                <a:prstClr val="white"/>
              </a:solidFill>
              <a:latin typeface="Constantia"/>
            </a:endParaRPr>
          </a:p>
        </p:txBody>
      </p:sp>
      <p:graphicFrame>
        <p:nvGraphicFramePr>
          <p:cNvPr id="12" name="Table 12">
            <a:extLst>
              <a:ext uri="{FF2B5EF4-FFF2-40B4-BE49-F238E27FC236}">
                <a16:creationId xmlns:a16="http://schemas.microsoft.com/office/drawing/2014/main" id="{660AC939-4019-439D-B232-BF6F712E0214}"/>
              </a:ext>
            </a:extLst>
          </p:cNvPr>
          <p:cNvGraphicFramePr>
            <a:graphicFrameLocks noGrp="1"/>
          </p:cNvGraphicFramePr>
          <p:nvPr/>
        </p:nvGraphicFramePr>
        <p:xfrm>
          <a:off x="1805940" y="1220081"/>
          <a:ext cx="8580120" cy="3708400"/>
        </p:xfrm>
        <a:graphic>
          <a:graphicData uri="http://schemas.openxmlformats.org/drawingml/2006/table">
            <a:tbl>
              <a:tblPr firstRow="1" bandRow="1">
                <a:tableStyleId>{5C22544A-7EE6-4342-B048-85BDC9FD1C3A}</a:tableStyleId>
              </a:tblPr>
              <a:tblGrid>
                <a:gridCol w="1521237">
                  <a:extLst>
                    <a:ext uri="{9D8B030D-6E8A-4147-A177-3AD203B41FA5}">
                      <a16:colId xmlns:a16="http://schemas.microsoft.com/office/drawing/2014/main" val="3916271079"/>
                    </a:ext>
                  </a:extLst>
                </a:gridCol>
                <a:gridCol w="1838848">
                  <a:extLst>
                    <a:ext uri="{9D8B030D-6E8A-4147-A177-3AD203B41FA5}">
                      <a16:colId xmlns:a16="http://schemas.microsoft.com/office/drawing/2014/main" val="2618554738"/>
                    </a:ext>
                  </a:extLst>
                </a:gridCol>
                <a:gridCol w="5220035">
                  <a:extLst>
                    <a:ext uri="{9D8B030D-6E8A-4147-A177-3AD203B41FA5}">
                      <a16:colId xmlns:a16="http://schemas.microsoft.com/office/drawing/2014/main" val="3169142149"/>
                    </a:ext>
                  </a:extLst>
                </a:gridCol>
              </a:tblGrid>
              <a:tr h="370840">
                <a:tc>
                  <a:txBody>
                    <a:bodyPr/>
                    <a:lstStyle/>
                    <a:p>
                      <a:pPr algn="ctr"/>
                      <a:r>
                        <a:rPr lang="en-US" dirty="0">
                          <a:latin typeface="Calibri" panose="020F0502020204030204" pitchFamily="34" charset="0"/>
                          <a:cs typeface="Calibri" panose="020F0502020204030204" pitchFamily="34" charset="0"/>
                        </a:rPr>
                        <a:t>UTC</a:t>
                      </a:r>
                    </a:p>
                  </a:txBody>
                  <a:tcPr/>
                </a:tc>
                <a:tc>
                  <a:txBody>
                    <a:bodyPr/>
                    <a:lstStyle/>
                    <a:p>
                      <a:pPr algn="ctr"/>
                      <a:r>
                        <a:rPr lang="en-US" dirty="0">
                          <a:latin typeface="Calibri" panose="020F0502020204030204" pitchFamily="34" charset="0"/>
                          <a:cs typeface="Calibri" panose="020F0502020204030204" pitchFamily="34" charset="0"/>
                        </a:rPr>
                        <a:t>EDT</a:t>
                      </a:r>
                    </a:p>
                  </a:txBody>
                  <a:tcPr/>
                </a:tc>
                <a:tc>
                  <a:txBody>
                    <a:bodyPr/>
                    <a:lstStyle/>
                    <a:p>
                      <a:r>
                        <a:rPr lang="en-US" dirty="0">
                          <a:latin typeface="Calibri" panose="020F0502020204030204" pitchFamily="34" charset="0"/>
                          <a:cs typeface="Calibri" panose="020F0502020204030204" pitchFamily="34" charset="0"/>
                        </a:rPr>
                        <a:t>Agenda Item</a:t>
                      </a:r>
                    </a:p>
                  </a:txBody>
                  <a:tcPr/>
                </a:tc>
                <a:extLst>
                  <a:ext uri="{0D108BD9-81ED-4DB2-BD59-A6C34878D82A}">
                    <a16:rowId xmlns:a16="http://schemas.microsoft.com/office/drawing/2014/main" val="3267699524"/>
                  </a:ext>
                </a:extLst>
              </a:tr>
              <a:tr h="370840">
                <a:tc>
                  <a:txBody>
                    <a:bodyPr/>
                    <a:lstStyle/>
                    <a:p>
                      <a:r>
                        <a:rPr lang="en-US" dirty="0">
                          <a:latin typeface="+mj-lt"/>
                        </a:rPr>
                        <a:t>13:00 – 13:15</a:t>
                      </a:r>
                    </a:p>
                  </a:txBody>
                  <a:tcPr/>
                </a:tc>
                <a:tc>
                  <a:txBody>
                    <a:bodyPr/>
                    <a:lstStyle/>
                    <a:p>
                      <a:r>
                        <a:rPr lang="en-US" dirty="0">
                          <a:latin typeface="+mj-lt"/>
                        </a:rPr>
                        <a:t>09:00 – 09:15</a:t>
                      </a:r>
                    </a:p>
                  </a:txBody>
                  <a:tcPr/>
                </a:tc>
                <a:tc>
                  <a:txBody>
                    <a:bodyPr/>
                    <a:lstStyle/>
                    <a:p>
                      <a:r>
                        <a:rPr lang="en-US" dirty="0">
                          <a:latin typeface="+mj-lt"/>
                        </a:rPr>
                        <a:t>Introduction to Day 4</a:t>
                      </a:r>
                    </a:p>
                  </a:txBody>
                  <a:tcPr/>
                </a:tc>
                <a:extLst>
                  <a:ext uri="{0D108BD9-81ED-4DB2-BD59-A6C34878D82A}">
                    <a16:rowId xmlns:a16="http://schemas.microsoft.com/office/drawing/2014/main" val="3023087655"/>
                  </a:ext>
                </a:extLst>
              </a:tr>
              <a:tr h="370840">
                <a:tc>
                  <a:txBody>
                    <a:bodyPr/>
                    <a:lstStyle/>
                    <a:p>
                      <a:r>
                        <a:rPr lang="en-US" dirty="0">
                          <a:solidFill>
                            <a:srgbClr val="FF0000"/>
                          </a:solidFill>
                          <a:latin typeface="+mj-lt"/>
                        </a:rPr>
                        <a:t>13:15 – 14:45</a:t>
                      </a:r>
                    </a:p>
                  </a:txBody>
                  <a:tcPr/>
                </a:tc>
                <a:tc>
                  <a:txBody>
                    <a:bodyPr/>
                    <a:lstStyle/>
                    <a:p>
                      <a:r>
                        <a:rPr lang="en-US" dirty="0">
                          <a:solidFill>
                            <a:srgbClr val="FF0000"/>
                          </a:solidFill>
                          <a:latin typeface="+mj-lt"/>
                        </a:rPr>
                        <a:t>09:15 – 10:45</a:t>
                      </a:r>
                    </a:p>
                  </a:txBody>
                  <a:tcPr/>
                </a:tc>
                <a:tc>
                  <a:txBody>
                    <a:bodyPr/>
                    <a:lstStyle/>
                    <a:p>
                      <a:r>
                        <a:rPr kumimoji="0" lang="en-US" sz="1800" b="0" i="0" u="none" strike="noStrike" kern="1200" cap="none" spc="0" normalizeH="0" baseline="0" noProof="0" dirty="0">
                          <a:ln>
                            <a:noFill/>
                          </a:ln>
                          <a:solidFill>
                            <a:srgbClr val="FF0000"/>
                          </a:solidFill>
                          <a:effectLst/>
                          <a:uLnTx/>
                          <a:uFillTx/>
                          <a:latin typeface="Calibri"/>
                          <a:ea typeface="+mn-ea"/>
                          <a:cs typeface="+mn-cs"/>
                        </a:rPr>
                        <a:t>15. Radioactive Pollutants and Dose</a:t>
                      </a:r>
                      <a:endParaRPr lang="en-US" dirty="0">
                        <a:solidFill>
                          <a:srgbClr val="FF0000"/>
                        </a:solidFill>
                        <a:latin typeface="+mj-lt"/>
                      </a:endParaRPr>
                    </a:p>
                  </a:txBody>
                  <a:tcPr/>
                </a:tc>
                <a:extLst>
                  <a:ext uri="{0D108BD9-81ED-4DB2-BD59-A6C34878D82A}">
                    <a16:rowId xmlns:a16="http://schemas.microsoft.com/office/drawing/2014/main" val="2014072548"/>
                  </a:ext>
                </a:extLst>
              </a:tr>
              <a:tr h="370840">
                <a:tc>
                  <a:txBody>
                    <a:bodyPr/>
                    <a:lstStyle/>
                    <a:p>
                      <a:r>
                        <a:rPr lang="en-US" dirty="0">
                          <a:latin typeface="+mj-lt"/>
                        </a:rPr>
                        <a:t>14:45 – 15:00</a:t>
                      </a:r>
                    </a:p>
                  </a:txBody>
                  <a:tcPr/>
                </a:tc>
                <a:tc>
                  <a:txBody>
                    <a:bodyPr/>
                    <a:lstStyle/>
                    <a:p>
                      <a:r>
                        <a:rPr lang="en-US" dirty="0">
                          <a:latin typeface="+mj-lt"/>
                        </a:rPr>
                        <a:t>10:45 – 11:00</a:t>
                      </a:r>
                    </a:p>
                  </a:txBody>
                  <a:tcPr/>
                </a:tc>
                <a:tc>
                  <a:txBody>
                    <a:bodyPr/>
                    <a:lstStyle/>
                    <a:p>
                      <a:r>
                        <a:rPr lang="en-US" dirty="0">
                          <a:latin typeface="+mj-lt"/>
                        </a:rPr>
                        <a:t>Break</a:t>
                      </a:r>
                    </a:p>
                  </a:txBody>
                  <a:tcPr/>
                </a:tc>
                <a:extLst>
                  <a:ext uri="{0D108BD9-81ED-4DB2-BD59-A6C34878D82A}">
                    <a16:rowId xmlns:a16="http://schemas.microsoft.com/office/drawing/2014/main" val="2565368640"/>
                  </a:ext>
                </a:extLst>
              </a:tr>
              <a:tr h="370840">
                <a:tc>
                  <a:txBody>
                    <a:bodyPr/>
                    <a:lstStyle/>
                    <a:p>
                      <a:r>
                        <a:rPr lang="en-US" dirty="0">
                          <a:solidFill>
                            <a:srgbClr val="FF0000"/>
                          </a:solidFill>
                          <a:latin typeface="+mj-lt"/>
                        </a:rPr>
                        <a:t>15:00 – 16:30</a:t>
                      </a:r>
                    </a:p>
                  </a:txBody>
                  <a:tcPr/>
                </a:tc>
                <a:tc>
                  <a:txBody>
                    <a:bodyPr/>
                    <a:lstStyle/>
                    <a:p>
                      <a:r>
                        <a:rPr lang="en-US" dirty="0">
                          <a:solidFill>
                            <a:srgbClr val="FF0000"/>
                          </a:solidFill>
                          <a:latin typeface="+mj-lt"/>
                        </a:rPr>
                        <a:t>11:00 – 12:30</a:t>
                      </a:r>
                    </a:p>
                  </a:txBody>
                  <a:tcPr/>
                </a:tc>
                <a:tc>
                  <a:txBody>
                    <a:bodyPr/>
                    <a:lstStyle/>
                    <a:p>
                      <a:r>
                        <a:rPr lang="en-US" dirty="0">
                          <a:solidFill>
                            <a:srgbClr val="FF0000"/>
                          </a:solidFill>
                          <a:latin typeface="+mj-lt"/>
                        </a:rPr>
                        <a:t>16. Volcanic Eruptions with Gravitational Settling</a:t>
                      </a:r>
                    </a:p>
                  </a:txBody>
                  <a:tcPr/>
                </a:tc>
                <a:extLst>
                  <a:ext uri="{0D108BD9-81ED-4DB2-BD59-A6C34878D82A}">
                    <a16:rowId xmlns:a16="http://schemas.microsoft.com/office/drawing/2014/main" val="2798009058"/>
                  </a:ext>
                </a:extLst>
              </a:tr>
              <a:tr h="370840">
                <a:tc>
                  <a:txBody>
                    <a:bodyPr/>
                    <a:lstStyle/>
                    <a:p>
                      <a:r>
                        <a:rPr lang="en-US" dirty="0">
                          <a:latin typeface="+mj-lt"/>
                        </a:rPr>
                        <a:t>16:30 – 17:30</a:t>
                      </a:r>
                    </a:p>
                  </a:txBody>
                  <a:tcPr/>
                </a:tc>
                <a:tc>
                  <a:txBody>
                    <a:bodyPr/>
                    <a:lstStyle/>
                    <a:p>
                      <a:r>
                        <a:rPr lang="en-US" dirty="0">
                          <a:latin typeface="+mj-lt"/>
                        </a:rPr>
                        <a:t>12:30 – 13:30</a:t>
                      </a:r>
                    </a:p>
                  </a:txBody>
                  <a:tcPr/>
                </a:tc>
                <a:tc>
                  <a:txBody>
                    <a:bodyPr/>
                    <a:lstStyle/>
                    <a:p>
                      <a:r>
                        <a:rPr lang="en-US" dirty="0">
                          <a:latin typeface="+mj-lt"/>
                        </a:rPr>
                        <a:t>Break</a:t>
                      </a:r>
                    </a:p>
                  </a:txBody>
                  <a:tcPr/>
                </a:tc>
                <a:extLst>
                  <a:ext uri="{0D108BD9-81ED-4DB2-BD59-A6C34878D82A}">
                    <a16:rowId xmlns:a16="http://schemas.microsoft.com/office/drawing/2014/main" val="2914155087"/>
                  </a:ext>
                </a:extLst>
              </a:tr>
              <a:tr h="370840">
                <a:tc>
                  <a:txBody>
                    <a:bodyPr/>
                    <a:lstStyle/>
                    <a:p>
                      <a:r>
                        <a:rPr lang="en-US" dirty="0">
                          <a:solidFill>
                            <a:srgbClr val="FF0000"/>
                          </a:solidFill>
                          <a:latin typeface="+mj-lt"/>
                        </a:rPr>
                        <a:t>17:30 – 18:30</a:t>
                      </a:r>
                    </a:p>
                  </a:txBody>
                  <a:tcPr/>
                </a:tc>
                <a:tc>
                  <a:txBody>
                    <a:bodyPr/>
                    <a:lstStyle/>
                    <a:p>
                      <a:r>
                        <a:rPr lang="en-US" dirty="0">
                          <a:solidFill>
                            <a:srgbClr val="FF0000"/>
                          </a:solidFill>
                          <a:latin typeface="+mj-lt"/>
                        </a:rPr>
                        <a:t>13:30 – 14:30</a:t>
                      </a:r>
                    </a:p>
                  </a:txBody>
                  <a:tcPr/>
                </a:tc>
                <a:tc>
                  <a:txBody>
                    <a:bodyPr/>
                    <a:lstStyle/>
                    <a:p>
                      <a:r>
                        <a:rPr lang="en-US" dirty="0">
                          <a:solidFill>
                            <a:srgbClr val="FF0000"/>
                          </a:solidFill>
                          <a:latin typeface="+mj-lt"/>
                        </a:rPr>
                        <a:t>17. Custom Simulations</a:t>
                      </a:r>
                    </a:p>
                  </a:txBody>
                  <a:tcPr/>
                </a:tc>
                <a:extLst>
                  <a:ext uri="{0D108BD9-81ED-4DB2-BD59-A6C34878D82A}">
                    <a16:rowId xmlns:a16="http://schemas.microsoft.com/office/drawing/2014/main" val="3961212665"/>
                  </a:ext>
                </a:extLst>
              </a:tr>
              <a:tr h="370840">
                <a:tc>
                  <a:txBody>
                    <a:bodyPr/>
                    <a:lstStyle/>
                    <a:p>
                      <a:r>
                        <a:rPr lang="en-US" dirty="0">
                          <a:latin typeface="+mj-lt"/>
                        </a:rPr>
                        <a:t>18:30 – 18:45</a:t>
                      </a:r>
                    </a:p>
                  </a:txBody>
                  <a:tcPr/>
                </a:tc>
                <a:tc>
                  <a:txBody>
                    <a:bodyPr/>
                    <a:lstStyle/>
                    <a:p>
                      <a:r>
                        <a:rPr lang="en-US" dirty="0">
                          <a:latin typeface="+mj-lt"/>
                        </a:rPr>
                        <a:t>14:30 – 14:45</a:t>
                      </a:r>
                    </a:p>
                  </a:txBody>
                  <a:tcPr/>
                </a:tc>
                <a:tc>
                  <a:txBody>
                    <a:bodyPr/>
                    <a:lstStyle/>
                    <a:p>
                      <a:r>
                        <a:rPr lang="en-US" dirty="0">
                          <a:latin typeface="+mj-lt"/>
                        </a:rPr>
                        <a:t>Break</a:t>
                      </a:r>
                    </a:p>
                  </a:txBody>
                  <a:tcPr/>
                </a:tc>
                <a:extLst>
                  <a:ext uri="{0D108BD9-81ED-4DB2-BD59-A6C34878D82A}">
                    <a16:rowId xmlns:a16="http://schemas.microsoft.com/office/drawing/2014/main" val="3477740285"/>
                  </a:ext>
                </a:extLst>
              </a:tr>
              <a:tr h="370840">
                <a:tc>
                  <a:txBody>
                    <a:bodyPr/>
                    <a:lstStyle/>
                    <a:p>
                      <a:r>
                        <a:rPr lang="en-US" dirty="0">
                          <a:solidFill>
                            <a:srgbClr val="FF0000"/>
                          </a:solidFill>
                          <a:latin typeface="+mj-lt"/>
                        </a:rPr>
                        <a:t>18:45 – 19:45</a:t>
                      </a:r>
                    </a:p>
                  </a:txBody>
                  <a:tcPr/>
                </a:tc>
                <a:tc>
                  <a:txBody>
                    <a:bodyPr/>
                    <a:lstStyle/>
                    <a:p>
                      <a:r>
                        <a:rPr lang="en-US" dirty="0">
                          <a:solidFill>
                            <a:srgbClr val="FF0000"/>
                          </a:solidFill>
                          <a:latin typeface="+mj-lt"/>
                        </a:rPr>
                        <a:t>14:45 – 15:45</a:t>
                      </a:r>
                    </a:p>
                  </a:txBody>
                  <a:tcPr/>
                </a:tc>
                <a:tc>
                  <a:txBody>
                    <a:bodyPr/>
                    <a:lstStyle/>
                    <a:p>
                      <a:r>
                        <a:rPr lang="en-US" dirty="0">
                          <a:solidFill>
                            <a:srgbClr val="FF0000"/>
                          </a:solidFill>
                          <a:latin typeface="+mj-lt"/>
                        </a:rPr>
                        <a:t>Question and answer session with course instructors</a:t>
                      </a:r>
                    </a:p>
                  </a:txBody>
                  <a:tcPr/>
                </a:tc>
                <a:extLst>
                  <a:ext uri="{0D108BD9-81ED-4DB2-BD59-A6C34878D82A}">
                    <a16:rowId xmlns:a16="http://schemas.microsoft.com/office/drawing/2014/main" val="1832724936"/>
                  </a:ext>
                </a:extLst>
              </a:tr>
              <a:tr h="370840">
                <a:tc>
                  <a:txBody>
                    <a:bodyPr/>
                    <a:lstStyle/>
                    <a:p>
                      <a:r>
                        <a:rPr lang="en-US" dirty="0">
                          <a:latin typeface="+mj-lt"/>
                        </a:rPr>
                        <a:t>19:45 – 20:00</a:t>
                      </a:r>
                    </a:p>
                  </a:txBody>
                  <a:tcPr/>
                </a:tc>
                <a:tc>
                  <a:txBody>
                    <a:bodyPr/>
                    <a:lstStyle/>
                    <a:p>
                      <a:r>
                        <a:rPr lang="en-US" dirty="0">
                          <a:latin typeface="+mj-lt"/>
                        </a:rPr>
                        <a:t>15:45 – 16:00</a:t>
                      </a:r>
                    </a:p>
                  </a:txBody>
                  <a:tcPr/>
                </a:tc>
                <a:tc>
                  <a:txBody>
                    <a:bodyPr/>
                    <a:lstStyle/>
                    <a:p>
                      <a:r>
                        <a:rPr lang="en-US" dirty="0">
                          <a:latin typeface="+mj-lt"/>
                        </a:rPr>
                        <a:t>Final course wrap-up</a:t>
                      </a:r>
                    </a:p>
                  </a:txBody>
                  <a:tcPr/>
                </a:tc>
                <a:extLst>
                  <a:ext uri="{0D108BD9-81ED-4DB2-BD59-A6C34878D82A}">
                    <a16:rowId xmlns:a16="http://schemas.microsoft.com/office/drawing/2014/main" val="1249851767"/>
                  </a:ext>
                </a:extLst>
              </a:tr>
            </a:tbl>
          </a:graphicData>
        </a:graphic>
      </p:graphicFrame>
      <p:sp>
        <p:nvSpPr>
          <p:cNvPr id="14" name="TextBox 13">
            <a:extLst>
              <a:ext uri="{FF2B5EF4-FFF2-40B4-BE49-F238E27FC236}">
                <a16:creationId xmlns:a16="http://schemas.microsoft.com/office/drawing/2014/main" id="{896BB701-0B6B-4BBB-AF8E-9DAED6C8C41D}"/>
              </a:ext>
            </a:extLst>
          </p:cNvPr>
          <p:cNvSpPr txBox="1"/>
          <p:nvPr/>
        </p:nvSpPr>
        <p:spPr>
          <a:xfrm>
            <a:off x="4463945" y="388723"/>
            <a:ext cx="3141758" cy="646331"/>
          </a:xfrm>
          <a:prstGeom prst="rect">
            <a:avLst/>
          </a:prstGeom>
          <a:noFill/>
        </p:spPr>
        <p:txBody>
          <a:bodyPr wrap="none" rtlCol="0">
            <a:spAutoFit/>
          </a:bodyPr>
          <a:lstStyle/>
          <a:p>
            <a:pPr>
              <a:spcBef>
                <a:spcPts val="1800"/>
              </a:spcBef>
              <a:defRPr/>
            </a:pPr>
            <a:r>
              <a:rPr lang="en-US" sz="3600" b="1" dirty="0">
                <a:solidFill>
                  <a:srgbClr val="2F5496"/>
                </a:solidFill>
                <a:latin typeface="Calibri" panose="020F0502020204030204" pitchFamily="34" charset="0"/>
                <a:cs typeface="Calibri" panose="020F0502020204030204" pitchFamily="34" charset="0"/>
              </a:rPr>
              <a:t>Agenda – Day 4</a:t>
            </a:r>
            <a:endParaRPr lang="en-US" sz="3600" dirty="0">
              <a:solidFill>
                <a:prstClr val="white"/>
              </a:solidFill>
              <a:latin typeface="Constantia"/>
            </a:endParaRPr>
          </a:p>
        </p:txBody>
      </p:sp>
      <p:sp>
        <p:nvSpPr>
          <p:cNvPr id="11" name="Rectangle 3">
            <a:extLst>
              <a:ext uri="{FF2B5EF4-FFF2-40B4-BE49-F238E27FC236}">
                <a16:creationId xmlns:a16="http://schemas.microsoft.com/office/drawing/2014/main" id="{9333F366-F42C-4F0C-8458-0F304E2841BE}"/>
              </a:ext>
            </a:extLst>
          </p:cNvPr>
          <p:cNvSpPr>
            <a:spLocks noChangeArrowheads="1"/>
          </p:cNvSpPr>
          <p:nvPr/>
        </p:nvSpPr>
        <p:spPr bwMode="auto">
          <a:xfrm>
            <a:off x="4753174" y="6569345"/>
            <a:ext cx="23086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defRPr/>
            </a:pPr>
            <a:r>
              <a:rPr lang="en-US" altLang="en-US" sz="1200" dirty="0">
                <a:solidFill>
                  <a:srgbClr val="000000"/>
                </a:solidFill>
                <a:latin typeface="Arial" panose="020B0604020202020204" pitchFamily="34" charset="0"/>
                <a:cs typeface="Arial" panose="020B0604020202020204" pitchFamily="34" charset="0"/>
              </a:rPr>
              <a:t>Note: all times are approximate</a:t>
            </a:r>
            <a:endParaRPr lang="en-US" altLang="en-US" dirty="0">
              <a:solidFill>
                <a:prstClr val="white"/>
              </a:solidFill>
              <a:latin typeface="Arial" panose="020B0604020202020204" pitchFamily="34" charset="0"/>
            </a:endParaRPr>
          </a:p>
        </p:txBody>
      </p:sp>
    </p:spTree>
    <p:extLst>
      <p:ext uri="{BB962C8B-B14F-4D97-AF65-F5344CB8AC3E}">
        <p14:creationId xmlns:p14="http://schemas.microsoft.com/office/powerpoint/2010/main" val="3219885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6" name="TextBox 5">
            <a:extLst>
              <a:ext uri="{FF2B5EF4-FFF2-40B4-BE49-F238E27FC236}">
                <a16:creationId xmlns:a16="http://schemas.microsoft.com/office/drawing/2014/main" id="{DCF89BF1-FFEA-46B4-A5D5-673471DB84E7}"/>
              </a:ext>
            </a:extLst>
          </p:cNvPr>
          <p:cNvSpPr txBox="1"/>
          <p:nvPr/>
        </p:nvSpPr>
        <p:spPr>
          <a:xfrm>
            <a:off x="4353489" y="381260"/>
            <a:ext cx="3489673" cy="646331"/>
          </a:xfrm>
          <a:prstGeom prst="rect">
            <a:avLst/>
          </a:prstGeom>
          <a:noFill/>
        </p:spPr>
        <p:txBody>
          <a:bodyPr wrap="none" rtlCol="0">
            <a:spAutoFit/>
          </a:bodyPr>
          <a:lstStyle/>
          <a:p>
            <a:pPr>
              <a:spcBef>
                <a:spcPts val="1800"/>
              </a:spcBef>
              <a:defRPr/>
            </a:pPr>
            <a:r>
              <a:rPr lang="en-US" sz="3600" b="1" dirty="0">
                <a:solidFill>
                  <a:srgbClr val="2F5496"/>
                </a:solidFill>
                <a:latin typeface="Calibri" panose="020F0502020204030204" pitchFamily="34" charset="0"/>
                <a:cs typeface="Calibri" panose="020F0502020204030204" pitchFamily="34" charset="0"/>
              </a:rPr>
              <a:t>Asking Questions</a:t>
            </a:r>
            <a:endParaRPr lang="en-US" sz="3600" dirty="0">
              <a:solidFill>
                <a:prstClr val="white"/>
              </a:solidFill>
              <a:latin typeface="Constantia"/>
            </a:endParaRPr>
          </a:p>
        </p:txBody>
      </p:sp>
      <p:sp>
        <p:nvSpPr>
          <p:cNvPr id="7" name="Rectangle 6">
            <a:extLst>
              <a:ext uri="{FF2B5EF4-FFF2-40B4-BE49-F238E27FC236}">
                <a16:creationId xmlns:a16="http://schemas.microsoft.com/office/drawing/2014/main" id="{EBF89980-E10E-459C-8DB4-08F2E38E438F}"/>
              </a:ext>
            </a:extLst>
          </p:cNvPr>
          <p:cNvSpPr/>
          <p:nvPr/>
        </p:nvSpPr>
        <p:spPr>
          <a:xfrm>
            <a:off x="1891748" y="1535858"/>
            <a:ext cx="6311987" cy="646331"/>
          </a:xfrm>
          <a:prstGeom prst="rect">
            <a:avLst/>
          </a:prstGeom>
        </p:spPr>
        <p:txBody>
          <a:bodyPr wrap="square">
            <a:spAutoFit/>
          </a:bodyPr>
          <a:lstStyle/>
          <a:p>
            <a:pPr marL="460375" indent="-460375">
              <a:spcBef>
                <a:spcPts val="2400"/>
              </a:spcBef>
              <a:buFont typeface="Wingdings" panose="05000000000000000000" pitchFamily="2" charset="2"/>
              <a:buChar char="q"/>
              <a:defRPr/>
            </a:pPr>
            <a:r>
              <a:rPr lang="en-US" b="1" dirty="0">
                <a:solidFill>
                  <a:srgbClr val="2F5496"/>
                </a:solidFill>
                <a:latin typeface="Calibri" panose="020F0502020204030204" pitchFamily="34" charset="0"/>
                <a:cs typeface="Calibri" panose="020F0502020204030204" pitchFamily="34" charset="0"/>
              </a:rPr>
              <a:t>Ask general or logistical questions about the Webinar or Go-to-Webinar in the Control Panel that was just discussed</a:t>
            </a:r>
          </a:p>
        </p:txBody>
      </p:sp>
      <p:pic>
        <p:nvPicPr>
          <p:cNvPr id="8" name="Picture 5">
            <a:extLst>
              <a:ext uri="{FF2B5EF4-FFF2-40B4-BE49-F238E27FC236}">
                <a16:creationId xmlns:a16="http://schemas.microsoft.com/office/drawing/2014/main" id="{A4B09F63-83C5-4BEF-A95F-71AFAB1AF5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572"/>
          <a:stretch/>
        </p:blipFill>
        <p:spPr bwMode="auto">
          <a:xfrm>
            <a:off x="8219233" y="1037352"/>
            <a:ext cx="1801679" cy="169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A61D65DC-FAA8-4088-A883-3CB9C8C0B84F}"/>
              </a:ext>
            </a:extLst>
          </p:cNvPr>
          <p:cNvSpPr/>
          <p:nvPr/>
        </p:nvSpPr>
        <p:spPr>
          <a:xfrm>
            <a:off x="1891747" y="3222528"/>
            <a:ext cx="3893052" cy="646331"/>
          </a:xfrm>
          <a:prstGeom prst="rect">
            <a:avLst/>
          </a:prstGeom>
        </p:spPr>
        <p:txBody>
          <a:bodyPr wrap="square">
            <a:spAutoFit/>
          </a:bodyPr>
          <a:lstStyle/>
          <a:p>
            <a:pPr marL="460375" indent="-460375">
              <a:spcBef>
                <a:spcPts val="2400"/>
              </a:spcBef>
              <a:buFont typeface="Wingdings" panose="05000000000000000000" pitchFamily="2" charset="2"/>
              <a:buChar char="q"/>
              <a:defRPr/>
            </a:pPr>
            <a:r>
              <a:rPr lang="en-US" b="1" dirty="0">
                <a:solidFill>
                  <a:srgbClr val="2F5496"/>
                </a:solidFill>
                <a:latin typeface="Calibri" panose="020F0502020204030204" pitchFamily="34" charset="0"/>
                <a:cs typeface="Calibri" panose="020F0502020204030204" pitchFamily="34" charset="0"/>
              </a:rPr>
              <a:t>Ask questions about HYSPLIT and the Tutorial in the HYSPLIT Forum</a:t>
            </a:r>
            <a:endParaRPr lang="en-US" dirty="0">
              <a:solidFill>
                <a:prstClr val="white"/>
              </a:solidFill>
              <a:latin typeface="Constantia"/>
            </a:endParaRPr>
          </a:p>
        </p:txBody>
      </p:sp>
      <p:sp>
        <p:nvSpPr>
          <p:cNvPr id="11" name="TextBox 10">
            <a:extLst>
              <a:ext uri="{FF2B5EF4-FFF2-40B4-BE49-F238E27FC236}">
                <a16:creationId xmlns:a16="http://schemas.microsoft.com/office/drawing/2014/main" id="{DE141E02-9B43-47C9-A0F4-201DD40B9EA3}"/>
              </a:ext>
            </a:extLst>
          </p:cNvPr>
          <p:cNvSpPr txBox="1"/>
          <p:nvPr/>
        </p:nvSpPr>
        <p:spPr>
          <a:xfrm>
            <a:off x="3075531" y="2274403"/>
            <a:ext cx="4892055" cy="646331"/>
          </a:xfrm>
          <a:prstGeom prst="rect">
            <a:avLst/>
          </a:prstGeom>
          <a:solidFill>
            <a:srgbClr val="FFFFCC"/>
          </a:solidFill>
          <a:ln w="28575">
            <a:solidFill>
              <a:srgbClr val="FF0000"/>
            </a:solidFill>
          </a:ln>
        </p:spPr>
        <p:txBody>
          <a:bodyPr wrap="square" rtlCol="0">
            <a:spAutoFit/>
          </a:bodyPr>
          <a:lstStyle/>
          <a:p>
            <a:pPr algn="r">
              <a:spcBef>
                <a:spcPts val="3000"/>
              </a:spcBef>
              <a:defRPr/>
            </a:pPr>
            <a:r>
              <a:rPr lang="en-US" i="1" dirty="0">
                <a:solidFill>
                  <a:srgbClr val="FF0000"/>
                </a:solidFill>
                <a:latin typeface="Calibri" panose="020F0502020204030204" pitchFamily="34" charset="0"/>
                <a:cs typeface="Calibri" panose="020F0502020204030204" pitchFamily="34" charset="0"/>
              </a:rPr>
              <a:t>...if viewing a recording, can ask </a:t>
            </a:r>
            <a:r>
              <a:rPr lang="en-US" i="1" u="sng" dirty="0">
                <a:solidFill>
                  <a:srgbClr val="FF0000"/>
                </a:solidFill>
                <a:latin typeface="Calibri" panose="020F0502020204030204" pitchFamily="34" charset="0"/>
                <a:cs typeface="Calibri" panose="020F0502020204030204" pitchFamily="34" charset="0"/>
              </a:rPr>
              <a:t>general</a:t>
            </a:r>
            <a:r>
              <a:rPr lang="en-US" i="1" dirty="0">
                <a:solidFill>
                  <a:srgbClr val="FF0000"/>
                </a:solidFill>
                <a:latin typeface="Calibri" panose="020F0502020204030204" pitchFamily="34" charset="0"/>
                <a:cs typeface="Calibri" panose="020F0502020204030204" pitchFamily="34" charset="0"/>
              </a:rPr>
              <a:t> questions by emailing </a:t>
            </a:r>
            <a:r>
              <a:rPr lang="en-US" b="1" dirty="0">
                <a:solidFill>
                  <a:srgbClr val="FF0000"/>
                </a:solidFill>
                <a:latin typeface="Courier New" panose="02070309020205020404" pitchFamily="49" charset="0"/>
                <a:cs typeface="Courier New" panose="02070309020205020404" pitchFamily="49" charset="0"/>
              </a:rPr>
              <a:t>arl.webmaster@noaa.gov</a:t>
            </a:r>
            <a:endParaRPr lang="en-US" b="1" i="1"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2643821" y="4186925"/>
            <a:ext cx="6858000" cy="2317381"/>
          </a:xfrm>
          <a:prstGeom prst="rect">
            <a:avLst/>
          </a:prstGeom>
        </p:spPr>
      </p:pic>
      <p:sp>
        <p:nvSpPr>
          <p:cNvPr id="12" name="Rectangle 11"/>
          <p:cNvSpPr/>
          <p:nvPr/>
        </p:nvSpPr>
        <p:spPr>
          <a:xfrm>
            <a:off x="3313029" y="3843225"/>
            <a:ext cx="5519584" cy="369332"/>
          </a:xfrm>
          <a:prstGeom prst="rect">
            <a:avLst/>
          </a:prstGeom>
        </p:spPr>
        <p:txBody>
          <a:bodyPr wrap="square">
            <a:spAutoFit/>
          </a:bodyPr>
          <a:lstStyle/>
          <a:p>
            <a:r>
              <a:rPr lang="en-US" dirty="0">
                <a:solidFill>
                  <a:srgbClr val="FF0000"/>
                </a:solidFill>
                <a:latin typeface="Constantia"/>
              </a:rPr>
              <a:t>https://hysplitbbs.arl.noaa.gov/viewforum.php?f=76</a:t>
            </a:r>
          </a:p>
        </p:txBody>
      </p:sp>
      <p:sp>
        <p:nvSpPr>
          <p:cNvPr id="13" name="Rectangle 12">
            <a:extLst>
              <a:ext uri="{FF2B5EF4-FFF2-40B4-BE49-F238E27FC236}">
                <a16:creationId xmlns:a16="http://schemas.microsoft.com/office/drawing/2014/main" id="{399DC79C-F4DB-034C-9FCB-F1E008E7D6A2}"/>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4" name="Slide Number Placeholder 4">
            <a:extLst>
              <a:ext uri="{FF2B5EF4-FFF2-40B4-BE49-F238E27FC236}">
                <a16:creationId xmlns:a16="http://schemas.microsoft.com/office/drawing/2014/main" id="{68048AB3-A362-1F76-4201-E7E79B8860E3}"/>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5</a:t>
            </a:fld>
            <a:endParaRPr lang="en-US" dirty="0">
              <a:solidFill>
                <a:srgbClr val="055357"/>
              </a:solidFill>
              <a:latin typeface="Calibri"/>
            </a:endParaRPr>
          </a:p>
        </p:txBody>
      </p:sp>
    </p:spTree>
    <p:extLst>
      <p:ext uri="{BB962C8B-B14F-4D97-AF65-F5344CB8AC3E}">
        <p14:creationId xmlns:p14="http://schemas.microsoft.com/office/powerpoint/2010/main" val="247553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05222-4CF9-4BA9-984B-76CAED517FF6}"/>
              </a:ext>
            </a:extLst>
          </p:cNvPr>
          <p:cNvSpPr/>
          <p:nvPr/>
        </p:nvSpPr>
        <p:spPr>
          <a:xfrm>
            <a:off x="1524000" y="6568440"/>
            <a:ext cx="9144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5" name="Slide Number Placeholder 4">
            <a:extLst>
              <a:ext uri="{FF2B5EF4-FFF2-40B4-BE49-F238E27FC236}">
                <a16:creationId xmlns:a16="http://schemas.microsoft.com/office/drawing/2014/main" id="{682704BE-8779-4B24-8EA2-9213E06B51E6}"/>
              </a:ext>
            </a:extLst>
          </p:cNvPr>
          <p:cNvSpPr>
            <a:spLocks noGrp="1"/>
          </p:cNvSpPr>
          <p:nvPr>
            <p:ph type="sldNum" sz="quarter" idx="12"/>
          </p:nvPr>
        </p:nvSpPr>
        <p:spPr>
          <a:xfrm>
            <a:off x="9806940" y="6440171"/>
            <a:ext cx="762000" cy="365125"/>
          </a:xfrm>
        </p:spPr>
        <p:txBody>
          <a:bodyPr/>
          <a:lstStyle/>
          <a:p>
            <a:pPr>
              <a:defRPr/>
            </a:pPr>
            <a:fld id="{59DE6EB8-52AB-45EA-A660-3E1EBFA72987}" type="slidenum">
              <a:rPr lang="en-US">
                <a:solidFill>
                  <a:srgbClr val="055357"/>
                </a:solidFill>
                <a:latin typeface="Calibri"/>
              </a:rPr>
              <a:pPr>
                <a:defRPr/>
              </a:pPr>
              <a:t>6</a:t>
            </a:fld>
            <a:endParaRPr lang="en-US" dirty="0">
              <a:solidFill>
                <a:srgbClr val="055357"/>
              </a:solidFill>
              <a:latin typeface="Calibri"/>
            </a:endParaRPr>
          </a:p>
        </p:txBody>
      </p:sp>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3" name="TextBox 2">
            <a:extLst>
              <a:ext uri="{FF2B5EF4-FFF2-40B4-BE49-F238E27FC236}">
                <a16:creationId xmlns:a16="http://schemas.microsoft.com/office/drawing/2014/main" id="{57608D9A-18F4-4DB9-B8E0-FA20892015D3}"/>
              </a:ext>
            </a:extLst>
          </p:cNvPr>
          <p:cNvSpPr txBox="1"/>
          <p:nvPr/>
        </p:nvSpPr>
        <p:spPr>
          <a:xfrm>
            <a:off x="2030122" y="1132875"/>
            <a:ext cx="7913129" cy="5409173"/>
          </a:xfrm>
          <a:prstGeom prst="rect">
            <a:avLst/>
          </a:prstGeom>
          <a:noFill/>
        </p:spPr>
        <p:txBody>
          <a:bodyPr wrap="square" rtlCol="0">
            <a:spAutoFit/>
          </a:bodyPr>
          <a:lstStyle/>
          <a:p>
            <a:pPr marL="571500" indent="-571500">
              <a:spcBef>
                <a:spcPts val="300"/>
              </a:spcBef>
              <a:buFont typeface="Wingdings" panose="05000000000000000000" pitchFamily="2" charset="2"/>
              <a:buChar char="Ø"/>
              <a:defRPr/>
            </a:pPr>
            <a:r>
              <a:rPr lang="en-US" sz="2400" b="1" dirty="0">
                <a:solidFill>
                  <a:srgbClr val="2F5496"/>
                </a:solidFill>
                <a:latin typeface="Calibri" panose="020F0502020204030204" pitchFamily="34" charset="0"/>
                <a:cs typeface="Calibri" panose="020F0502020204030204" pitchFamily="34" charset="0"/>
              </a:rPr>
              <a:t>General questions: </a:t>
            </a:r>
          </a:p>
          <a:p>
            <a:pPr marL="1200150" lvl="2" indent="-285750">
              <a:spcBef>
                <a:spcPts val="300"/>
              </a:spcBef>
              <a:buFont typeface="Arial" panose="020B0604020202020204" pitchFamily="34" charset="0"/>
              <a:buChar char="•"/>
              <a:defRPr/>
            </a:pPr>
            <a:r>
              <a:rPr lang="en-US" dirty="0">
                <a:solidFill>
                  <a:srgbClr val="2F5496"/>
                </a:solidFill>
                <a:latin typeface="Calibri" panose="020F0502020204030204" pitchFamily="34" charset="0"/>
                <a:cs typeface="Calibri" panose="020F0502020204030204" pitchFamily="34" charset="0"/>
              </a:rPr>
              <a:t>use Go-to-Webinar Question box and we will do our best to answer</a:t>
            </a:r>
          </a:p>
          <a:p>
            <a:pPr marL="1200150" lvl="2" indent="-285750">
              <a:spcBef>
                <a:spcPts val="300"/>
              </a:spcBef>
              <a:buFont typeface="Arial" panose="020B0604020202020204" pitchFamily="34" charset="0"/>
              <a:buChar char="•"/>
              <a:defRPr/>
            </a:pPr>
            <a:r>
              <a:rPr lang="en-US" dirty="0">
                <a:solidFill>
                  <a:srgbClr val="2F5496"/>
                </a:solidFill>
                <a:latin typeface="Calibri" panose="020F0502020204030204" pitchFamily="34" charset="0"/>
                <a:cs typeface="Calibri" panose="020F0502020204030204" pitchFamily="34" charset="0"/>
              </a:rPr>
              <a:t>We are not using the “raise hand” feature for questions</a:t>
            </a:r>
          </a:p>
          <a:p>
            <a:pPr marL="571500" indent="-571500">
              <a:spcBef>
                <a:spcPts val="300"/>
              </a:spcBef>
              <a:buFont typeface="Wingdings" panose="05000000000000000000" pitchFamily="2" charset="2"/>
              <a:buChar char="Ø"/>
              <a:defRPr/>
            </a:pPr>
            <a:r>
              <a:rPr lang="en-US" sz="2400" b="1" dirty="0">
                <a:solidFill>
                  <a:srgbClr val="2F5496"/>
                </a:solidFill>
                <a:latin typeface="Calibri" panose="020F0502020204030204" pitchFamily="34" charset="0"/>
                <a:cs typeface="Calibri" panose="020F0502020204030204" pitchFamily="34" charset="0"/>
              </a:rPr>
              <a:t>Detailed questions, e.g., about the model: </a:t>
            </a:r>
          </a:p>
          <a:p>
            <a:pPr marL="1200150" lvl="2" indent="-285750">
              <a:spcBef>
                <a:spcPts val="300"/>
              </a:spcBef>
              <a:buFont typeface="Arial" panose="020B0604020202020204" pitchFamily="34" charset="0"/>
              <a:buChar char="•"/>
              <a:defRPr/>
            </a:pPr>
            <a:r>
              <a:rPr lang="en-US" dirty="0">
                <a:solidFill>
                  <a:srgbClr val="2F5496"/>
                </a:solidFill>
                <a:latin typeface="Calibri" panose="020F0502020204030204" pitchFamily="34" charset="0"/>
                <a:cs typeface="Calibri" panose="020F0502020204030204" pitchFamily="34" charset="0"/>
              </a:rPr>
              <a:t>use the HYSPLIT Forum</a:t>
            </a:r>
          </a:p>
          <a:p>
            <a:pPr marL="1200150" lvl="2" indent="-285750">
              <a:spcBef>
                <a:spcPts val="300"/>
              </a:spcBef>
              <a:buFont typeface="Arial" panose="020B0604020202020204" pitchFamily="34" charset="0"/>
              <a:buChar char="•"/>
              <a:defRPr/>
            </a:pPr>
            <a:r>
              <a:rPr lang="en-US" dirty="0">
                <a:solidFill>
                  <a:srgbClr val="2F5496"/>
                </a:solidFill>
                <a:latin typeface="Calibri" panose="020F0502020204030204" pitchFamily="34" charset="0"/>
                <a:cs typeface="Calibri" panose="020F0502020204030204" pitchFamily="34" charset="0"/>
              </a:rPr>
              <a:t>if haven’t already, “register” in upper right corner of Forum web page</a:t>
            </a:r>
          </a:p>
          <a:p>
            <a:pPr marL="571500" indent="-571500">
              <a:spcBef>
                <a:spcPts val="300"/>
              </a:spcBef>
              <a:buFont typeface="Wingdings" panose="05000000000000000000" pitchFamily="2" charset="2"/>
              <a:buChar char="Ø"/>
              <a:defRPr/>
            </a:pPr>
            <a:r>
              <a:rPr lang="en-US" sz="2400" b="1" dirty="0">
                <a:solidFill>
                  <a:srgbClr val="2F5496"/>
                </a:solidFill>
                <a:latin typeface="Calibri" panose="020F0502020204030204" pitchFamily="34" charset="0"/>
                <a:cs typeface="Calibri" panose="020F0502020204030204" pitchFamily="34" charset="0"/>
              </a:rPr>
              <a:t>Handouts: </a:t>
            </a:r>
          </a:p>
          <a:p>
            <a:pPr marL="1257300" lvl="2" indent="-342900">
              <a:spcBef>
                <a:spcPts val="300"/>
              </a:spcBef>
              <a:buFont typeface="Arial" panose="020B0604020202020204" pitchFamily="34" charset="0"/>
              <a:buChar char="•"/>
              <a:defRPr/>
            </a:pPr>
            <a:r>
              <a:rPr lang="en-US" dirty="0">
                <a:solidFill>
                  <a:srgbClr val="2F5496"/>
                </a:solidFill>
                <a:latin typeface="Calibri" panose="020F0502020204030204" pitchFamily="34" charset="0"/>
                <a:cs typeface="Calibri" panose="020F0502020204030204" pitchFamily="34" charset="0"/>
              </a:rPr>
              <a:t>Other documents – e.g., this presentation – provided as Handouts in Go-to-Webinar and also on the Workshop Web Page</a:t>
            </a:r>
          </a:p>
          <a:p>
            <a:pPr marL="571500" indent="-571500">
              <a:spcBef>
                <a:spcPts val="300"/>
              </a:spcBef>
              <a:buFont typeface="Wingdings" panose="05000000000000000000" pitchFamily="2" charset="2"/>
              <a:buChar char="Ø"/>
              <a:defRPr/>
            </a:pPr>
            <a:r>
              <a:rPr lang="en-US" sz="2400" b="1" dirty="0">
                <a:solidFill>
                  <a:srgbClr val="2F5496"/>
                </a:solidFill>
                <a:latin typeface="Calibri" panose="020F0502020204030204" pitchFamily="34" charset="0"/>
                <a:cs typeface="Calibri" panose="020F0502020204030204" pitchFamily="34" charset="0"/>
              </a:rPr>
              <a:t>Recordings: </a:t>
            </a:r>
          </a:p>
          <a:p>
            <a:pPr marL="1200150" lvl="2" indent="-285750">
              <a:spcBef>
                <a:spcPts val="300"/>
              </a:spcBef>
              <a:buFont typeface="Arial" panose="020B0604020202020204" pitchFamily="34" charset="0"/>
              <a:buChar char="•"/>
              <a:defRPr/>
            </a:pPr>
            <a:r>
              <a:rPr lang="en-US" dirty="0">
                <a:solidFill>
                  <a:srgbClr val="2F5496"/>
                </a:solidFill>
                <a:latin typeface="Calibri" panose="020F0502020204030204" pitchFamily="34" charset="0"/>
                <a:cs typeface="Calibri" panose="020F0502020204030204" pitchFamily="34" charset="0"/>
              </a:rPr>
              <a:t>Each day’s recording will be posted to the Workshop Web Page as soon as it is ready, generally 4-8 hours after the day’s session ends.</a:t>
            </a:r>
          </a:p>
          <a:p>
            <a:pPr marL="571500" indent="-571500">
              <a:spcBef>
                <a:spcPts val="300"/>
              </a:spcBef>
              <a:buFont typeface="Wingdings" panose="05000000000000000000" pitchFamily="2" charset="2"/>
              <a:buChar char="Ø"/>
              <a:defRPr/>
            </a:pPr>
            <a:r>
              <a:rPr lang="en-US" sz="2400" b="1" dirty="0">
                <a:solidFill>
                  <a:srgbClr val="2F5496"/>
                </a:solidFill>
                <a:latin typeface="Calibri" panose="020F0502020204030204" pitchFamily="34" charset="0"/>
                <a:cs typeface="Calibri" panose="020F0502020204030204" pitchFamily="34" charset="0"/>
              </a:rPr>
              <a:t>If not installed, or if get too far behind: </a:t>
            </a:r>
          </a:p>
          <a:p>
            <a:pPr marL="1200150" lvl="2" indent="-285750">
              <a:spcBef>
                <a:spcPts val="300"/>
              </a:spcBef>
              <a:buFont typeface="Arial" panose="020B0604020202020204" pitchFamily="34" charset="0"/>
              <a:buChar char="•"/>
              <a:defRPr/>
            </a:pPr>
            <a:r>
              <a:rPr lang="en-US" dirty="0">
                <a:solidFill>
                  <a:srgbClr val="2F5496"/>
                </a:solidFill>
                <a:latin typeface="Calibri" panose="020F0502020204030204" pitchFamily="34" charset="0"/>
                <a:cs typeface="Calibri" panose="020F0502020204030204" pitchFamily="34" charset="0"/>
              </a:rPr>
              <a:t>Perfectly ok to view one or more sessions as “demonstrations” and then go back and do the sessions on your own. The Tutorial is designed to be done on one’s own in self-paced environment.</a:t>
            </a:r>
          </a:p>
        </p:txBody>
      </p:sp>
      <p:sp>
        <p:nvSpPr>
          <p:cNvPr id="2" name="TextBox 1">
            <a:extLst>
              <a:ext uri="{FF2B5EF4-FFF2-40B4-BE49-F238E27FC236}">
                <a16:creationId xmlns:a16="http://schemas.microsoft.com/office/drawing/2014/main" id="{02CF8860-3763-42CD-8F10-4125781C025E}"/>
              </a:ext>
            </a:extLst>
          </p:cNvPr>
          <p:cNvSpPr txBox="1"/>
          <p:nvPr/>
        </p:nvSpPr>
        <p:spPr>
          <a:xfrm>
            <a:off x="4341910" y="584807"/>
            <a:ext cx="3289555" cy="461665"/>
          </a:xfrm>
          <a:prstGeom prst="rect">
            <a:avLst/>
          </a:prstGeom>
          <a:noFill/>
        </p:spPr>
        <p:txBody>
          <a:bodyPr wrap="none" rtlCol="0">
            <a:spAutoFit/>
          </a:bodyPr>
          <a:lstStyle/>
          <a:p>
            <a:pPr algn="ctr">
              <a:defRPr/>
            </a:pPr>
            <a:r>
              <a:rPr lang="en-US" sz="2400" b="1" dirty="0">
                <a:solidFill>
                  <a:srgbClr val="FF0000"/>
                </a:solidFill>
                <a:latin typeface="Calibri"/>
              </a:rPr>
              <a:t>Quick Recap of Logistics</a:t>
            </a:r>
          </a:p>
        </p:txBody>
      </p:sp>
    </p:spTree>
    <p:extLst>
      <p:ext uri="{BB962C8B-B14F-4D97-AF65-F5344CB8AC3E}">
        <p14:creationId xmlns:p14="http://schemas.microsoft.com/office/powerpoint/2010/main" val="392961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MCBD09185_0000[1]"/>
          <p:cNvPicPr>
            <a:picLocks noChangeAspect="1" noChangeArrowheads="1"/>
          </p:cNvPicPr>
          <p:nvPr/>
        </p:nvPicPr>
        <p:blipFill>
          <a:blip r:embed="rId3" cstate="print">
            <a:extLst>
              <a:ext uri="{28A0092B-C50C-407E-A947-70E740481C1C}">
                <a14:useLocalDpi xmlns:a14="http://schemas.microsoft.com/office/drawing/2010/main" val="0"/>
              </a:ext>
            </a:extLst>
          </a:blip>
          <a:srcRect l="16197" r="70865" b="84972"/>
          <a:stretch>
            <a:fillRect/>
          </a:stretch>
        </p:blipFill>
        <p:spPr bwMode="auto">
          <a:xfrm>
            <a:off x="-17966" y="1404355"/>
            <a:ext cx="12219646" cy="40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MCBD09185_00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60" r="27226" b="61797"/>
          <a:stretch/>
        </p:blipFill>
        <p:spPr bwMode="auto">
          <a:xfrm>
            <a:off x="0" y="1274229"/>
            <a:ext cx="12192000" cy="520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CBD09185_0000[1]"/>
          <p:cNvPicPr>
            <a:picLocks noChangeAspect="1" noChangeArrowheads="1"/>
          </p:cNvPicPr>
          <p:nvPr/>
        </p:nvPicPr>
        <p:blipFill>
          <a:blip r:embed="rId5" cstate="print">
            <a:extLst>
              <a:ext uri="{28A0092B-C50C-407E-A947-70E740481C1C}">
                <a14:useLocalDpi xmlns:a14="http://schemas.microsoft.com/office/drawing/2010/main" val="0"/>
              </a:ext>
            </a:extLst>
          </a:blip>
          <a:srcRect l="16197" r="70865" b="84972"/>
          <a:stretch>
            <a:fillRect/>
          </a:stretch>
        </p:blipFill>
        <p:spPr bwMode="auto">
          <a:xfrm>
            <a:off x="-17966" y="-1030514"/>
            <a:ext cx="12219646" cy="400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9AEE8FA-E6C0-425E-8645-EDB89C069425}"/>
              </a:ext>
            </a:extLst>
          </p:cNvPr>
          <p:cNvCxnSpPr>
            <a:cxnSpLocks/>
          </p:cNvCxnSpPr>
          <p:nvPr/>
        </p:nvCxnSpPr>
        <p:spPr>
          <a:xfrm flipV="1">
            <a:off x="2301580" y="3855904"/>
            <a:ext cx="7554845" cy="157147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185911-7D7A-4E05-90FB-9D3ECE2DB614}"/>
              </a:ext>
            </a:extLst>
          </p:cNvPr>
          <p:cNvCxnSpPr>
            <a:cxnSpLocks/>
          </p:cNvCxnSpPr>
          <p:nvPr/>
        </p:nvCxnSpPr>
        <p:spPr>
          <a:xfrm flipV="1">
            <a:off x="2267744" y="716096"/>
            <a:ext cx="0" cy="471500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F7BDC5-B6C3-45BB-AFAF-DCD21EB7DA94}"/>
              </a:ext>
            </a:extLst>
          </p:cNvPr>
          <p:cNvCxnSpPr>
            <a:cxnSpLocks/>
          </p:cNvCxnSpPr>
          <p:nvPr/>
        </p:nvCxnSpPr>
        <p:spPr>
          <a:xfrm flipH="1" flipV="1">
            <a:off x="841826" y="4484358"/>
            <a:ext cx="2824995" cy="1895925"/>
          </a:xfrm>
          <a:prstGeom prst="line">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95" name="Picture 5" descr="MCj01507830000[1]"/>
          <p:cNvPicPr>
            <a:picLocks noChangeAspect="1" noChangeArrowheads="1"/>
          </p:cNvPicPr>
          <p:nvPr/>
        </p:nvPicPr>
        <p:blipFill>
          <a:blip r:embed="rId6" cstate="print">
            <a:alphaModFix amt="39000"/>
            <a:extLst>
              <a:ext uri="{28A0092B-C50C-407E-A947-70E740481C1C}">
                <a14:useLocalDpi xmlns:a14="http://schemas.microsoft.com/office/drawing/2010/main" val="0"/>
              </a:ext>
            </a:extLst>
          </a:blip>
          <a:srcRect/>
          <a:stretch>
            <a:fillRect/>
          </a:stretch>
        </p:blipFill>
        <p:spPr bwMode="auto">
          <a:xfrm>
            <a:off x="1938548" y="4895882"/>
            <a:ext cx="75430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Shape 20">
            <a:extLst>
              <a:ext uri="{FF2B5EF4-FFF2-40B4-BE49-F238E27FC236}">
                <a16:creationId xmlns:a16="http://schemas.microsoft.com/office/drawing/2014/main" id="{D4E33372-9F4A-45B5-BE2B-6F9267773928}"/>
              </a:ext>
            </a:extLst>
          </p:cNvPr>
          <p:cNvSpPr/>
          <p:nvPr/>
        </p:nvSpPr>
        <p:spPr>
          <a:xfrm>
            <a:off x="2335576" y="1468394"/>
            <a:ext cx="6909074" cy="3392683"/>
          </a:xfrm>
          <a:custGeom>
            <a:avLst/>
            <a:gdLst>
              <a:gd name="connsiteX0" fmla="*/ 0 w 5772838"/>
              <a:gd name="connsiteY0" fmla="*/ 1586429 h 1586429"/>
              <a:gd name="connsiteX1" fmla="*/ 253388 w 5772838"/>
              <a:gd name="connsiteY1" fmla="*/ 1344058 h 1586429"/>
              <a:gd name="connsiteX2" fmla="*/ 870332 w 5772838"/>
              <a:gd name="connsiteY2" fmla="*/ 991518 h 1586429"/>
              <a:gd name="connsiteX3" fmla="*/ 3569465 w 5772838"/>
              <a:gd name="connsiteY3" fmla="*/ 0 h 1586429"/>
              <a:gd name="connsiteX4" fmla="*/ 5772838 w 5772838"/>
              <a:gd name="connsiteY4" fmla="*/ 716096 h 1586429"/>
              <a:gd name="connsiteX5" fmla="*/ 837282 w 5772838"/>
              <a:gd name="connsiteY5" fmla="*/ 1388125 h 1586429"/>
              <a:gd name="connsiteX6" fmla="*/ 0 w 5772838"/>
              <a:gd name="connsiteY6" fmla="*/ 1586429 h 1586429"/>
              <a:gd name="connsiteX0" fmla="*/ 0 w 4995579"/>
              <a:gd name="connsiteY0" fmla="*/ 1586429 h 1586429"/>
              <a:gd name="connsiteX1" fmla="*/ 253388 w 4995579"/>
              <a:gd name="connsiteY1" fmla="*/ 1344058 h 1586429"/>
              <a:gd name="connsiteX2" fmla="*/ 870332 w 4995579"/>
              <a:gd name="connsiteY2" fmla="*/ 991518 h 1586429"/>
              <a:gd name="connsiteX3" fmla="*/ 3569465 w 4995579"/>
              <a:gd name="connsiteY3" fmla="*/ 0 h 1586429"/>
              <a:gd name="connsiteX4" fmla="*/ 4995579 w 4995579"/>
              <a:gd name="connsiteY4" fmla="*/ 525283 h 1586429"/>
              <a:gd name="connsiteX5" fmla="*/ 837282 w 4995579"/>
              <a:gd name="connsiteY5" fmla="*/ 1388125 h 1586429"/>
              <a:gd name="connsiteX6" fmla="*/ 0 w 4995579"/>
              <a:gd name="connsiteY6" fmla="*/ 1586429 h 1586429"/>
              <a:gd name="connsiteX0" fmla="*/ 0 w 4995579"/>
              <a:gd name="connsiteY0" fmla="*/ 1605999 h 1605999"/>
              <a:gd name="connsiteX1" fmla="*/ 253388 w 4995579"/>
              <a:gd name="connsiteY1" fmla="*/ 1363628 h 1605999"/>
              <a:gd name="connsiteX2" fmla="*/ 870332 w 4995579"/>
              <a:gd name="connsiteY2" fmla="*/ 1011088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870332 w 4995579"/>
              <a:gd name="connsiteY2" fmla="*/ 1011088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1051440 w 4995579"/>
              <a:gd name="connsiteY2" fmla="*/ 1055122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1051440 w 4995579"/>
              <a:gd name="connsiteY2" fmla="*/ 1055122 h 1605999"/>
              <a:gd name="connsiteX3" fmla="*/ 3758120 w 4995579"/>
              <a:gd name="connsiteY3" fmla="*/ 0 h 1605999"/>
              <a:gd name="connsiteX4" fmla="*/ 4995579 w 4995579"/>
              <a:gd name="connsiteY4" fmla="*/ 544853 h 1605999"/>
              <a:gd name="connsiteX5" fmla="*/ 912745 w 4995579"/>
              <a:gd name="connsiteY5" fmla="*/ 1309843 h 1605999"/>
              <a:gd name="connsiteX6" fmla="*/ 0 w 4995579"/>
              <a:gd name="connsiteY6" fmla="*/ 1605999 h 1605999"/>
              <a:gd name="connsiteX0" fmla="*/ 0 w 5048402"/>
              <a:gd name="connsiteY0" fmla="*/ 1605999 h 1605999"/>
              <a:gd name="connsiteX1" fmla="*/ 336396 w 5048402"/>
              <a:gd name="connsiteY1" fmla="*/ 1373413 h 1605999"/>
              <a:gd name="connsiteX2" fmla="*/ 1051440 w 5048402"/>
              <a:gd name="connsiteY2" fmla="*/ 1055122 h 1605999"/>
              <a:gd name="connsiteX3" fmla="*/ 3758120 w 5048402"/>
              <a:gd name="connsiteY3" fmla="*/ 0 h 1605999"/>
              <a:gd name="connsiteX4" fmla="*/ 5048402 w 5048402"/>
              <a:gd name="connsiteY4" fmla="*/ 603565 h 1605999"/>
              <a:gd name="connsiteX5" fmla="*/ 912745 w 5048402"/>
              <a:gd name="connsiteY5" fmla="*/ 1309843 h 1605999"/>
              <a:gd name="connsiteX6" fmla="*/ 0 w 5048402"/>
              <a:gd name="connsiteY6" fmla="*/ 1605999 h 1605999"/>
              <a:gd name="connsiteX0" fmla="*/ 0 w 5048402"/>
              <a:gd name="connsiteY0" fmla="*/ 1669603 h 1669603"/>
              <a:gd name="connsiteX1" fmla="*/ 336396 w 5048402"/>
              <a:gd name="connsiteY1" fmla="*/ 1437017 h 1669603"/>
              <a:gd name="connsiteX2" fmla="*/ 1051440 w 5048402"/>
              <a:gd name="connsiteY2" fmla="*/ 1118726 h 1669603"/>
              <a:gd name="connsiteX3" fmla="*/ 3735481 w 5048402"/>
              <a:gd name="connsiteY3" fmla="*/ 0 h 1669603"/>
              <a:gd name="connsiteX4" fmla="*/ 5048402 w 5048402"/>
              <a:gd name="connsiteY4" fmla="*/ 667169 h 1669603"/>
              <a:gd name="connsiteX5" fmla="*/ 912745 w 5048402"/>
              <a:gd name="connsiteY5" fmla="*/ 1373447 h 1669603"/>
              <a:gd name="connsiteX6" fmla="*/ 0 w 5048402"/>
              <a:gd name="connsiteY6" fmla="*/ 1669603 h 1669603"/>
              <a:gd name="connsiteX0" fmla="*/ 0 w 4477880"/>
              <a:gd name="connsiteY0" fmla="*/ 1669603 h 1669603"/>
              <a:gd name="connsiteX1" fmla="*/ 336396 w 4477880"/>
              <a:gd name="connsiteY1" fmla="*/ 1437017 h 1669603"/>
              <a:gd name="connsiteX2" fmla="*/ 1051440 w 4477880"/>
              <a:gd name="connsiteY2" fmla="*/ 1118726 h 1669603"/>
              <a:gd name="connsiteX3" fmla="*/ 3735481 w 4477880"/>
              <a:gd name="connsiteY3" fmla="*/ 0 h 1669603"/>
              <a:gd name="connsiteX4" fmla="*/ 4477880 w 4477880"/>
              <a:gd name="connsiteY4" fmla="*/ 787789 h 1669603"/>
              <a:gd name="connsiteX5" fmla="*/ 912745 w 4477880"/>
              <a:gd name="connsiteY5" fmla="*/ 1373447 h 1669603"/>
              <a:gd name="connsiteX6" fmla="*/ 0 w 4477880"/>
              <a:gd name="connsiteY6" fmla="*/ 1669603 h 1669603"/>
              <a:gd name="connsiteX0" fmla="*/ 0 w 4477880"/>
              <a:gd name="connsiteY0" fmla="*/ 1532900 h 1532900"/>
              <a:gd name="connsiteX1" fmla="*/ 336396 w 4477880"/>
              <a:gd name="connsiteY1" fmla="*/ 1300314 h 1532900"/>
              <a:gd name="connsiteX2" fmla="*/ 1051440 w 4477880"/>
              <a:gd name="connsiteY2" fmla="*/ 982023 h 1532900"/>
              <a:gd name="connsiteX3" fmla="*/ 3344797 w 4477880"/>
              <a:gd name="connsiteY3" fmla="*/ 0 h 1532900"/>
              <a:gd name="connsiteX4" fmla="*/ 4477880 w 4477880"/>
              <a:gd name="connsiteY4" fmla="*/ 651086 h 1532900"/>
              <a:gd name="connsiteX5" fmla="*/ 912745 w 4477880"/>
              <a:gd name="connsiteY5" fmla="*/ 1236744 h 1532900"/>
              <a:gd name="connsiteX6" fmla="*/ 0 w 4477880"/>
              <a:gd name="connsiteY6" fmla="*/ 1532900 h 1532900"/>
              <a:gd name="connsiteX0" fmla="*/ 0 w 4477880"/>
              <a:gd name="connsiteY0" fmla="*/ 1548983 h 1548983"/>
              <a:gd name="connsiteX1" fmla="*/ 336396 w 4477880"/>
              <a:gd name="connsiteY1" fmla="*/ 1316397 h 1548983"/>
              <a:gd name="connsiteX2" fmla="*/ 1051440 w 4477880"/>
              <a:gd name="connsiteY2" fmla="*/ 998106 h 1548983"/>
              <a:gd name="connsiteX3" fmla="*/ 3363401 w 4477880"/>
              <a:gd name="connsiteY3" fmla="*/ 0 h 1548983"/>
              <a:gd name="connsiteX4" fmla="*/ 4477880 w 4477880"/>
              <a:gd name="connsiteY4" fmla="*/ 667169 h 1548983"/>
              <a:gd name="connsiteX5" fmla="*/ 912745 w 4477880"/>
              <a:gd name="connsiteY5" fmla="*/ 1252827 h 1548983"/>
              <a:gd name="connsiteX6" fmla="*/ 0 w 4477880"/>
              <a:gd name="connsiteY6" fmla="*/ 1548983 h 1548983"/>
              <a:gd name="connsiteX0" fmla="*/ 0 w 4477880"/>
              <a:gd name="connsiteY0" fmla="*/ 1548983 h 1548983"/>
              <a:gd name="connsiteX1" fmla="*/ 336396 w 4477880"/>
              <a:gd name="connsiteY1" fmla="*/ 1316397 h 1548983"/>
              <a:gd name="connsiteX2" fmla="*/ 1051440 w 4477880"/>
              <a:gd name="connsiteY2" fmla="*/ 998106 h 1548983"/>
              <a:gd name="connsiteX3" fmla="*/ 3363401 w 4477880"/>
              <a:gd name="connsiteY3" fmla="*/ 0 h 1548983"/>
              <a:gd name="connsiteX4" fmla="*/ 4248060 w 4477880"/>
              <a:gd name="connsiteY4" fmla="*/ 536052 h 1548983"/>
              <a:gd name="connsiteX5" fmla="*/ 4477880 w 4477880"/>
              <a:gd name="connsiteY5" fmla="*/ 667169 h 1548983"/>
              <a:gd name="connsiteX6" fmla="*/ 912745 w 4477880"/>
              <a:gd name="connsiteY6" fmla="*/ 1252827 h 1548983"/>
              <a:gd name="connsiteX7" fmla="*/ 0 w 4477880"/>
              <a:gd name="connsiteY7" fmla="*/ 1548983 h 1548983"/>
              <a:gd name="connsiteX0" fmla="*/ 0 w 4626342"/>
              <a:gd name="connsiteY0" fmla="*/ 1548983 h 1548983"/>
              <a:gd name="connsiteX1" fmla="*/ 336396 w 4626342"/>
              <a:gd name="connsiteY1" fmla="*/ 1316397 h 1548983"/>
              <a:gd name="connsiteX2" fmla="*/ 1051440 w 4626342"/>
              <a:gd name="connsiteY2" fmla="*/ 998106 h 1548983"/>
              <a:gd name="connsiteX3" fmla="*/ 3363401 w 4626342"/>
              <a:gd name="connsiteY3" fmla="*/ 0 h 1548983"/>
              <a:gd name="connsiteX4" fmla="*/ 4626342 w 4626342"/>
              <a:gd name="connsiteY4" fmla="*/ 600383 h 1548983"/>
              <a:gd name="connsiteX5" fmla="*/ 4477880 w 4626342"/>
              <a:gd name="connsiteY5" fmla="*/ 667169 h 1548983"/>
              <a:gd name="connsiteX6" fmla="*/ 912745 w 4626342"/>
              <a:gd name="connsiteY6" fmla="*/ 1252827 h 1548983"/>
              <a:gd name="connsiteX7" fmla="*/ 0 w 4626342"/>
              <a:gd name="connsiteY7"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632544 w 4632544"/>
              <a:gd name="connsiteY4" fmla="*/ 459659 h 1548983"/>
              <a:gd name="connsiteX5" fmla="*/ 4477880 w 4632544"/>
              <a:gd name="connsiteY5" fmla="*/ 667169 h 1548983"/>
              <a:gd name="connsiteX6" fmla="*/ 912745 w 4632544"/>
              <a:gd name="connsiteY6" fmla="*/ 1252827 h 1548983"/>
              <a:gd name="connsiteX7" fmla="*/ 0 w 4632544"/>
              <a:gd name="connsiteY7"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322476 w 4632544"/>
              <a:gd name="connsiteY4" fmla="*/ 343059 h 1548983"/>
              <a:gd name="connsiteX5" fmla="*/ 4632544 w 4632544"/>
              <a:gd name="connsiteY5" fmla="*/ 459659 h 1548983"/>
              <a:gd name="connsiteX6" fmla="*/ 4477880 w 4632544"/>
              <a:gd name="connsiteY6" fmla="*/ 667169 h 1548983"/>
              <a:gd name="connsiteX7" fmla="*/ 912745 w 4632544"/>
              <a:gd name="connsiteY7" fmla="*/ 1252827 h 1548983"/>
              <a:gd name="connsiteX8" fmla="*/ 0 w 4632544"/>
              <a:gd name="connsiteY8"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415496 w 4632544"/>
              <a:gd name="connsiteY4" fmla="*/ 250583 h 1548983"/>
              <a:gd name="connsiteX5" fmla="*/ 4632544 w 4632544"/>
              <a:gd name="connsiteY5" fmla="*/ 459659 h 1548983"/>
              <a:gd name="connsiteX6" fmla="*/ 4477880 w 4632544"/>
              <a:gd name="connsiteY6" fmla="*/ 667169 h 1548983"/>
              <a:gd name="connsiteX7" fmla="*/ 912745 w 4632544"/>
              <a:gd name="connsiteY7" fmla="*/ 1252827 h 1548983"/>
              <a:gd name="connsiteX8" fmla="*/ 0 w 4632544"/>
              <a:gd name="connsiteY8"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888384 w 4632544"/>
              <a:gd name="connsiteY4" fmla="*/ 133983 h 1548983"/>
              <a:gd name="connsiteX5" fmla="*/ 4415496 w 4632544"/>
              <a:gd name="connsiteY5" fmla="*/ 250583 h 1548983"/>
              <a:gd name="connsiteX6" fmla="*/ 4632544 w 4632544"/>
              <a:gd name="connsiteY6" fmla="*/ 459659 h 1548983"/>
              <a:gd name="connsiteX7" fmla="*/ 4477880 w 4632544"/>
              <a:gd name="connsiteY7" fmla="*/ 667169 h 1548983"/>
              <a:gd name="connsiteX8" fmla="*/ 912745 w 4632544"/>
              <a:gd name="connsiteY8" fmla="*/ 1252827 h 1548983"/>
              <a:gd name="connsiteX9" fmla="*/ 0 w 4632544"/>
              <a:gd name="connsiteY9"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993807 w 4632544"/>
              <a:gd name="connsiteY4" fmla="*/ 49548 h 1548983"/>
              <a:gd name="connsiteX5" fmla="*/ 4415496 w 4632544"/>
              <a:gd name="connsiteY5" fmla="*/ 250583 h 1548983"/>
              <a:gd name="connsiteX6" fmla="*/ 4632544 w 4632544"/>
              <a:gd name="connsiteY6" fmla="*/ 459659 h 1548983"/>
              <a:gd name="connsiteX7" fmla="*/ 4477880 w 4632544"/>
              <a:gd name="connsiteY7" fmla="*/ 667169 h 1548983"/>
              <a:gd name="connsiteX8" fmla="*/ 912745 w 4632544"/>
              <a:gd name="connsiteY8" fmla="*/ 1252827 h 1548983"/>
              <a:gd name="connsiteX9" fmla="*/ 0 w 4632544"/>
              <a:gd name="connsiteY9"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665136 w 4632544"/>
              <a:gd name="connsiteY4" fmla="*/ 25425 h 1548983"/>
              <a:gd name="connsiteX5" fmla="*/ 3993807 w 4632544"/>
              <a:gd name="connsiteY5" fmla="*/ 49548 h 1548983"/>
              <a:gd name="connsiteX6" fmla="*/ 4415496 w 4632544"/>
              <a:gd name="connsiteY6" fmla="*/ 250583 h 1548983"/>
              <a:gd name="connsiteX7" fmla="*/ 4632544 w 4632544"/>
              <a:gd name="connsiteY7" fmla="*/ 459659 h 1548983"/>
              <a:gd name="connsiteX8" fmla="*/ 4477880 w 4632544"/>
              <a:gd name="connsiteY8" fmla="*/ 667169 h 1548983"/>
              <a:gd name="connsiteX9" fmla="*/ 912745 w 4632544"/>
              <a:gd name="connsiteY9" fmla="*/ 1252827 h 1548983"/>
              <a:gd name="connsiteX10" fmla="*/ 0 w 4632544"/>
              <a:gd name="connsiteY10" fmla="*/ 1548983 h 1548983"/>
              <a:gd name="connsiteX0" fmla="*/ 0 w 4632544"/>
              <a:gd name="connsiteY0" fmla="*/ 1575827 h 1575827"/>
              <a:gd name="connsiteX1" fmla="*/ 336396 w 4632544"/>
              <a:gd name="connsiteY1" fmla="*/ 1343241 h 1575827"/>
              <a:gd name="connsiteX2" fmla="*/ 1051440 w 4632544"/>
              <a:gd name="connsiteY2" fmla="*/ 1024950 h 1575827"/>
              <a:gd name="connsiteX3" fmla="*/ 3363401 w 4632544"/>
              <a:gd name="connsiteY3" fmla="*/ 26844 h 1575827"/>
              <a:gd name="connsiteX4" fmla="*/ 3696143 w 4632544"/>
              <a:gd name="connsiteY4" fmla="*/ 0 h 1575827"/>
              <a:gd name="connsiteX5" fmla="*/ 3993807 w 4632544"/>
              <a:gd name="connsiteY5" fmla="*/ 76392 h 1575827"/>
              <a:gd name="connsiteX6" fmla="*/ 4415496 w 4632544"/>
              <a:gd name="connsiteY6" fmla="*/ 277427 h 1575827"/>
              <a:gd name="connsiteX7" fmla="*/ 4632544 w 4632544"/>
              <a:gd name="connsiteY7" fmla="*/ 486503 h 1575827"/>
              <a:gd name="connsiteX8" fmla="*/ 4477880 w 4632544"/>
              <a:gd name="connsiteY8" fmla="*/ 694013 h 1575827"/>
              <a:gd name="connsiteX9" fmla="*/ 912745 w 4632544"/>
              <a:gd name="connsiteY9" fmla="*/ 1279671 h 1575827"/>
              <a:gd name="connsiteX10" fmla="*/ 0 w 4632544"/>
              <a:gd name="connsiteY10" fmla="*/ 1575827 h 1575827"/>
              <a:gd name="connsiteX0" fmla="*/ 0 w 4632544"/>
              <a:gd name="connsiteY0" fmla="*/ 1575827 h 1575827"/>
              <a:gd name="connsiteX1" fmla="*/ 336396 w 4632544"/>
              <a:gd name="connsiteY1" fmla="*/ 1343241 h 1575827"/>
              <a:gd name="connsiteX2" fmla="*/ 1051440 w 4632544"/>
              <a:gd name="connsiteY2" fmla="*/ 1024950 h 1575827"/>
              <a:gd name="connsiteX3" fmla="*/ 3363401 w 4632544"/>
              <a:gd name="connsiteY3" fmla="*/ 26844 h 1575827"/>
              <a:gd name="connsiteX4" fmla="*/ 3696143 w 4632544"/>
              <a:gd name="connsiteY4" fmla="*/ 0 h 1575827"/>
              <a:gd name="connsiteX5" fmla="*/ 3993807 w 4632544"/>
              <a:gd name="connsiteY5" fmla="*/ 76392 h 1575827"/>
              <a:gd name="connsiteX6" fmla="*/ 4415496 w 4632544"/>
              <a:gd name="connsiteY6" fmla="*/ 277427 h 1575827"/>
              <a:gd name="connsiteX7" fmla="*/ 4632544 w 4632544"/>
              <a:gd name="connsiteY7" fmla="*/ 486503 h 1575827"/>
              <a:gd name="connsiteX8" fmla="*/ 4551926 w 4632544"/>
              <a:gd name="connsiteY8" fmla="*/ 574958 h 1575827"/>
              <a:gd name="connsiteX9" fmla="*/ 4477880 w 4632544"/>
              <a:gd name="connsiteY9" fmla="*/ 694013 h 1575827"/>
              <a:gd name="connsiteX10" fmla="*/ 912745 w 4632544"/>
              <a:gd name="connsiteY10" fmla="*/ 1279671 h 1575827"/>
              <a:gd name="connsiteX11" fmla="*/ 0 w 4632544"/>
              <a:gd name="connsiteY11"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415496 w 4644946"/>
              <a:gd name="connsiteY6" fmla="*/ 277427 h 1575827"/>
              <a:gd name="connsiteX7" fmla="*/ 4632544 w 4644946"/>
              <a:gd name="connsiteY7" fmla="*/ 486503 h 1575827"/>
              <a:gd name="connsiteX8" fmla="*/ 4644946 w 4644946"/>
              <a:gd name="connsiteY8" fmla="*/ 611144 h 1575827"/>
              <a:gd name="connsiteX9" fmla="*/ 4477880 w 4644946"/>
              <a:gd name="connsiteY9" fmla="*/ 694013 h 1575827"/>
              <a:gd name="connsiteX10" fmla="*/ 912745 w 4644946"/>
              <a:gd name="connsiteY10" fmla="*/ 1279671 h 1575827"/>
              <a:gd name="connsiteX11" fmla="*/ 0 w 4644946"/>
              <a:gd name="connsiteY11"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04652 w 4644946"/>
              <a:gd name="connsiteY6" fmla="*/ 172889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04652 w 4644946"/>
              <a:gd name="connsiteY6" fmla="*/ 180930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17054 w 4644946"/>
              <a:gd name="connsiteY6" fmla="*/ 172889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17054 w 4732491"/>
              <a:gd name="connsiteY6" fmla="*/ 172889 h 1575827"/>
              <a:gd name="connsiteX7" fmla="*/ 4415496 w 4732491"/>
              <a:gd name="connsiteY7" fmla="*/ 277427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17054 w 4732491"/>
              <a:gd name="connsiteY6" fmla="*/ 172889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37044 w 4732491"/>
              <a:gd name="connsiteY6" fmla="*/ 146968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53828 w 4732491"/>
              <a:gd name="connsiteY5" fmla="*/ 85032 h 1575827"/>
              <a:gd name="connsiteX6" fmla="*/ 4237044 w 4732491"/>
              <a:gd name="connsiteY6" fmla="*/ 146968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48983 h 1548983"/>
              <a:gd name="connsiteX1" fmla="*/ 336396 w 4732491"/>
              <a:gd name="connsiteY1" fmla="*/ 1316397 h 1548983"/>
              <a:gd name="connsiteX2" fmla="*/ 1051440 w 4732491"/>
              <a:gd name="connsiteY2" fmla="*/ 998106 h 1548983"/>
              <a:gd name="connsiteX3" fmla="*/ 3363401 w 4732491"/>
              <a:gd name="connsiteY3" fmla="*/ 0 h 1548983"/>
              <a:gd name="connsiteX4" fmla="*/ 3716133 w 4732491"/>
              <a:gd name="connsiteY4" fmla="*/ 42277 h 1548983"/>
              <a:gd name="connsiteX5" fmla="*/ 3953828 w 4732491"/>
              <a:gd name="connsiteY5" fmla="*/ 58188 h 1548983"/>
              <a:gd name="connsiteX6" fmla="*/ 4237044 w 4732491"/>
              <a:gd name="connsiteY6" fmla="*/ 120124 h 1548983"/>
              <a:gd name="connsiteX7" fmla="*/ 4528769 w 4732491"/>
              <a:gd name="connsiteY7" fmla="*/ 216022 h 1548983"/>
              <a:gd name="connsiteX8" fmla="*/ 4732491 w 4732491"/>
              <a:gd name="connsiteY8" fmla="*/ 338696 h 1548983"/>
              <a:gd name="connsiteX9" fmla="*/ 4644946 w 4732491"/>
              <a:gd name="connsiteY9" fmla="*/ 584300 h 1548983"/>
              <a:gd name="connsiteX10" fmla="*/ 4477880 w 4732491"/>
              <a:gd name="connsiteY10" fmla="*/ 667169 h 1548983"/>
              <a:gd name="connsiteX11" fmla="*/ 912745 w 4732491"/>
              <a:gd name="connsiteY11" fmla="*/ 1252827 h 1548983"/>
              <a:gd name="connsiteX12" fmla="*/ 0 w 4732491"/>
              <a:gd name="connsiteY12" fmla="*/ 1548983 h 1548983"/>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644946 w 4732491"/>
              <a:gd name="connsiteY9" fmla="*/ 542023 h 1506706"/>
              <a:gd name="connsiteX10" fmla="*/ 4477880 w 4732491"/>
              <a:gd name="connsiteY10" fmla="*/ 624892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591640 w 4732491"/>
              <a:gd name="connsiteY9" fmla="*/ 477221 h 1506706"/>
              <a:gd name="connsiteX10" fmla="*/ 4477880 w 4732491"/>
              <a:gd name="connsiteY10" fmla="*/ 624892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591640 w 4732491"/>
              <a:gd name="connsiteY9" fmla="*/ 477221 h 1506706"/>
              <a:gd name="connsiteX10" fmla="*/ 4098082 w 4732491"/>
              <a:gd name="connsiteY10" fmla="*/ 594651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724903 w 4732491"/>
              <a:gd name="connsiteY9" fmla="*/ 377859 h 1506706"/>
              <a:gd name="connsiteX10" fmla="*/ 4098082 w 4732491"/>
              <a:gd name="connsiteY10" fmla="*/ 594651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724903 w 4732491"/>
              <a:gd name="connsiteY9" fmla="*/ 377859 h 1506706"/>
              <a:gd name="connsiteX10" fmla="*/ 4531185 w 4732491"/>
              <a:gd name="connsiteY10" fmla="*/ 460728 h 1506706"/>
              <a:gd name="connsiteX11" fmla="*/ 912745 w 4732491"/>
              <a:gd name="connsiteY11" fmla="*/ 1210550 h 1506706"/>
              <a:gd name="connsiteX12" fmla="*/ 0 w 4732491"/>
              <a:gd name="connsiteY12" fmla="*/ 1506706 h 150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32491" h="1506706">
                <a:moveTo>
                  <a:pt x="0" y="1506706"/>
                </a:moveTo>
                <a:lnTo>
                  <a:pt x="336396" y="1274120"/>
                </a:lnTo>
                <a:lnTo>
                  <a:pt x="1051440" y="955829"/>
                </a:lnTo>
                <a:lnTo>
                  <a:pt x="3376727" y="26844"/>
                </a:lnTo>
                <a:lnTo>
                  <a:pt x="3716133" y="0"/>
                </a:lnTo>
                <a:lnTo>
                  <a:pt x="3953828" y="15911"/>
                </a:lnTo>
                <a:lnTo>
                  <a:pt x="4237044" y="77847"/>
                </a:lnTo>
                <a:lnTo>
                  <a:pt x="4528769" y="173745"/>
                </a:lnTo>
                <a:lnTo>
                  <a:pt x="4732491" y="296419"/>
                </a:lnTo>
                <a:lnTo>
                  <a:pt x="4724903" y="377859"/>
                </a:lnTo>
                <a:lnTo>
                  <a:pt x="4531185" y="460728"/>
                </a:lnTo>
                <a:lnTo>
                  <a:pt x="912745" y="1210550"/>
                </a:lnTo>
                <a:lnTo>
                  <a:pt x="0" y="1506706"/>
                </a:lnTo>
                <a:close/>
              </a:path>
            </a:pathLst>
          </a:custGeom>
          <a:solidFill>
            <a:schemeClr val="bg1">
              <a:lumMod val="85000"/>
              <a:alpha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5A64F83C-D0B8-4541-85A3-350F493A30BA}"/>
              </a:ext>
            </a:extLst>
          </p:cNvPr>
          <p:cNvSpPr/>
          <p:nvPr/>
        </p:nvSpPr>
        <p:spPr>
          <a:xfrm rot="811797">
            <a:off x="6997454" y="1545178"/>
            <a:ext cx="2276421" cy="923517"/>
          </a:xfrm>
          <a:prstGeom prst="ellipse">
            <a:avLst/>
          </a:prstGeom>
          <a:solidFill>
            <a:schemeClr val="bg1">
              <a:lumMod val="85000"/>
              <a:alpha val="0"/>
            </a:schemeClr>
          </a:solidFill>
          <a:ln w="127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FDC5B7DC-4918-47C0-8B00-19CDC4AF5823}"/>
              </a:ext>
            </a:extLst>
          </p:cNvPr>
          <p:cNvCxnSpPr>
            <a:cxnSpLocks/>
            <a:stCxn id="22" idx="2"/>
          </p:cNvCxnSpPr>
          <p:nvPr/>
        </p:nvCxnSpPr>
        <p:spPr>
          <a:xfrm>
            <a:off x="7029042" y="1740649"/>
            <a:ext cx="2105230" cy="632900"/>
          </a:xfrm>
          <a:prstGeom prst="line">
            <a:avLst/>
          </a:prstGeom>
          <a:ln w="127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2F60DE-6D28-468B-9C7B-0BEA693A656D}"/>
              </a:ext>
            </a:extLst>
          </p:cNvPr>
          <p:cNvCxnSpPr>
            <a:cxnSpLocks/>
          </p:cNvCxnSpPr>
          <p:nvPr/>
        </p:nvCxnSpPr>
        <p:spPr>
          <a:xfrm flipV="1">
            <a:off x="8032732" y="1495173"/>
            <a:ext cx="0" cy="96012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027C26F-DA29-4694-89DD-47A8F9350CFC}"/>
              </a:ext>
            </a:extLst>
          </p:cNvPr>
          <p:cNvSpPr/>
          <p:nvPr/>
        </p:nvSpPr>
        <p:spPr>
          <a:xfrm rot="821336">
            <a:off x="4297174" y="3285217"/>
            <a:ext cx="931028" cy="443861"/>
          </a:xfrm>
          <a:prstGeom prst="ellipse">
            <a:avLst/>
          </a:prstGeom>
          <a:solidFill>
            <a:schemeClr val="bg1">
              <a:lumMod val="85000"/>
              <a:alpha val="72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4" name="Straight Connector 53">
            <a:extLst>
              <a:ext uri="{FF2B5EF4-FFF2-40B4-BE49-F238E27FC236}">
                <a16:creationId xmlns:a16="http://schemas.microsoft.com/office/drawing/2014/main" id="{E42D123E-D31E-4245-93BF-FD167E6DABE2}"/>
              </a:ext>
            </a:extLst>
          </p:cNvPr>
          <p:cNvCxnSpPr>
            <a:cxnSpLocks/>
          </p:cNvCxnSpPr>
          <p:nvPr/>
        </p:nvCxnSpPr>
        <p:spPr>
          <a:xfrm>
            <a:off x="4362515" y="3302224"/>
            <a:ext cx="741608" cy="431989"/>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5C114DC-4D0D-4C72-A2A1-D042711A9E9A}"/>
              </a:ext>
            </a:extLst>
          </p:cNvPr>
          <p:cNvCxnSpPr>
            <a:cxnSpLocks/>
          </p:cNvCxnSpPr>
          <p:nvPr/>
        </p:nvCxnSpPr>
        <p:spPr>
          <a:xfrm flipV="1">
            <a:off x="4719523" y="3283272"/>
            <a:ext cx="0" cy="431989"/>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3075C10-664D-4257-92EC-0462C97F3E7C}"/>
              </a:ext>
            </a:extLst>
          </p:cNvPr>
          <p:cNvSpPr txBox="1"/>
          <p:nvPr/>
        </p:nvSpPr>
        <p:spPr>
          <a:xfrm>
            <a:off x="1974719" y="540994"/>
            <a:ext cx="276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61" name="TextBox 60">
            <a:extLst>
              <a:ext uri="{FF2B5EF4-FFF2-40B4-BE49-F238E27FC236}">
                <a16:creationId xmlns:a16="http://schemas.microsoft.com/office/drawing/2014/main" id="{504FD223-1F44-487A-AA11-A717958064DB}"/>
              </a:ext>
            </a:extLst>
          </p:cNvPr>
          <p:cNvSpPr txBox="1"/>
          <p:nvPr/>
        </p:nvSpPr>
        <p:spPr>
          <a:xfrm>
            <a:off x="570686" y="4127269"/>
            <a:ext cx="457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a:t>
            </a:r>
          </a:p>
        </p:txBody>
      </p:sp>
      <p:sp>
        <p:nvSpPr>
          <p:cNvPr id="62" name="TextBox 61">
            <a:extLst>
              <a:ext uri="{FF2B5EF4-FFF2-40B4-BE49-F238E27FC236}">
                <a16:creationId xmlns:a16="http://schemas.microsoft.com/office/drawing/2014/main" id="{D1772897-CDD2-4421-80DD-8FBACF29DE05}"/>
              </a:ext>
            </a:extLst>
          </p:cNvPr>
          <p:cNvSpPr txBox="1"/>
          <p:nvPr/>
        </p:nvSpPr>
        <p:spPr>
          <a:xfrm>
            <a:off x="3660848" y="6157112"/>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a:t>
            </a:r>
          </a:p>
        </p:txBody>
      </p:sp>
      <p:sp>
        <p:nvSpPr>
          <p:cNvPr id="63" name="TextBox 62">
            <a:extLst>
              <a:ext uri="{FF2B5EF4-FFF2-40B4-BE49-F238E27FC236}">
                <a16:creationId xmlns:a16="http://schemas.microsoft.com/office/drawing/2014/main" id="{08649235-D71C-436D-B1DC-0FE3628EA482}"/>
              </a:ext>
            </a:extLst>
          </p:cNvPr>
          <p:cNvSpPr txBox="1"/>
          <p:nvPr/>
        </p:nvSpPr>
        <p:spPr>
          <a:xfrm>
            <a:off x="9821722" y="3650613"/>
            <a:ext cx="2840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grpSp>
        <p:nvGrpSpPr>
          <p:cNvPr id="3" name="Group 2">
            <a:extLst>
              <a:ext uri="{FF2B5EF4-FFF2-40B4-BE49-F238E27FC236}">
                <a16:creationId xmlns:a16="http://schemas.microsoft.com/office/drawing/2014/main" id="{511F1ADD-8A60-4482-8EE6-327C08CB0814}"/>
              </a:ext>
            </a:extLst>
          </p:cNvPr>
          <p:cNvGrpSpPr/>
          <p:nvPr/>
        </p:nvGrpSpPr>
        <p:grpSpPr>
          <a:xfrm>
            <a:off x="2317945" y="1246078"/>
            <a:ext cx="7413816" cy="3656428"/>
            <a:chOff x="2317945" y="1246078"/>
            <a:chExt cx="7413816" cy="3656428"/>
          </a:xfrm>
        </p:grpSpPr>
        <p:sp>
          <p:nvSpPr>
            <p:cNvPr id="28" name="Freeform: Shape 27">
              <a:extLst>
                <a:ext uri="{FF2B5EF4-FFF2-40B4-BE49-F238E27FC236}">
                  <a16:creationId xmlns:a16="http://schemas.microsoft.com/office/drawing/2014/main" id="{C189B9D8-7E7C-4E95-8FDC-3E7292220330}"/>
                </a:ext>
              </a:extLst>
            </p:cNvPr>
            <p:cNvSpPr/>
            <p:nvPr/>
          </p:nvSpPr>
          <p:spPr>
            <a:xfrm>
              <a:off x="2335575" y="1246078"/>
              <a:ext cx="7396186" cy="3656428"/>
            </a:xfrm>
            <a:custGeom>
              <a:avLst/>
              <a:gdLst>
                <a:gd name="connsiteX0" fmla="*/ 0 w 7590690"/>
                <a:gd name="connsiteY0" fmla="*/ 3545676 h 3545676"/>
                <a:gd name="connsiteX1" fmla="*/ 980501 w 7590690"/>
                <a:gd name="connsiteY1" fmla="*/ 2796529 h 3545676"/>
                <a:gd name="connsiteX2" fmla="*/ 2434728 w 7590690"/>
                <a:gd name="connsiteY2" fmla="*/ 2113483 h 3545676"/>
                <a:gd name="connsiteX3" fmla="*/ 3877937 w 7590690"/>
                <a:gd name="connsiteY3" fmla="*/ 1562640 h 3545676"/>
                <a:gd name="connsiteX4" fmla="*/ 5783855 w 7590690"/>
                <a:gd name="connsiteY4" fmla="*/ 769425 h 3545676"/>
                <a:gd name="connsiteX5" fmla="*/ 7425369 w 7590690"/>
                <a:gd name="connsiteY5" fmla="*/ 64346 h 3545676"/>
                <a:gd name="connsiteX6" fmla="*/ 7447402 w 7590690"/>
                <a:gd name="connsiteY6" fmla="*/ 75363 h 3545676"/>
                <a:gd name="connsiteX0" fmla="*/ 0 w 7425369"/>
                <a:gd name="connsiteY0" fmla="*/ 3481330 h 3481330"/>
                <a:gd name="connsiteX1" fmla="*/ 980501 w 7425369"/>
                <a:gd name="connsiteY1" fmla="*/ 2732183 h 3481330"/>
                <a:gd name="connsiteX2" fmla="*/ 2434728 w 7425369"/>
                <a:gd name="connsiteY2" fmla="*/ 2049137 h 3481330"/>
                <a:gd name="connsiteX3" fmla="*/ 3877937 w 7425369"/>
                <a:gd name="connsiteY3" fmla="*/ 1498294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44945 w 7425369"/>
                <a:gd name="connsiteY4" fmla="*/ 607803 h 3481330"/>
                <a:gd name="connsiteX5" fmla="*/ 7425369 w 7425369"/>
                <a:gd name="connsiteY5" fmla="*/ 0 h 3481330"/>
                <a:gd name="connsiteX0" fmla="*/ 0 w 7396186"/>
                <a:gd name="connsiteY0" fmla="*/ 3656428 h 3656428"/>
                <a:gd name="connsiteX1" fmla="*/ 980501 w 7396186"/>
                <a:gd name="connsiteY1" fmla="*/ 2907281 h 3656428"/>
                <a:gd name="connsiteX2" fmla="*/ 2434728 w 7396186"/>
                <a:gd name="connsiteY2" fmla="*/ 2224235 h 3656428"/>
                <a:gd name="connsiteX3" fmla="*/ 3887664 w 7396186"/>
                <a:gd name="connsiteY3" fmla="*/ 1585843 h 3656428"/>
                <a:gd name="connsiteX4" fmla="*/ 5744945 w 7396186"/>
                <a:gd name="connsiteY4" fmla="*/ 782901 h 3656428"/>
                <a:gd name="connsiteX5" fmla="*/ 7396186 w 7396186"/>
                <a:gd name="connsiteY5" fmla="*/ 0 h 365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6186" h="3656428">
                  <a:moveTo>
                    <a:pt x="0" y="3656428"/>
                  </a:moveTo>
                  <a:cubicBezTo>
                    <a:pt x="287356" y="3401204"/>
                    <a:pt x="574713" y="3145980"/>
                    <a:pt x="980501" y="2907281"/>
                  </a:cubicBezTo>
                  <a:cubicBezTo>
                    <a:pt x="1386289" y="2668582"/>
                    <a:pt x="1950201" y="2444475"/>
                    <a:pt x="2434728" y="2224235"/>
                  </a:cubicBezTo>
                  <a:cubicBezTo>
                    <a:pt x="2919255" y="2003995"/>
                    <a:pt x="3335961" y="1826065"/>
                    <a:pt x="3887664" y="1585843"/>
                  </a:cubicBezTo>
                  <a:lnTo>
                    <a:pt x="5744945" y="782901"/>
                  </a:lnTo>
                  <a:lnTo>
                    <a:pt x="7396186" y="0"/>
                  </a:ln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324EC20-F0DB-416D-9A4D-1F5289F91BC5}"/>
                </a:ext>
              </a:extLst>
            </p:cNvPr>
            <p:cNvSpPr/>
            <p:nvPr/>
          </p:nvSpPr>
          <p:spPr>
            <a:xfrm>
              <a:off x="2317945" y="468140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543AFC3-278C-420A-8823-F0A260E59AF9}"/>
                </a:ext>
              </a:extLst>
            </p:cNvPr>
            <p:cNvSpPr/>
            <p:nvPr/>
          </p:nvSpPr>
          <p:spPr>
            <a:xfrm>
              <a:off x="2710977" y="4371784"/>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0A41D25E-2107-4D86-A149-BBA993CF07B0}"/>
                </a:ext>
              </a:extLst>
            </p:cNvPr>
            <p:cNvSpPr/>
            <p:nvPr/>
          </p:nvSpPr>
          <p:spPr>
            <a:xfrm>
              <a:off x="3209884" y="4071799"/>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CA742895-EDA3-4FF5-AC89-58D65769EFC6}"/>
                </a:ext>
              </a:extLst>
            </p:cNvPr>
            <p:cNvSpPr/>
            <p:nvPr/>
          </p:nvSpPr>
          <p:spPr>
            <a:xfrm>
              <a:off x="3718418" y="3791064"/>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8AE5CE65-177F-4279-996A-BEAA49A221D0}"/>
                </a:ext>
              </a:extLst>
            </p:cNvPr>
            <p:cNvSpPr/>
            <p:nvPr/>
          </p:nvSpPr>
          <p:spPr>
            <a:xfrm>
              <a:off x="4294331" y="352957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2CDB85A5-9805-4EC8-A9E3-EFF23ACD4901}"/>
                </a:ext>
              </a:extLst>
            </p:cNvPr>
            <p:cNvSpPr/>
            <p:nvPr/>
          </p:nvSpPr>
          <p:spPr>
            <a:xfrm>
              <a:off x="4947245" y="3239216"/>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37F09B46-4D1B-476B-80B8-6B1CBCE7716B}"/>
                </a:ext>
              </a:extLst>
            </p:cNvPr>
            <p:cNvSpPr/>
            <p:nvPr/>
          </p:nvSpPr>
          <p:spPr>
            <a:xfrm>
              <a:off x="5532781" y="298735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C5D13E1F-443D-4846-9213-237B7EF97386}"/>
                </a:ext>
              </a:extLst>
            </p:cNvPr>
            <p:cNvSpPr/>
            <p:nvPr/>
          </p:nvSpPr>
          <p:spPr>
            <a:xfrm>
              <a:off x="6137568" y="272587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73561E-2840-4E72-A7E7-E5D08932FC58}"/>
                </a:ext>
              </a:extLst>
            </p:cNvPr>
            <p:cNvSpPr/>
            <p:nvPr/>
          </p:nvSpPr>
          <p:spPr>
            <a:xfrm>
              <a:off x="6771233" y="2454757"/>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19F9679A-4F19-4134-8739-BA1FA67726FD}"/>
                </a:ext>
              </a:extLst>
            </p:cNvPr>
            <p:cNvSpPr/>
            <p:nvPr/>
          </p:nvSpPr>
          <p:spPr>
            <a:xfrm>
              <a:off x="7424147" y="2164396"/>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EBC0A27C-F61B-4E47-904D-C24D7FA5EC2F}"/>
                </a:ext>
              </a:extLst>
            </p:cNvPr>
            <p:cNvSpPr/>
            <p:nvPr/>
          </p:nvSpPr>
          <p:spPr>
            <a:xfrm>
              <a:off x="8125190" y="1874029"/>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A10B15F6-0490-4D93-9FCD-080E6169FF4B}"/>
              </a:ext>
            </a:extLst>
          </p:cNvPr>
          <p:cNvSpPr txBox="1"/>
          <p:nvPr/>
        </p:nvSpPr>
        <p:spPr>
          <a:xfrm>
            <a:off x="9911744" y="182873"/>
            <a:ext cx="2288749" cy="4678204"/>
          </a:xfrm>
          <a:prstGeom prst="rect">
            <a:avLst/>
          </a:prstGeom>
          <a:solidFill>
            <a:srgbClr val="FFFFD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With a real-world pollution release, there is always an expanding plume as the pollutants travel downwind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trajectory of a single computational point particle released from the source and simulated with the HYSPLIT Trajectory model is the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center line of a plume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pollutants emitted from a source</a:t>
            </a:r>
          </a:p>
        </p:txBody>
      </p:sp>
      <p:sp>
        <p:nvSpPr>
          <p:cNvPr id="5" name="Slide Number Placeholder 4">
            <a:extLst>
              <a:ext uri="{FF2B5EF4-FFF2-40B4-BE49-F238E27FC236}">
                <a16:creationId xmlns:a16="http://schemas.microsoft.com/office/drawing/2014/main" id="{389E4C5F-3C07-4674-A9B8-AE9F37DA64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D64FDA-96D4-4057-802F-365E206D1D78}" type="slidenum">
              <a:rPr kumimoji="0" lang="en-US" sz="16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7444E1E-1C76-41FC-9E1B-6A1321F76A3F}"/>
              </a:ext>
            </a:extLst>
          </p:cNvPr>
          <p:cNvSpPr txBox="1"/>
          <p:nvPr/>
        </p:nvSpPr>
        <p:spPr>
          <a:xfrm>
            <a:off x="160138" y="119322"/>
            <a:ext cx="4492448" cy="461665"/>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Trajectory ~ Center Line of Plume</a:t>
            </a:r>
          </a:p>
        </p:txBody>
      </p:sp>
    </p:spTree>
    <p:extLst>
      <p:ext uri="{BB962C8B-B14F-4D97-AF65-F5344CB8AC3E}">
        <p14:creationId xmlns:p14="http://schemas.microsoft.com/office/powerpoint/2010/main" val="296328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MCBD09185_0000[1]"/>
          <p:cNvPicPr>
            <a:picLocks noChangeAspect="1" noChangeArrowheads="1"/>
          </p:cNvPicPr>
          <p:nvPr/>
        </p:nvPicPr>
        <p:blipFill>
          <a:blip r:embed="rId3" cstate="print">
            <a:extLst>
              <a:ext uri="{28A0092B-C50C-407E-A947-70E740481C1C}">
                <a14:useLocalDpi xmlns:a14="http://schemas.microsoft.com/office/drawing/2010/main" val="0"/>
              </a:ext>
            </a:extLst>
          </a:blip>
          <a:srcRect l="16197" r="70865" b="84972"/>
          <a:stretch>
            <a:fillRect/>
          </a:stretch>
        </p:blipFill>
        <p:spPr bwMode="auto">
          <a:xfrm>
            <a:off x="-17966" y="1404355"/>
            <a:ext cx="12219646" cy="40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MCBD09185_00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60" r="27226" b="61797"/>
          <a:stretch/>
        </p:blipFill>
        <p:spPr bwMode="auto">
          <a:xfrm>
            <a:off x="0" y="1274229"/>
            <a:ext cx="12192000" cy="520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CBD09185_0000[1]"/>
          <p:cNvPicPr>
            <a:picLocks noChangeAspect="1" noChangeArrowheads="1"/>
          </p:cNvPicPr>
          <p:nvPr/>
        </p:nvPicPr>
        <p:blipFill>
          <a:blip r:embed="rId5" cstate="print">
            <a:extLst>
              <a:ext uri="{28A0092B-C50C-407E-A947-70E740481C1C}">
                <a14:useLocalDpi xmlns:a14="http://schemas.microsoft.com/office/drawing/2010/main" val="0"/>
              </a:ext>
            </a:extLst>
          </a:blip>
          <a:srcRect l="16197" r="70865" b="84972"/>
          <a:stretch>
            <a:fillRect/>
          </a:stretch>
        </p:blipFill>
        <p:spPr bwMode="auto">
          <a:xfrm>
            <a:off x="-17966" y="-1030514"/>
            <a:ext cx="12219646" cy="400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9AEE8FA-E6C0-425E-8645-EDB89C069425}"/>
              </a:ext>
            </a:extLst>
          </p:cNvPr>
          <p:cNvCxnSpPr>
            <a:cxnSpLocks/>
          </p:cNvCxnSpPr>
          <p:nvPr/>
        </p:nvCxnSpPr>
        <p:spPr>
          <a:xfrm flipV="1">
            <a:off x="2301580" y="3855904"/>
            <a:ext cx="7554845" cy="157147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185911-7D7A-4E05-90FB-9D3ECE2DB614}"/>
              </a:ext>
            </a:extLst>
          </p:cNvPr>
          <p:cNvCxnSpPr>
            <a:cxnSpLocks/>
          </p:cNvCxnSpPr>
          <p:nvPr/>
        </p:nvCxnSpPr>
        <p:spPr>
          <a:xfrm flipV="1">
            <a:off x="2267744" y="716096"/>
            <a:ext cx="0" cy="471500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F7BDC5-B6C3-45BB-AFAF-DCD21EB7DA94}"/>
              </a:ext>
            </a:extLst>
          </p:cNvPr>
          <p:cNvCxnSpPr>
            <a:cxnSpLocks/>
          </p:cNvCxnSpPr>
          <p:nvPr/>
        </p:nvCxnSpPr>
        <p:spPr>
          <a:xfrm flipH="1" flipV="1">
            <a:off x="841826" y="4484358"/>
            <a:ext cx="2824995" cy="1895925"/>
          </a:xfrm>
          <a:prstGeom prst="line">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95" name="Picture 5" descr="MCj01507830000[1]"/>
          <p:cNvPicPr>
            <a:picLocks noChangeAspect="1" noChangeArrowheads="1"/>
          </p:cNvPicPr>
          <p:nvPr/>
        </p:nvPicPr>
        <p:blipFill>
          <a:blip r:embed="rId6" cstate="print">
            <a:alphaModFix amt="39000"/>
            <a:extLst>
              <a:ext uri="{28A0092B-C50C-407E-A947-70E740481C1C}">
                <a14:useLocalDpi xmlns:a14="http://schemas.microsoft.com/office/drawing/2010/main" val="0"/>
              </a:ext>
            </a:extLst>
          </a:blip>
          <a:srcRect/>
          <a:stretch>
            <a:fillRect/>
          </a:stretch>
        </p:blipFill>
        <p:spPr bwMode="auto">
          <a:xfrm>
            <a:off x="1938548" y="4895882"/>
            <a:ext cx="75430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Shape 20">
            <a:extLst>
              <a:ext uri="{FF2B5EF4-FFF2-40B4-BE49-F238E27FC236}">
                <a16:creationId xmlns:a16="http://schemas.microsoft.com/office/drawing/2014/main" id="{D4E33372-9F4A-45B5-BE2B-6F9267773928}"/>
              </a:ext>
            </a:extLst>
          </p:cNvPr>
          <p:cNvSpPr/>
          <p:nvPr/>
        </p:nvSpPr>
        <p:spPr>
          <a:xfrm>
            <a:off x="2335576" y="1468394"/>
            <a:ext cx="6909074" cy="3392683"/>
          </a:xfrm>
          <a:custGeom>
            <a:avLst/>
            <a:gdLst>
              <a:gd name="connsiteX0" fmla="*/ 0 w 5772838"/>
              <a:gd name="connsiteY0" fmla="*/ 1586429 h 1586429"/>
              <a:gd name="connsiteX1" fmla="*/ 253388 w 5772838"/>
              <a:gd name="connsiteY1" fmla="*/ 1344058 h 1586429"/>
              <a:gd name="connsiteX2" fmla="*/ 870332 w 5772838"/>
              <a:gd name="connsiteY2" fmla="*/ 991518 h 1586429"/>
              <a:gd name="connsiteX3" fmla="*/ 3569465 w 5772838"/>
              <a:gd name="connsiteY3" fmla="*/ 0 h 1586429"/>
              <a:gd name="connsiteX4" fmla="*/ 5772838 w 5772838"/>
              <a:gd name="connsiteY4" fmla="*/ 716096 h 1586429"/>
              <a:gd name="connsiteX5" fmla="*/ 837282 w 5772838"/>
              <a:gd name="connsiteY5" fmla="*/ 1388125 h 1586429"/>
              <a:gd name="connsiteX6" fmla="*/ 0 w 5772838"/>
              <a:gd name="connsiteY6" fmla="*/ 1586429 h 1586429"/>
              <a:gd name="connsiteX0" fmla="*/ 0 w 4995579"/>
              <a:gd name="connsiteY0" fmla="*/ 1586429 h 1586429"/>
              <a:gd name="connsiteX1" fmla="*/ 253388 w 4995579"/>
              <a:gd name="connsiteY1" fmla="*/ 1344058 h 1586429"/>
              <a:gd name="connsiteX2" fmla="*/ 870332 w 4995579"/>
              <a:gd name="connsiteY2" fmla="*/ 991518 h 1586429"/>
              <a:gd name="connsiteX3" fmla="*/ 3569465 w 4995579"/>
              <a:gd name="connsiteY3" fmla="*/ 0 h 1586429"/>
              <a:gd name="connsiteX4" fmla="*/ 4995579 w 4995579"/>
              <a:gd name="connsiteY4" fmla="*/ 525283 h 1586429"/>
              <a:gd name="connsiteX5" fmla="*/ 837282 w 4995579"/>
              <a:gd name="connsiteY5" fmla="*/ 1388125 h 1586429"/>
              <a:gd name="connsiteX6" fmla="*/ 0 w 4995579"/>
              <a:gd name="connsiteY6" fmla="*/ 1586429 h 1586429"/>
              <a:gd name="connsiteX0" fmla="*/ 0 w 4995579"/>
              <a:gd name="connsiteY0" fmla="*/ 1605999 h 1605999"/>
              <a:gd name="connsiteX1" fmla="*/ 253388 w 4995579"/>
              <a:gd name="connsiteY1" fmla="*/ 1363628 h 1605999"/>
              <a:gd name="connsiteX2" fmla="*/ 870332 w 4995579"/>
              <a:gd name="connsiteY2" fmla="*/ 1011088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870332 w 4995579"/>
              <a:gd name="connsiteY2" fmla="*/ 1011088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1051440 w 4995579"/>
              <a:gd name="connsiteY2" fmla="*/ 1055122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1051440 w 4995579"/>
              <a:gd name="connsiteY2" fmla="*/ 1055122 h 1605999"/>
              <a:gd name="connsiteX3" fmla="*/ 3758120 w 4995579"/>
              <a:gd name="connsiteY3" fmla="*/ 0 h 1605999"/>
              <a:gd name="connsiteX4" fmla="*/ 4995579 w 4995579"/>
              <a:gd name="connsiteY4" fmla="*/ 544853 h 1605999"/>
              <a:gd name="connsiteX5" fmla="*/ 912745 w 4995579"/>
              <a:gd name="connsiteY5" fmla="*/ 1309843 h 1605999"/>
              <a:gd name="connsiteX6" fmla="*/ 0 w 4995579"/>
              <a:gd name="connsiteY6" fmla="*/ 1605999 h 1605999"/>
              <a:gd name="connsiteX0" fmla="*/ 0 w 5048402"/>
              <a:gd name="connsiteY0" fmla="*/ 1605999 h 1605999"/>
              <a:gd name="connsiteX1" fmla="*/ 336396 w 5048402"/>
              <a:gd name="connsiteY1" fmla="*/ 1373413 h 1605999"/>
              <a:gd name="connsiteX2" fmla="*/ 1051440 w 5048402"/>
              <a:gd name="connsiteY2" fmla="*/ 1055122 h 1605999"/>
              <a:gd name="connsiteX3" fmla="*/ 3758120 w 5048402"/>
              <a:gd name="connsiteY3" fmla="*/ 0 h 1605999"/>
              <a:gd name="connsiteX4" fmla="*/ 5048402 w 5048402"/>
              <a:gd name="connsiteY4" fmla="*/ 603565 h 1605999"/>
              <a:gd name="connsiteX5" fmla="*/ 912745 w 5048402"/>
              <a:gd name="connsiteY5" fmla="*/ 1309843 h 1605999"/>
              <a:gd name="connsiteX6" fmla="*/ 0 w 5048402"/>
              <a:gd name="connsiteY6" fmla="*/ 1605999 h 1605999"/>
              <a:gd name="connsiteX0" fmla="*/ 0 w 5048402"/>
              <a:gd name="connsiteY0" fmla="*/ 1669603 h 1669603"/>
              <a:gd name="connsiteX1" fmla="*/ 336396 w 5048402"/>
              <a:gd name="connsiteY1" fmla="*/ 1437017 h 1669603"/>
              <a:gd name="connsiteX2" fmla="*/ 1051440 w 5048402"/>
              <a:gd name="connsiteY2" fmla="*/ 1118726 h 1669603"/>
              <a:gd name="connsiteX3" fmla="*/ 3735481 w 5048402"/>
              <a:gd name="connsiteY3" fmla="*/ 0 h 1669603"/>
              <a:gd name="connsiteX4" fmla="*/ 5048402 w 5048402"/>
              <a:gd name="connsiteY4" fmla="*/ 667169 h 1669603"/>
              <a:gd name="connsiteX5" fmla="*/ 912745 w 5048402"/>
              <a:gd name="connsiteY5" fmla="*/ 1373447 h 1669603"/>
              <a:gd name="connsiteX6" fmla="*/ 0 w 5048402"/>
              <a:gd name="connsiteY6" fmla="*/ 1669603 h 1669603"/>
              <a:gd name="connsiteX0" fmla="*/ 0 w 4477880"/>
              <a:gd name="connsiteY0" fmla="*/ 1669603 h 1669603"/>
              <a:gd name="connsiteX1" fmla="*/ 336396 w 4477880"/>
              <a:gd name="connsiteY1" fmla="*/ 1437017 h 1669603"/>
              <a:gd name="connsiteX2" fmla="*/ 1051440 w 4477880"/>
              <a:gd name="connsiteY2" fmla="*/ 1118726 h 1669603"/>
              <a:gd name="connsiteX3" fmla="*/ 3735481 w 4477880"/>
              <a:gd name="connsiteY3" fmla="*/ 0 h 1669603"/>
              <a:gd name="connsiteX4" fmla="*/ 4477880 w 4477880"/>
              <a:gd name="connsiteY4" fmla="*/ 787789 h 1669603"/>
              <a:gd name="connsiteX5" fmla="*/ 912745 w 4477880"/>
              <a:gd name="connsiteY5" fmla="*/ 1373447 h 1669603"/>
              <a:gd name="connsiteX6" fmla="*/ 0 w 4477880"/>
              <a:gd name="connsiteY6" fmla="*/ 1669603 h 1669603"/>
              <a:gd name="connsiteX0" fmla="*/ 0 w 4477880"/>
              <a:gd name="connsiteY0" fmla="*/ 1532900 h 1532900"/>
              <a:gd name="connsiteX1" fmla="*/ 336396 w 4477880"/>
              <a:gd name="connsiteY1" fmla="*/ 1300314 h 1532900"/>
              <a:gd name="connsiteX2" fmla="*/ 1051440 w 4477880"/>
              <a:gd name="connsiteY2" fmla="*/ 982023 h 1532900"/>
              <a:gd name="connsiteX3" fmla="*/ 3344797 w 4477880"/>
              <a:gd name="connsiteY3" fmla="*/ 0 h 1532900"/>
              <a:gd name="connsiteX4" fmla="*/ 4477880 w 4477880"/>
              <a:gd name="connsiteY4" fmla="*/ 651086 h 1532900"/>
              <a:gd name="connsiteX5" fmla="*/ 912745 w 4477880"/>
              <a:gd name="connsiteY5" fmla="*/ 1236744 h 1532900"/>
              <a:gd name="connsiteX6" fmla="*/ 0 w 4477880"/>
              <a:gd name="connsiteY6" fmla="*/ 1532900 h 1532900"/>
              <a:gd name="connsiteX0" fmla="*/ 0 w 4477880"/>
              <a:gd name="connsiteY0" fmla="*/ 1548983 h 1548983"/>
              <a:gd name="connsiteX1" fmla="*/ 336396 w 4477880"/>
              <a:gd name="connsiteY1" fmla="*/ 1316397 h 1548983"/>
              <a:gd name="connsiteX2" fmla="*/ 1051440 w 4477880"/>
              <a:gd name="connsiteY2" fmla="*/ 998106 h 1548983"/>
              <a:gd name="connsiteX3" fmla="*/ 3363401 w 4477880"/>
              <a:gd name="connsiteY3" fmla="*/ 0 h 1548983"/>
              <a:gd name="connsiteX4" fmla="*/ 4477880 w 4477880"/>
              <a:gd name="connsiteY4" fmla="*/ 667169 h 1548983"/>
              <a:gd name="connsiteX5" fmla="*/ 912745 w 4477880"/>
              <a:gd name="connsiteY5" fmla="*/ 1252827 h 1548983"/>
              <a:gd name="connsiteX6" fmla="*/ 0 w 4477880"/>
              <a:gd name="connsiteY6" fmla="*/ 1548983 h 1548983"/>
              <a:gd name="connsiteX0" fmla="*/ 0 w 4477880"/>
              <a:gd name="connsiteY0" fmla="*/ 1548983 h 1548983"/>
              <a:gd name="connsiteX1" fmla="*/ 336396 w 4477880"/>
              <a:gd name="connsiteY1" fmla="*/ 1316397 h 1548983"/>
              <a:gd name="connsiteX2" fmla="*/ 1051440 w 4477880"/>
              <a:gd name="connsiteY2" fmla="*/ 998106 h 1548983"/>
              <a:gd name="connsiteX3" fmla="*/ 3363401 w 4477880"/>
              <a:gd name="connsiteY3" fmla="*/ 0 h 1548983"/>
              <a:gd name="connsiteX4" fmla="*/ 4248060 w 4477880"/>
              <a:gd name="connsiteY4" fmla="*/ 536052 h 1548983"/>
              <a:gd name="connsiteX5" fmla="*/ 4477880 w 4477880"/>
              <a:gd name="connsiteY5" fmla="*/ 667169 h 1548983"/>
              <a:gd name="connsiteX6" fmla="*/ 912745 w 4477880"/>
              <a:gd name="connsiteY6" fmla="*/ 1252827 h 1548983"/>
              <a:gd name="connsiteX7" fmla="*/ 0 w 4477880"/>
              <a:gd name="connsiteY7" fmla="*/ 1548983 h 1548983"/>
              <a:gd name="connsiteX0" fmla="*/ 0 w 4626342"/>
              <a:gd name="connsiteY0" fmla="*/ 1548983 h 1548983"/>
              <a:gd name="connsiteX1" fmla="*/ 336396 w 4626342"/>
              <a:gd name="connsiteY1" fmla="*/ 1316397 h 1548983"/>
              <a:gd name="connsiteX2" fmla="*/ 1051440 w 4626342"/>
              <a:gd name="connsiteY2" fmla="*/ 998106 h 1548983"/>
              <a:gd name="connsiteX3" fmla="*/ 3363401 w 4626342"/>
              <a:gd name="connsiteY3" fmla="*/ 0 h 1548983"/>
              <a:gd name="connsiteX4" fmla="*/ 4626342 w 4626342"/>
              <a:gd name="connsiteY4" fmla="*/ 600383 h 1548983"/>
              <a:gd name="connsiteX5" fmla="*/ 4477880 w 4626342"/>
              <a:gd name="connsiteY5" fmla="*/ 667169 h 1548983"/>
              <a:gd name="connsiteX6" fmla="*/ 912745 w 4626342"/>
              <a:gd name="connsiteY6" fmla="*/ 1252827 h 1548983"/>
              <a:gd name="connsiteX7" fmla="*/ 0 w 4626342"/>
              <a:gd name="connsiteY7"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632544 w 4632544"/>
              <a:gd name="connsiteY4" fmla="*/ 459659 h 1548983"/>
              <a:gd name="connsiteX5" fmla="*/ 4477880 w 4632544"/>
              <a:gd name="connsiteY5" fmla="*/ 667169 h 1548983"/>
              <a:gd name="connsiteX6" fmla="*/ 912745 w 4632544"/>
              <a:gd name="connsiteY6" fmla="*/ 1252827 h 1548983"/>
              <a:gd name="connsiteX7" fmla="*/ 0 w 4632544"/>
              <a:gd name="connsiteY7"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322476 w 4632544"/>
              <a:gd name="connsiteY4" fmla="*/ 343059 h 1548983"/>
              <a:gd name="connsiteX5" fmla="*/ 4632544 w 4632544"/>
              <a:gd name="connsiteY5" fmla="*/ 459659 h 1548983"/>
              <a:gd name="connsiteX6" fmla="*/ 4477880 w 4632544"/>
              <a:gd name="connsiteY6" fmla="*/ 667169 h 1548983"/>
              <a:gd name="connsiteX7" fmla="*/ 912745 w 4632544"/>
              <a:gd name="connsiteY7" fmla="*/ 1252827 h 1548983"/>
              <a:gd name="connsiteX8" fmla="*/ 0 w 4632544"/>
              <a:gd name="connsiteY8"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415496 w 4632544"/>
              <a:gd name="connsiteY4" fmla="*/ 250583 h 1548983"/>
              <a:gd name="connsiteX5" fmla="*/ 4632544 w 4632544"/>
              <a:gd name="connsiteY5" fmla="*/ 459659 h 1548983"/>
              <a:gd name="connsiteX6" fmla="*/ 4477880 w 4632544"/>
              <a:gd name="connsiteY6" fmla="*/ 667169 h 1548983"/>
              <a:gd name="connsiteX7" fmla="*/ 912745 w 4632544"/>
              <a:gd name="connsiteY7" fmla="*/ 1252827 h 1548983"/>
              <a:gd name="connsiteX8" fmla="*/ 0 w 4632544"/>
              <a:gd name="connsiteY8"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888384 w 4632544"/>
              <a:gd name="connsiteY4" fmla="*/ 133983 h 1548983"/>
              <a:gd name="connsiteX5" fmla="*/ 4415496 w 4632544"/>
              <a:gd name="connsiteY5" fmla="*/ 250583 h 1548983"/>
              <a:gd name="connsiteX6" fmla="*/ 4632544 w 4632544"/>
              <a:gd name="connsiteY6" fmla="*/ 459659 h 1548983"/>
              <a:gd name="connsiteX7" fmla="*/ 4477880 w 4632544"/>
              <a:gd name="connsiteY7" fmla="*/ 667169 h 1548983"/>
              <a:gd name="connsiteX8" fmla="*/ 912745 w 4632544"/>
              <a:gd name="connsiteY8" fmla="*/ 1252827 h 1548983"/>
              <a:gd name="connsiteX9" fmla="*/ 0 w 4632544"/>
              <a:gd name="connsiteY9"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993807 w 4632544"/>
              <a:gd name="connsiteY4" fmla="*/ 49548 h 1548983"/>
              <a:gd name="connsiteX5" fmla="*/ 4415496 w 4632544"/>
              <a:gd name="connsiteY5" fmla="*/ 250583 h 1548983"/>
              <a:gd name="connsiteX6" fmla="*/ 4632544 w 4632544"/>
              <a:gd name="connsiteY6" fmla="*/ 459659 h 1548983"/>
              <a:gd name="connsiteX7" fmla="*/ 4477880 w 4632544"/>
              <a:gd name="connsiteY7" fmla="*/ 667169 h 1548983"/>
              <a:gd name="connsiteX8" fmla="*/ 912745 w 4632544"/>
              <a:gd name="connsiteY8" fmla="*/ 1252827 h 1548983"/>
              <a:gd name="connsiteX9" fmla="*/ 0 w 4632544"/>
              <a:gd name="connsiteY9"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665136 w 4632544"/>
              <a:gd name="connsiteY4" fmla="*/ 25425 h 1548983"/>
              <a:gd name="connsiteX5" fmla="*/ 3993807 w 4632544"/>
              <a:gd name="connsiteY5" fmla="*/ 49548 h 1548983"/>
              <a:gd name="connsiteX6" fmla="*/ 4415496 w 4632544"/>
              <a:gd name="connsiteY6" fmla="*/ 250583 h 1548983"/>
              <a:gd name="connsiteX7" fmla="*/ 4632544 w 4632544"/>
              <a:gd name="connsiteY7" fmla="*/ 459659 h 1548983"/>
              <a:gd name="connsiteX8" fmla="*/ 4477880 w 4632544"/>
              <a:gd name="connsiteY8" fmla="*/ 667169 h 1548983"/>
              <a:gd name="connsiteX9" fmla="*/ 912745 w 4632544"/>
              <a:gd name="connsiteY9" fmla="*/ 1252827 h 1548983"/>
              <a:gd name="connsiteX10" fmla="*/ 0 w 4632544"/>
              <a:gd name="connsiteY10" fmla="*/ 1548983 h 1548983"/>
              <a:gd name="connsiteX0" fmla="*/ 0 w 4632544"/>
              <a:gd name="connsiteY0" fmla="*/ 1575827 h 1575827"/>
              <a:gd name="connsiteX1" fmla="*/ 336396 w 4632544"/>
              <a:gd name="connsiteY1" fmla="*/ 1343241 h 1575827"/>
              <a:gd name="connsiteX2" fmla="*/ 1051440 w 4632544"/>
              <a:gd name="connsiteY2" fmla="*/ 1024950 h 1575827"/>
              <a:gd name="connsiteX3" fmla="*/ 3363401 w 4632544"/>
              <a:gd name="connsiteY3" fmla="*/ 26844 h 1575827"/>
              <a:gd name="connsiteX4" fmla="*/ 3696143 w 4632544"/>
              <a:gd name="connsiteY4" fmla="*/ 0 h 1575827"/>
              <a:gd name="connsiteX5" fmla="*/ 3993807 w 4632544"/>
              <a:gd name="connsiteY5" fmla="*/ 76392 h 1575827"/>
              <a:gd name="connsiteX6" fmla="*/ 4415496 w 4632544"/>
              <a:gd name="connsiteY6" fmla="*/ 277427 h 1575827"/>
              <a:gd name="connsiteX7" fmla="*/ 4632544 w 4632544"/>
              <a:gd name="connsiteY7" fmla="*/ 486503 h 1575827"/>
              <a:gd name="connsiteX8" fmla="*/ 4477880 w 4632544"/>
              <a:gd name="connsiteY8" fmla="*/ 694013 h 1575827"/>
              <a:gd name="connsiteX9" fmla="*/ 912745 w 4632544"/>
              <a:gd name="connsiteY9" fmla="*/ 1279671 h 1575827"/>
              <a:gd name="connsiteX10" fmla="*/ 0 w 4632544"/>
              <a:gd name="connsiteY10" fmla="*/ 1575827 h 1575827"/>
              <a:gd name="connsiteX0" fmla="*/ 0 w 4632544"/>
              <a:gd name="connsiteY0" fmla="*/ 1575827 h 1575827"/>
              <a:gd name="connsiteX1" fmla="*/ 336396 w 4632544"/>
              <a:gd name="connsiteY1" fmla="*/ 1343241 h 1575827"/>
              <a:gd name="connsiteX2" fmla="*/ 1051440 w 4632544"/>
              <a:gd name="connsiteY2" fmla="*/ 1024950 h 1575827"/>
              <a:gd name="connsiteX3" fmla="*/ 3363401 w 4632544"/>
              <a:gd name="connsiteY3" fmla="*/ 26844 h 1575827"/>
              <a:gd name="connsiteX4" fmla="*/ 3696143 w 4632544"/>
              <a:gd name="connsiteY4" fmla="*/ 0 h 1575827"/>
              <a:gd name="connsiteX5" fmla="*/ 3993807 w 4632544"/>
              <a:gd name="connsiteY5" fmla="*/ 76392 h 1575827"/>
              <a:gd name="connsiteX6" fmla="*/ 4415496 w 4632544"/>
              <a:gd name="connsiteY6" fmla="*/ 277427 h 1575827"/>
              <a:gd name="connsiteX7" fmla="*/ 4632544 w 4632544"/>
              <a:gd name="connsiteY7" fmla="*/ 486503 h 1575827"/>
              <a:gd name="connsiteX8" fmla="*/ 4551926 w 4632544"/>
              <a:gd name="connsiteY8" fmla="*/ 574958 h 1575827"/>
              <a:gd name="connsiteX9" fmla="*/ 4477880 w 4632544"/>
              <a:gd name="connsiteY9" fmla="*/ 694013 h 1575827"/>
              <a:gd name="connsiteX10" fmla="*/ 912745 w 4632544"/>
              <a:gd name="connsiteY10" fmla="*/ 1279671 h 1575827"/>
              <a:gd name="connsiteX11" fmla="*/ 0 w 4632544"/>
              <a:gd name="connsiteY11"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415496 w 4644946"/>
              <a:gd name="connsiteY6" fmla="*/ 277427 h 1575827"/>
              <a:gd name="connsiteX7" fmla="*/ 4632544 w 4644946"/>
              <a:gd name="connsiteY7" fmla="*/ 486503 h 1575827"/>
              <a:gd name="connsiteX8" fmla="*/ 4644946 w 4644946"/>
              <a:gd name="connsiteY8" fmla="*/ 611144 h 1575827"/>
              <a:gd name="connsiteX9" fmla="*/ 4477880 w 4644946"/>
              <a:gd name="connsiteY9" fmla="*/ 694013 h 1575827"/>
              <a:gd name="connsiteX10" fmla="*/ 912745 w 4644946"/>
              <a:gd name="connsiteY10" fmla="*/ 1279671 h 1575827"/>
              <a:gd name="connsiteX11" fmla="*/ 0 w 4644946"/>
              <a:gd name="connsiteY11"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04652 w 4644946"/>
              <a:gd name="connsiteY6" fmla="*/ 172889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04652 w 4644946"/>
              <a:gd name="connsiteY6" fmla="*/ 180930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17054 w 4644946"/>
              <a:gd name="connsiteY6" fmla="*/ 172889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17054 w 4732491"/>
              <a:gd name="connsiteY6" fmla="*/ 172889 h 1575827"/>
              <a:gd name="connsiteX7" fmla="*/ 4415496 w 4732491"/>
              <a:gd name="connsiteY7" fmla="*/ 277427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17054 w 4732491"/>
              <a:gd name="connsiteY6" fmla="*/ 172889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37044 w 4732491"/>
              <a:gd name="connsiteY6" fmla="*/ 146968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53828 w 4732491"/>
              <a:gd name="connsiteY5" fmla="*/ 85032 h 1575827"/>
              <a:gd name="connsiteX6" fmla="*/ 4237044 w 4732491"/>
              <a:gd name="connsiteY6" fmla="*/ 146968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48983 h 1548983"/>
              <a:gd name="connsiteX1" fmla="*/ 336396 w 4732491"/>
              <a:gd name="connsiteY1" fmla="*/ 1316397 h 1548983"/>
              <a:gd name="connsiteX2" fmla="*/ 1051440 w 4732491"/>
              <a:gd name="connsiteY2" fmla="*/ 998106 h 1548983"/>
              <a:gd name="connsiteX3" fmla="*/ 3363401 w 4732491"/>
              <a:gd name="connsiteY3" fmla="*/ 0 h 1548983"/>
              <a:gd name="connsiteX4" fmla="*/ 3716133 w 4732491"/>
              <a:gd name="connsiteY4" fmla="*/ 42277 h 1548983"/>
              <a:gd name="connsiteX5" fmla="*/ 3953828 w 4732491"/>
              <a:gd name="connsiteY5" fmla="*/ 58188 h 1548983"/>
              <a:gd name="connsiteX6" fmla="*/ 4237044 w 4732491"/>
              <a:gd name="connsiteY6" fmla="*/ 120124 h 1548983"/>
              <a:gd name="connsiteX7" fmla="*/ 4528769 w 4732491"/>
              <a:gd name="connsiteY7" fmla="*/ 216022 h 1548983"/>
              <a:gd name="connsiteX8" fmla="*/ 4732491 w 4732491"/>
              <a:gd name="connsiteY8" fmla="*/ 338696 h 1548983"/>
              <a:gd name="connsiteX9" fmla="*/ 4644946 w 4732491"/>
              <a:gd name="connsiteY9" fmla="*/ 584300 h 1548983"/>
              <a:gd name="connsiteX10" fmla="*/ 4477880 w 4732491"/>
              <a:gd name="connsiteY10" fmla="*/ 667169 h 1548983"/>
              <a:gd name="connsiteX11" fmla="*/ 912745 w 4732491"/>
              <a:gd name="connsiteY11" fmla="*/ 1252827 h 1548983"/>
              <a:gd name="connsiteX12" fmla="*/ 0 w 4732491"/>
              <a:gd name="connsiteY12" fmla="*/ 1548983 h 1548983"/>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644946 w 4732491"/>
              <a:gd name="connsiteY9" fmla="*/ 542023 h 1506706"/>
              <a:gd name="connsiteX10" fmla="*/ 4477880 w 4732491"/>
              <a:gd name="connsiteY10" fmla="*/ 624892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591640 w 4732491"/>
              <a:gd name="connsiteY9" fmla="*/ 477221 h 1506706"/>
              <a:gd name="connsiteX10" fmla="*/ 4477880 w 4732491"/>
              <a:gd name="connsiteY10" fmla="*/ 624892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591640 w 4732491"/>
              <a:gd name="connsiteY9" fmla="*/ 477221 h 1506706"/>
              <a:gd name="connsiteX10" fmla="*/ 4098082 w 4732491"/>
              <a:gd name="connsiteY10" fmla="*/ 594651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724903 w 4732491"/>
              <a:gd name="connsiteY9" fmla="*/ 377859 h 1506706"/>
              <a:gd name="connsiteX10" fmla="*/ 4098082 w 4732491"/>
              <a:gd name="connsiteY10" fmla="*/ 594651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724903 w 4732491"/>
              <a:gd name="connsiteY9" fmla="*/ 377859 h 1506706"/>
              <a:gd name="connsiteX10" fmla="*/ 4531185 w 4732491"/>
              <a:gd name="connsiteY10" fmla="*/ 460728 h 1506706"/>
              <a:gd name="connsiteX11" fmla="*/ 912745 w 4732491"/>
              <a:gd name="connsiteY11" fmla="*/ 1210550 h 1506706"/>
              <a:gd name="connsiteX12" fmla="*/ 0 w 4732491"/>
              <a:gd name="connsiteY12" fmla="*/ 1506706 h 150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32491" h="1506706">
                <a:moveTo>
                  <a:pt x="0" y="1506706"/>
                </a:moveTo>
                <a:lnTo>
                  <a:pt x="336396" y="1274120"/>
                </a:lnTo>
                <a:lnTo>
                  <a:pt x="1051440" y="955829"/>
                </a:lnTo>
                <a:lnTo>
                  <a:pt x="3376727" y="26844"/>
                </a:lnTo>
                <a:lnTo>
                  <a:pt x="3716133" y="0"/>
                </a:lnTo>
                <a:lnTo>
                  <a:pt x="3953828" y="15911"/>
                </a:lnTo>
                <a:lnTo>
                  <a:pt x="4237044" y="77847"/>
                </a:lnTo>
                <a:lnTo>
                  <a:pt x="4528769" y="173745"/>
                </a:lnTo>
                <a:lnTo>
                  <a:pt x="4732491" y="296419"/>
                </a:lnTo>
                <a:lnTo>
                  <a:pt x="4724903" y="377859"/>
                </a:lnTo>
                <a:lnTo>
                  <a:pt x="4531185" y="460728"/>
                </a:lnTo>
                <a:lnTo>
                  <a:pt x="912745" y="1210550"/>
                </a:lnTo>
                <a:lnTo>
                  <a:pt x="0" y="1506706"/>
                </a:lnTo>
                <a:close/>
              </a:path>
            </a:pathLst>
          </a:custGeom>
          <a:solidFill>
            <a:schemeClr val="bg1">
              <a:lumMod val="85000"/>
              <a:alpha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5A64F83C-D0B8-4541-85A3-350F493A30BA}"/>
              </a:ext>
            </a:extLst>
          </p:cNvPr>
          <p:cNvSpPr/>
          <p:nvPr/>
        </p:nvSpPr>
        <p:spPr>
          <a:xfrm rot="811797">
            <a:off x="6997454" y="1545178"/>
            <a:ext cx="2276421" cy="923517"/>
          </a:xfrm>
          <a:prstGeom prst="ellipse">
            <a:avLst/>
          </a:prstGeom>
          <a:solidFill>
            <a:schemeClr val="bg1">
              <a:lumMod val="85000"/>
              <a:alpha val="0"/>
            </a:schemeClr>
          </a:solidFill>
          <a:ln w="127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FDC5B7DC-4918-47C0-8B00-19CDC4AF5823}"/>
              </a:ext>
            </a:extLst>
          </p:cNvPr>
          <p:cNvCxnSpPr>
            <a:cxnSpLocks/>
            <a:stCxn id="22" idx="2"/>
          </p:cNvCxnSpPr>
          <p:nvPr/>
        </p:nvCxnSpPr>
        <p:spPr>
          <a:xfrm>
            <a:off x="7029042" y="1740649"/>
            <a:ext cx="2105230" cy="632900"/>
          </a:xfrm>
          <a:prstGeom prst="line">
            <a:avLst/>
          </a:prstGeom>
          <a:ln w="127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C189B9D8-7E7C-4E95-8FDC-3E7292220330}"/>
              </a:ext>
            </a:extLst>
          </p:cNvPr>
          <p:cNvSpPr/>
          <p:nvPr/>
        </p:nvSpPr>
        <p:spPr>
          <a:xfrm>
            <a:off x="2335575" y="1246078"/>
            <a:ext cx="7396186" cy="3656428"/>
          </a:xfrm>
          <a:custGeom>
            <a:avLst/>
            <a:gdLst>
              <a:gd name="connsiteX0" fmla="*/ 0 w 7590690"/>
              <a:gd name="connsiteY0" fmla="*/ 3545676 h 3545676"/>
              <a:gd name="connsiteX1" fmla="*/ 980501 w 7590690"/>
              <a:gd name="connsiteY1" fmla="*/ 2796529 h 3545676"/>
              <a:gd name="connsiteX2" fmla="*/ 2434728 w 7590690"/>
              <a:gd name="connsiteY2" fmla="*/ 2113483 h 3545676"/>
              <a:gd name="connsiteX3" fmla="*/ 3877937 w 7590690"/>
              <a:gd name="connsiteY3" fmla="*/ 1562640 h 3545676"/>
              <a:gd name="connsiteX4" fmla="*/ 5783855 w 7590690"/>
              <a:gd name="connsiteY4" fmla="*/ 769425 h 3545676"/>
              <a:gd name="connsiteX5" fmla="*/ 7425369 w 7590690"/>
              <a:gd name="connsiteY5" fmla="*/ 64346 h 3545676"/>
              <a:gd name="connsiteX6" fmla="*/ 7447402 w 7590690"/>
              <a:gd name="connsiteY6" fmla="*/ 75363 h 3545676"/>
              <a:gd name="connsiteX0" fmla="*/ 0 w 7425369"/>
              <a:gd name="connsiteY0" fmla="*/ 3481330 h 3481330"/>
              <a:gd name="connsiteX1" fmla="*/ 980501 w 7425369"/>
              <a:gd name="connsiteY1" fmla="*/ 2732183 h 3481330"/>
              <a:gd name="connsiteX2" fmla="*/ 2434728 w 7425369"/>
              <a:gd name="connsiteY2" fmla="*/ 2049137 h 3481330"/>
              <a:gd name="connsiteX3" fmla="*/ 3877937 w 7425369"/>
              <a:gd name="connsiteY3" fmla="*/ 1498294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44945 w 7425369"/>
              <a:gd name="connsiteY4" fmla="*/ 607803 h 3481330"/>
              <a:gd name="connsiteX5" fmla="*/ 7425369 w 7425369"/>
              <a:gd name="connsiteY5" fmla="*/ 0 h 3481330"/>
              <a:gd name="connsiteX0" fmla="*/ 0 w 7396186"/>
              <a:gd name="connsiteY0" fmla="*/ 3656428 h 3656428"/>
              <a:gd name="connsiteX1" fmla="*/ 980501 w 7396186"/>
              <a:gd name="connsiteY1" fmla="*/ 2907281 h 3656428"/>
              <a:gd name="connsiteX2" fmla="*/ 2434728 w 7396186"/>
              <a:gd name="connsiteY2" fmla="*/ 2224235 h 3656428"/>
              <a:gd name="connsiteX3" fmla="*/ 3887664 w 7396186"/>
              <a:gd name="connsiteY3" fmla="*/ 1585843 h 3656428"/>
              <a:gd name="connsiteX4" fmla="*/ 5744945 w 7396186"/>
              <a:gd name="connsiteY4" fmla="*/ 782901 h 3656428"/>
              <a:gd name="connsiteX5" fmla="*/ 7396186 w 7396186"/>
              <a:gd name="connsiteY5" fmla="*/ 0 h 365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6186" h="3656428">
                <a:moveTo>
                  <a:pt x="0" y="3656428"/>
                </a:moveTo>
                <a:cubicBezTo>
                  <a:pt x="287356" y="3401204"/>
                  <a:pt x="574713" y="3145980"/>
                  <a:pt x="980501" y="2907281"/>
                </a:cubicBezTo>
                <a:cubicBezTo>
                  <a:pt x="1386289" y="2668582"/>
                  <a:pt x="1950201" y="2444475"/>
                  <a:pt x="2434728" y="2224235"/>
                </a:cubicBezTo>
                <a:cubicBezTo>
                  <a:pt x="2919255" y="2003995"/>
                  <a:pt x="3335961" y="1826065"/>
                  <a:pt x="3887664" y="1585843"/>
                </a:cubicBezTo>
                <a:lnTo>
                  <a:pt x="5744945" y="782901"/>
                </a:lnTo>
                <a:lnTo>
                  <a:pt x="7396186" y="0"/>
                </a:ln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30">
            <a:extLst>
              <a:ext uri="{FF2B5EF4-FFF2-40B4-BE49-F238E27FC236}">
                <a16:creationId xmlns:a16="http://schemas.microsoft.com/office/drawing/2014/main" id="{612F60DE-6D28-468B-9C7B-0BEA693A656D}"/>
              </a:ext>
            </a:extLst>
          </p:cNvPr>
          <p:cNvCxnSpPr>
            <a:cxnSpLocks/>
          </p:cNvCxnSpPr>
          <p:nvPr/>
        </p:nvCxnSpPr>
        <p:spPr>
          <a:xfrm flipV="1">
            <a:off x="8032732" y="1495173"/>
            <a:ext cx="0" cy="96012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027C26F-DA29-4694-89DD-47A8F9350CFC}"/>
              </a:ext>
            </a:extLst>
          </p:cNvPr>
          <p:cNvSpPr/>
          <p:nvPr/>
        </p:nvSpPr>
        <p:spPr>
          <a:xfrm rot="821336">
            <a:off x="4297174" y="3285217"/>
            <a:ext cx="931028" cy="443861"/>
          </a:xfrm>
          <a:prstGeom prst="ellipse">
            <a:avLst/>
          </a:prstGeom>
          <a:solidFill>
            <a:schemeClr val="bg1">
              <a:lumMod val="85000"/>
              <a:alpha val="72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4" name="Straight Connector 53">
            <a:extLst>
              <a:ext uri="{FF2B5EF4-FFF2-40B4-BE49-F238E27FC236}">
                <a16:creationId xmlns:a16="http://schemas.microsoft.com/office/drawing/2014/main" id="{E42D123E-D31E-4245-93BF-FD167E6DABE2}"/>
              </a:ext>
            </a:extLst>
          </p:cNvPr>
          <p:cNvCxnSpPr>
            <a:cxnSpLocks/>
          </p:cNvCxnSpPr>
          <p:nvPr/>
        </p:nvCxnSpPr>
        <p:spPr>
          <a:xfrm>
            <a:off x="4362515" y="3302224"/>
            <a:ext cx="741608" cy="431989"/>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5C114DC-4D0D-4C72-A2A1-D042711A9E9A}"/>
              </a:ext>
            </a:extLst>
          </p:cNvPr>
          <p:cNvCxnSpPr>
            <a:cxnSpLocks/>
          </p:cNvCxnSpPr>
          <p:nvPr/>
        </p:nvCxnSpPr>
        <p:spPr>
          <a:xfrm flipV="1">
            <a:off x="4719523" y="3283272"/>
            <a:ext cx="0" cy="431989"/>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3075C10-664D-4257-92EC-0462C97F3E7C}"/>
              </a:ext>
            </a:extLst>
          </p:cNvPr>
          <p:cNvSpPr txBox="1"/>
          <p:nvPr/>
        </p:nvSpPr>
        <p:spPr>
          <a:xfrm>
            <a:off x="1974719" y="540994"/>
            <a:ext cx="276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61" name="TextBox 60">
            <a:extLst>
              <a:ext uri="{FF2B5EF4-FFF2-40B4-BE49-F238E27FC236}">
                <a16:creationId xmlns:a16="http://schemas.microsoft.com/office/drawing/2014/main" id="{504FD223-1F44-487A-AA11-A717958064DB}"/>
              </a:ext>
            </a:extLst>
          </p:cNvPr>
          <p:cNvSpPr txBox="1"/>
          <p:nvPr/>
        </p:nvSpPr>
        <p:spPr>
          <a:xfrm>
            <a:off x="570686" y="4127269"/>
            <a:ext cx="457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a:t>
            </a:r>
          </a:p>
        </p:txBody>
      </p:sp>
      <p:sp>
        <p:nvSpPr>
          <p:cNvPr id="62" name="TextBox 61">
            <a:extLst>
              <a:ext uri="{FF2B5EF4-FFF2-40B4-BE49-F238E27FC236}">
                <a16:creationId xmlns:a16="http://schemas.microsoft.com/office/drawing/2014/main" id="{D1772897-CDD2-4421-80DD-8FBACF29DE05}"/>
              </a:ext>
            </a:extLst>
          </p:cNvPr>
          <p:cNvSpPr txBox="1"/>
          <p:nvPr/>
        </p:nvSpPr>
        <p:spPr>
          <a:xfrm>
            <a:off x="3660848" y="6157112"/>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a:t>
            </a:r>
          </a:p>
        </p:txBody>
      </p:sp>
      <p:sp>
        <p:nvSpPr>
          <p:cNvPr id="63" name="TextBox 62">
            <a:extLst>
              <a:ext uri="{FF2B5EF4-FFF2-40B4-BE49-F238E27FC236}">
                <a16:creationId xmlns:a16="http://schemas.microsoft.com/office/drawing/2014/main" id="{08649235-D71C-436D-B1DC-0FE3628EA482}"/>
              </a:ext>
            </a:extLst>
          </p:cNvPr>
          <p:cNvSpPr txBox="1"/>
          <p:nvPr/>
        </p:nvSpPr>
        <p:spPr>
          <a:xfrm>
            <a:off x="9821722" y="3650613"/>
            <a:ext cx="2840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20" name="Oval 19">
            <a:extLst>
              <a:ext uri="{FF2B5EF4-FFF2-40B4-BE49-F238E27FC236}">
                <a16:creationId xmlns:a16="http://schemas.microsoft.com/office/drawing/2014/main" id="{0324EC20-F0DB-416D-9A4D-1F5289F91BC5}"/>
              </a:ext>
            </a:extLst>
          </p:cNvPr>
          <p:cNvSpPr/>
          <p:nvPr/>
        </p:nvSpPr>
        <p:spPr>
          <a:xfrm>
            <a:off x="2317945" y="468140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543AFC3-278C-420A-8823-F0A260E59AF9}"/>
              </a:ext>
            </a:extLst>
          </p:cNvPr>
          <p:cNvSpPr/>
          <p:nvPr/>
        </p:nvSpPr>
        <p:spPr>
          <a:xfrm>
            <a:off x="2710977" y="430487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0A41D25E-2107-4D86-A149-BBA993CF07B0}"/>
              </a:ext>
            </a:extLst>
          </p:cNvPr>
          <p:cNvSpPr/>
          <p:nvPr/>
        </p:nvSpPr>
        <p:spPr>
          <a:xfrm>
            <a:off x="3365998" y="4116403"/>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CA742895-EDA3-4FF5-AC89-58D65769EFC6}"/>
              </a:ext>
            </a:extLst>
          </p:cNvPr>
          <p:cNvSpPr/>
          <p:nvPr/>
        </p:nvSpPr>
        <p:spPr>
          <a:xfrm>
            <a:off x="3718418" y="3679554"/>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8AE5CE65-177F-4279-996A-BEAA49A221D0}"/>
              </a:ext>
            </a:extLst>
          </p:cNvPr>
          <p:cNvSpPr/>
          <p:nvPr/>
        </p:nvSpPr>
        <p:spPr>
          <a:xfrm>
            <a:off x="4294331" y="3507273"/>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2CDB85A5-9805-4EC8-A9E3-EFF23ACD4901}"/>
              </a:ext>
            </a:extLst>
          </p:cNvPr>
          <p:cNvSpPr/>
          <p:nvPr/>
        </p:nvSpPr>
        <p:spPr>
          <a:xfrm>
            <a:off x="4947245" y="3495691"/>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37F09B46-4D1B-476B-80B8-6B1CBCE7716B}"/>
              </a:ext>
            </a:extLst>
          </p:cNvPr>
          <p:cNvSpPr/>
          <p:nvPr/>
        </p:nvSpPr>
        <p:spPr>
          <a:xfrm>
            <a:off x="5532781" y="313232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C5D13E1F-443D-4846-9213-237B7EF97386}"/>
              </a:ext>
            </a:extLst>
          </p:cNvPr>
          <p:cNvSpPr/>
          <p:nvPr/>
        </p:nvSpPr>
        <p:spPr>
          <a:xfrm>
            <a:off x="6092963" y="2592055"/>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73561E-2840-4E72-A7E7-E5D08932FC58}"/>
              </a:ext>
            </a:extLst>
          </p:cNvPr>
          <p:cNvSpPr/>
          <p:nvPr/>
        </p:nvSpPr>
        <p:spPr>
          <a:xfrm>
            <a:off x="6771233" y="2097919"/>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19F9679A-4F19-4134-8739-BA1FA67726FD}"/>
              </a:ext>
            </a:extLst>
          </p:cNvPr>
          <p:cNvSpPr/>
          <p:nvPr/>
        </p:nvSpPr>
        <p:spPr>
          <a:xfrm>
            <a:off x="7424147" y="229820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EBC0A27C-F61B-4E47-904D-C24D7FA5EC2F}"/>
              </a:ext>
            </a:extLst>
          </p:cNvPr>
          <p:cNvSpPr/>
          <p:nvPr/>
        </p:nvSpPr>
        <p:spPr>
          <a:xfrm>
            <a:off x="8125190" y="224201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F6390F0-B30C-44A0-9060-A5B5EB8E92C6}"/>
              </a:ext>
            </a:extLst>
          </p:cNvPr>
          <p:cNvSpPr txBox="1"/>
          <p:nvPr/>
        </p:nvSpPr>
        <p:spPr>
          <a:xfrm>
            <a:off x="9800904" y="903308"/>
            <a:ext cx="2288749" cy="2585323"/>
          </a:xfrm>
          <a:prstGeom prst="rect">
            <a:avLst/>
          </a:prstGeom>
          <a:solidFill>
            <a:srgbClr val="FFFFD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simulate this dispersion, the HYSPLIT concentration model adds in an additional turbulent motion of the computational point particles as they are blown downwind. </a:t>
            </a:r>
          </a:p>
        </p:txBody>
      </p:sp>
      <p:sp>
        <p:nvSpPr>
          <p:cNvPr id="3" name="Slide Number Placeholder 2">
            <a:extLst>
              <a:ext uri="{FF2B5EF4-FFF2-40B4-BE49-F238E27FC236}">
                <a16:creationId xmlns:a16="http://schemas.microsoft.com/office/drawing/2014/main" id="{A0A8405A-7595-43FC-96F9-ED30D08609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D64FDA-96D4-4057-802F-365E206D1D78}" type="slidenum">
              <a:rPr kumimoji="0" lang="en-US" sz="16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76DA20C-9F1A-4956-B0D5-51D3728BFC2E}"/>
              </a:ext>
            </a:extLst>
          </p:cNvPr>
          <p:cNvSpPr txBox="1"/>
          <p:nvPr/>
        </p:nvSpPr>
        <p:spPr>
          <a:xfrm>
            <a:off x="146283" y="119322"/>
            <a:ext cx="10424970" cy="400110"/>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Atmospheric Turbulence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particles don’t follow simple paths, but follow “turbulent trajectories”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55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6" grpId="0" animBg="1"/>
      <p:bldP spid="27" grpId="0" animBg="1"/>
      <p:bldP spid="30" grpId="0" animBg="1"/>
      <p:bldP spid="32" grpId="0" animBg="1"/>
      <p:bldP spid="33" grpId="0" animBg="1"/>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MCBD09185_0000[1]"/>
          <p:cNvPicPr>
            <a:picLocks noChangeAspect="1" noChangeArrowheads="1"/>
          </p:cNvPicPr>
          <p:nvPr/>
        </p:nvPicPr>
        <p:blipFill>
          <a:blip r:embed="rId3" cstate="print">
            <a:extLst>
              <a:ext uri="{28A0092B-C50C-407E-A947-70E740481C1C}">
                <a14:useLocalDpi xmlns:a14="http://schemas.microsoft.com/office/drawing/2010/main" val="0"/>
              </a:ext>
            </a:extLst>
          </a:blip>
          <a:srcRect l="16197" r="70865" b="84972"/>
          <a:stretch>
            <a:fillRect/>
          </a:stretch>
        </p:blipFill>
        <p:spPr bwMode="auto">
          <a:xfrm>
            <a:off x="-17966" y="1404355"/>
            <a:ext cx="12219646" cy="40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MCBD09185_00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60" r="27226" b="61797"/>
          <a:stretch/>
        </p:blipFill>
        <p:spPr bwMode="auto">
          <a:xfrm>
            <a:off x="0" y="1274229"/>
            <a:ext cx="12192000" cy="520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CBD09185_0000[1]"/>
          <p:cNvPicPr>
            <a:picLocks noChangeAspect="1" noChangeArrowheads="1"/>
          </p:cNvPicPr>
          <p:nvPr/>
        </p:nvPicPr>
        <p:blipFill>
          <a:blip r:embed="rId5" cstate="print">
            <a:extLst>
              <a:ext uri="{28A0092B-C50C-407E-A947-70E740481C1C}">
                <a14:useLocalDpi xmlns:a14="http://schemas.microsoft.com/office/drawing/2010/main" val="0"/>
              </a:ext>
            </a:extLst>
          </a:blip>
          <a:srcRect l="16197" r="70865" b="84972"/>
          <a:stretch>
            <a:fillRect/>
          </a:stretch>
        </p:blipFill>
        <p:spPr bwMode="auto">
          <a:xfrm>
            <a:off x="-17966" y="-1030514"/>
            <a:ext cx="12219646" cy="400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9AEE8FA-E6C0-425E-8645-EDB89C069425}"/>
              </a:ext>
            </a:extLst>
          </p:cNvPr>
          <p:cNvCxnSpPr>
            <a:cxnSpLocks/>
          </p:cNvCxnSpPr>
          <p:nvPr/>
        </p:nvCxnSpPr>
        <p:spPr>
          <a:xfrm flipV="1">
            <a:off x="2301580" y="3855904"/>
            <a:ext cx="7554845" cy="157147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185911-7D7A-4E05-90FB-9D3ECE2DB614}"/>
              </a:ext>
            </a:extLst>
          </p:cNvPr>
          <p:cNvCxnSpPr>
            <a:cxnSpLocks/>
          </p:cNvCxnSpPr>
          <p:nvPr/>
        </p:nvCxnSpPr>
        <p:spPr>
          <a:xfrm flipV="1">
            <a:off x="2267744" y="716096"/>
            <a:ext cx="0" cy="471500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F7BDC5-B6C3-45BB-AFAF-DCD21EB7DA94}"/>
              </a:ext>
            </a:extLst>
          </p:cNvPr>
          <p:cNvCxnSpPr>
            <a:cxnSpLocks/>
          </p:cNvCxnSpPr>
          <p:nvPr/>
        </p:nvCxnSpPr>
        <p:spPr>
          <a:xfrm flipH="1" flipV="1">
            <a:off x="841826" y="4484358"/>
            <a:ext cx="2824995" cy="1895925"/>
          </a:xfrm>
          <a:prstGeom prst="line">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95" name="Picture 5" descr="MCj01507830000[1]"/>
          <p:cNvPicPr>
            <a:picLocks noChangeAspect="1" noChangeArrowheads="1"/>
          </p:cNvPicPr>
          <p:nvPr/>
        </p:nvPicPr>
        <p:blipFill>
          <a:blip r:embed="rId6" cstate="print">
            <a:alphaModFix amt="39000"/>
            <a:extLst>
              <a:ext uri="{28A0092B-C50C-407E-A947-70E740481C1C}">
                <a14:useLocalDpi xmlns:a14="http://schemas.microsoft.com/office/drawing/2010/main" val="0"/>
              </a:ext>
            </a:extLst>
          </a:blip>
          <a:srcRect/>
          <a:stretch>
            <a:fillRect/>
          </a:stretch>
        </p:blipFill>
        <p:spPr bwMode="auto">
          <a:xfrm>
            <a:off x="1938548" y="4895882"/>
            <a:ext cx="75430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Shape 20">
            <a:extLst>
              <a:ext uri="{FF2B5EF4-FFF2-40B4-BE49-F238E27FC236}">
                <a16:creationId xmlns:a16="http://schemas.microsoft.com/office/drawing/2014/main" id="{D4E33372-9F4A-45B5-BE2B-6F9267773928}"/>
              </a:ext>
            </a:extLst>
          </p:cNvPr>
          <p:cNvSpPr/>
          <p:nvPr/>
        </p:nvSpPr>
        <p:spPr>
          <a:xfrm>
            <a:off x="2335576" y="1468394"/>
            <a:ext cx="6909074" cy="3392683"/>
          </a:xfrm>
          <a:custGeom>
            <a:avLst/>
            <a:gdLst>
              <a:gd name="connsiteX0" fmla="*/ 0 w 5772838"/>
              <a:gd name="connsiteY0" fmla="*/ 1586429 h 1586429"/>
              <a:gd name="connsiteX1" fmla="*/ 253388 w 5772838"/>
              <a:gd name="connsiteY1" fmla="*/ 1344058 h 1586429"/>
              <a:gd name="connsiteX2" fmla="*/ 870332 w 5772838"/>
              <a:gd name="connsiteY2" fmla="*/ 991518 h 1586429"/>
              <a:gd name="connsiteX3" fmla="*/ 3569465 w 5772838"/>
              <a:gd name="connsiteY3" fmla="*/ 0 h 1586429"/>
              <a:gd name="connsiteX4" fmla="*/ 5772838 w 5772838"/>
              <a:gd name="connsiteY4" fmla="*/ 716096 h 1586429"/>
              <a:gd name="connsiteX5" fmla="*/ 837282 w 5772838"/>
              <a:gd name="connsiteY5" fmla="*/ 1388125 h 1586429"/>
              <a:gd name="connsiteX6" fmla="*/ 0 w 5772838"/>
              <a:gd name="connsiteY6" fmla="*/ 1586429 h 1586429"/>
              <a:gd name="connsiteX0" fmla="*/ 0 w 4995579"/>
              <a:gd name="connsiteY0" fmla="*/ 1586429 h 1586429"/>
              <a:gd name="connsiteX1" fmla="*/ 253388 w 4995579"/>
              <a:gd name="connsiteY1" fmla="*/ 1344058 h 1586429"/>
              <a:gd name="connsiteX2" fmla="*/ 870332 w 4995579"/>
              <a:gd name="connsiteY2" fmla="*/ 991518 h 1586429"/>
              <a:gd name="connsiteX3" fmla="*/ 3569465 w 4995579"/>
              <a:gd name="connsiteY3" fmla="*/ 0 h 1586429"/>
              <a:gd name="connsiteX4" fmla="*/ 4995579 w 4995579"/>
              <a:gd name="connsiteY4" fmla="*/ 525283 h 1586429"/>
              <a:gd name="connsiteX5" fmla="*/ 837282 w 4995579"/>
              <a:gd name="connsiteY5" fmla="*/ 1388125 h 1586429"/>
              <a:gd name="connsiteX6" fmla="*/ 0 w 4995579"/>
              <a:gd name="connsiteY6" fmla="*/ 1586429 h 1586429"/>
              <a:gd name="connsiteX0" fmla="*/ 0 w 4995579"/>
              <a:gd name="connsiteY0" fmla="*/ 1605999 h 1605999"/>
              <a:gd name="connsiteX1" fmla="*/ 253388 w 4995579"/>
              <a:gd name="connsiteY1" fmla="*/ 1363628 h 1605999"/>
              <a:gd name="connsiteX2" fmla="*/ 870332 w 4995579"/>
              <a:gd name="connsiteY2" fmla="*/ 1011088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870332 w 4995579"/>
              <a:gd name="connsiteY2" fmla="*/ 1011088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1051440 w 4995579"/>
              <a:gd name="connsiteY2" fmla="*/ 1055122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1051440 w 4995579"/>
              <a:gd name="connsiteY2" fmla="*/ 1055122 h 1605999"/>
              <a:gd name="connsiteX3" fmla="*/ 3758120 w 4995579"/>
              <a:gd name="connsiteY3" fmla="*/ 0 h 1605999"/>
              <a:gd name="connsiteX4" fmla="*/ 4995579 w 4995579"/>
              <a:gd name="connsiteY4" fmla="*/ 544853 h 1605999"/>
              <a:gd name="connsiteX5" fmla="*/ 912745 w 4995579"/>
              <a:gd name="connsiteY5" fmla="*/ 1309843 h 1605999"/>
              <a:gd name="connsiteX6" fmla="*/ 0 w 4995579"/>
              <a:gd name="connsiteY6" fmla="*/ 1605999 h 1605999"/>
              <a:gd name="connsiteX0" fmla="*/ 0 w 5048402"/>
              <a:gd name="connsiteY0" fmla="*/ 1605999 h 1605999"/>
              <a:gd name="connsiteX1" fmla="*/ 336396 w 5048402"/>
              <a:gd name="connsiteY1" fmla="*/ 1373413 h 1605999"/>
              <a:gd name="connsiteX2" fmla="*/ 1051440 w 5048402"/>
              <a:gd name="connsiteY2" fmla="*/ 1055122 h 1605999"/>
              <a:gd name="connsiteX3" fmla="*/ 3758120 w 5048402"/>
              <a:gd name="connsiteY3" fmla="*/ 0 h 1605999"/>
              <a:gd name="connsiteX4" fmla="*/ 5048402 w 5048402"/>
              <a:gd name="connsiteY4" fmla="*/ 603565 h 1605999"/>
              <a:gd name="connsiteX5" fmla="*/ 912745 w 5048402"/>
              <a:gd name="connsiteY5" fmla="*/ 1309843 h 1605999"/>
              <a:gd name="connsiteX6" fmla="*/ 0 w 5048402"/>
              <a:gd name="connsiteY6" fmla="*/ 1605999 h 1605999"/>
              <a:gd name="connsiteX0" fmla="*/ 0 w 5048402"/>
              <a:gd name="connsiteY0" fmla="*/ 1669603 h 1669603"/>
              <a:gd name="connsiteX1" fmla="*/ 336396 w 5048402"/>
              <a:gd name="connsiteY1" fmla="*/ 1437017 h 1669603"/>
              <a:gd name="connsiteX2" fmla="*/ 1051440 w 5048402"/>
              <a:gd name="connsiteY2" fmla="*/ 1118726 h 1669603"/>
              <a:gd name="connsiteX3" fmla="*/ 3735481 w 5048402"/>
              <a:gd name="connsiteY3" fmla="*/ 0 h 1669603"/>
              <a:gd name="connsiteX4" fmla="*/ 5048402 w 5048402"/>
              <a:gd name="connsiteY4" fmla="*/ 667169 h 1669603"/>
              <a:gd name="connsiteX5" fmla="*/ 912745 w 5048402"/>
              <a:gd name="connsiteY5" fmla="*/ 1373447 h 1669603"/>
              <a:gd name="connsiteX6" fmla="*/ 0 w 5048402"/>
              <a:gd name="connsiteY6" fmla="*/ 1669603 h 1669603"/>
              <a:gd name="connsiteX0" fmla="*/ 0 w 4477880"/>
              <a:gd name="connsiteY0" fmla="*/ 1669603 h 1669603"/>
              <a:gd name="connsiteX1" fmla="*/ 336396 w 4477880"/>
              <a:gd name="connsiteY1" fmla="*/ 1437017 h 1669603"/>
              <a:gd name="connsiteX2" fmla="*/ 1051440 w 4477880"/>
              <a:gd name="connsiteY2" fmla="*/ 1118726 h 1669603"/>
              <a:gd name="connsiteX3" fmla="*/ 3735481 w 4477880"/>
              <a:gd name="connsiteY3" fmla="*/ 0 h 1669603"/>
              <a:gd name="connsiteX4" fmla="*/ 4477880 w 4477880"/>
              <a:gd name="connsiteY4" fmla="*/ 787789 h 1669603"/>
              <a:gd name="connsiteX5" fmla="*/ 912745 w 4477880"/>
              <a:gd name="connsiteY5" fmla="*/ 1373447 h 1669603"/>
              <a:gd name="connsiteX6" fmla="*/ 0 w 4477880"/>
              <a:gd name="connsiteY6" fmla="*/ 1669603 h 1669603"/>
              <a:gd name="connsiteX0" fmla="*/ 0 w 4477880"/>
              <a:gd name="connsiteY0" fmla="*/ 1532900 h 1532900"/>
              <a:gd name="connsiteX1" fmla="*/ 336396 w 4477880"/>
              <a:gd name="connsiteY1" fmla="*/ 1300314 h 1532900"/>
              <a:gd name="connsiteX2" fmla="*/ 1051440 w 4477880"/>
              <a:gd name="connsiteY2" fmla="*/ 982023 h 1532900"/>
              <a:gd name="connsiteX3" fmla="*/ 3344797 w 4477880"/>
              <a:gd name="connsiteY3" fmla="*/ 0 h 1532900"/>
              <a:gd name="connsiteX4" fmla="*/ 4477880 w 4477880"/>
              <a:gd name="connsiteY4" fmla="*/ 651086 h 1532900"/>
              <a:gd name="connsiteX5" fmla="*/ 912745 w 4477880"/>
              <a:gd name="connsiteY5" fmla="*/ 1236744 h 1532900"/>
              <a:gd name="connsiteX6" fmla="*/ 0 w 4477880"/>
              <a:gd name="connsiteY6" fmla="*/ 1532900 h 1532900"/>
              <a:gd name="connsiteX0" fmla="*/ 0 w 4477880"/>
              <a:gd name="connsiteY0" fmla="*/ 1548983 h 1548983"/>
              <a:gd name="connsiteX1" fmla="*/ 336396 w 4477880"/>
              <a:gd name="connsiteY1" fmla="*/ 1316397 h 1548983"/>
              <a:gd name="connsiteX2" fmla="*/ 1051440 w 4477880"/>
              <a:gd name="connsiteY2" fmla="*/ 998106 h 1548983"/>
              <a:gd name="connsiteX3" fmla="*/ 3363401 w 4477880"/>
              <a:gd name="connsiteY3" fmla="*/ 0 h 1548983"/>
              <a:gd name="connsiteX4" fmla="*/ 4477880 w 4477880"/>
              <a:gd name="connsiteY4" fmla="*/ 667169 h 1548983"/>
              <a:gd name="connsiteX5" fmla="*/ 912745 w 4477880"/>
              <a:gd name="connsiteY5" fmla="*/ 1252827 h 1548983"/>
              <a:gd name="connsiteX6" fmla="*/ 0 w 4477880"/>
              <a:gd name="connsiteY6" fmla="*/ 1548983 h 1548983"/>
              <a:gd name="connsiteX0" fmla="*/ 0 w 4477880"/>
              <a:gd name="connsiteY0" fmla="*/ 1548983 h 1548983"/>
              <a:gd name="connsiteX1" fmla="*/ 336396 w 4477880"/>
              <a:gd name="connsiteY1" fmla="*/ 1316397 h 1548983"/>
              <a:gd name="connsiteX2" fmla="*/ 1051440 w 4477880"/>
              <a:gd name="connsiteY2" fmla="*/ 998106 h 1548983"/>
              <a:gd name="connsiteX3" fmla="*/ 3363401 w 4477880"/>
              <a:gd name="connsiteY3" fmla="*/ 0 h 1548983"/>
              <a:gd name="connsiteX4" fmla="*/ 4248060 w 4477880"/>
              <a:gd name="connsiteY4" fmla="*/ 536052 h 1548983"/>
              <a:gd name="connsiteX5" fmla="*/ 4477880 w 4477880"/>
              <a:gd name="connsiteY5" fmla="*/ 667169 h 1548983"/>
              <a:gd name="connsiteX6" fmla="*/ 912745 w 4477880"/>
              <a:gd name="connsiteY6" fmla="*/ 1252827 h 1548983"/>
              <a:gd name="connsiteX7" fmla="*/ 0 w 4477880"/>
              <a:gd name="connsiteY7" fmla="*/ 1548983 h 1548983"/>
              <a:gd name="connsiteX0" fmla="*/ 0 w 4626342"/>
              <a:gd name="connsiteY0" fmla="*/ 1548983 h 1548983"/>
              <a:gd name="connsiteX1" fmla="*/ 336396 w 4626342"/>
              <a:gd name="connsiteY1" fmla="*/ 1316397 h 1548983"/>
              <a:gd name="connsiteX2" fmla="*/ 1051440 w 4626342"/>
              <a:gd name="connsiteY2" fmla="*/ 998106 h 1548983"/>
              <a:gd name="connsiteX3" fmla="*/ 3363401 w 4626342"/>
              <a:gd name="connsiteY3" fmla="*/ 0 h 1548983"/>
              <a:gd name="connsiteX4" fmla="*/ 4626342 w 4626342"/>
              <a:gd name="connsiteY4" fmla="*/ 600383 h 1548983"/>
              <a:gd name="connsiteX5" fmla="*/ 4477880 w 4626342"/>
              <a:gd name="connsiteY5" fmla="*/ 667169 h 1548983"/>
              <a:gd name="connsiteX6" fmla="*/ 912745 w 4626342"/>
              <a:gd name="connsiteY6" fmla="*/ 1252827 h 1548983"/>
              <a:gd name="connsiteX7" fmla="*/ 0 w 4626342"/>
              <a:gd name="connsiteY7"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632544 w 4632544"/>
              <a:gd name="connsiteY4" fmla="*/ 459659 h 1548983"/>
              <a:gd name="connsiteX5" fmla="*/ 4477880 w 4632544"/>
              <a:gd name="connsiteY5" fmla="*/ 667169 h 1548983"/>
              <a:gd name="connsiteX6" fmla="*/ 912745 w 4632544"/>
              <a:gd name="connsiteY6" fmla="*/ 1252827 h 1548983"/>
              <a:gd name="connsiteX7" fmla="*/ 0 w 4632544"/>
              <a:gd name="connsiteY7"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322476 w 4632544"/>
              <a:gd name="connsiteY4" fmla="*/ 343059 h 1548983"/>
              <a:gd name="connsiteX5" fmla="*/ 4632544 w 4632544"/>
              <a:gd name="connsiteY5" fmla="*/ 459659 h 1548983"/>
              <a:gd name="connsiteX6" fmla="*/ 4477880 w 4632544"/>
              <a:gd name="connsiteY6" fmla="*/ 667169 h 1548983"/>
              <a:gd name="connsiteX7" fmla="*/ 912745 w 4632544"/>
              <a:gd name="connsiteY7" fmla="*/ 1252827 h 1548983"/>
              <a:gd name="connsiteX8" fmla="*/ 0 w 4632544"/>
              <a:gd name="connsiteY8"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415496 w 4632544"/>
              <a:gd name="connsiteY4" fmla="*/ 250583 h 1548983"/>
              <a:gd name="connsiteX5" fmla="*/ 4632544 w 4632544"/>
              <a:gd name="connsiteY5" fmla="*/ 459659 h 1548983"/>
              <a:gd name="connsiteX6" fmla="*/ 4477880 w 4632544"/>
              <a:gd name="connsiteY6" fmla="*/ 667169 h 1548983"/>
              <a:gd name="connsiteX7" fmla="*/ 912745 w 4632544"/>
              <a:gd name="connsiteY7" fmla="*/ 1252827 h 1548983"/>
              <a:gd name="connsiteX8" fmla="*/ 0 w 4632544"/>
              <a:gd name="connsiteY8"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888384 w 4632544"/>
              <a:gd name="connsiteY4" fmla="*/ 133983 h 1548983"/>
              <a:gd name="connsiteX5" fmla="*/ 4415496 w 4632544"/>
              <a:gd name="connsiteY5" fmla="*/ 250583 h 1548983"/>
              <a:gd name="connsiteX6" fmla="*/ 4632544 w 4632544"/>
              <a:gd name="connsiteY6" fmla="*/ 459659 h 1548983"/>
              <a:gd name="connsiteX7" fmla="*/ 4477880 w 4632544"/>
              <a:gd name="connsiteY7" fmla="*/ 667169 h 1548983"/>
              <a:gd name="connsiteX8" fmla="*/ 912745 w 4632544"/>
              <a:gd name="connsiteY8" fmla="*/ 1252827 h 1548983"/>
              <a:gd name="connsiteX9" fmla="*/ 0 w 4632544"/>
              <a:gd name="connsiteY9"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993807 w 4632544"/>
              <a:gd name="connsiteY4" fmla="*/ 49548 h 1548983"/>
              <a:gd name="connsiteX5" fmla="*/ 4415496 w 4632544"/>
              <a:gd name="connsiteY5" fmla="*/ 250583 h 1548983"/>
              <a:gd name="connsiteX6" fmla="*/ 4632544 w 4632544"/>
              <a:gd name="connsiteY6" fmla="*/ 459659 h 1548983"/>
              <a:gd name="connsiteX7" fmla="*/ 4477880 w 4632544"/>
              <a:gd name="connsiteY7" fmla="*/ 667169 h 1548983"/>
              <a:gd name="connsiteX8" fmla="*/ 912745 w 4632544"/>
              <a:gd name="connsiteY8" fmla="*/ 1252827 h 1548983"/>
              <a:gd name="connsiteX9" fmla="*/ 0 w 4632544"/>
              <a:gd name="connsiteY9"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665136 w 4632544"/>
              <a:gd name="connsiteY4" fmla="*/ 25425 h 1548983"/>
              <a:gd name="connsiteX5" fmla="*/ 3993807 w 4632544"/>
              <a:gd name="connsiteY5" fmla="*/ 49548 h 1548983"/>
              <a:gd name="connsiteX6" fmla="*/ 4415496 w 4632544"/>
              <a:gd name="connsiteY6" fmla="*/ 250583 h 1548983"/>
              <a:gd name="connsiteX7" fmla="*/ 4632544 w 4632544"/>
              <a:gd name="connsiteY7" fmla="*/ 459659 h 1548983"/>
              <a:gd name="connsiteX8" fmla="*/ 4477880 w 4632544"/>
              <a:gd name="connsiteY8" fmla="*/ 667169 h 1548983"/>
              <a:gd name="connsiteX9" fmla="*/ 912745 w 4632544"/>
              <a:gd name="connsiteY9" fmla="*/ 1252827 h 1548983"/>
              <a:gd name="connsiteX10" fmla="*/ 0 w 4632544"/>
              <a:gd name="connsiteY10" fmla="*/ 1548983 h 1548983"/>
              <a:gd name="connsiteX0" fmla="*/ 0 w 4632544"/>
              <a:gd name="connsiteY0" fmla="*/ 1575827 h 1575827"/>
              <a:gd name="connsiteX1" fmla="*/ 336396 w 4632544"/>
              <a:gd name="connsiteY1" fmla="*/ 1343241 h 1575827"/>
              <a:gd name="connsiteX2" fmla="*/ 1051440 w 4632544"/>
              <a:gd name="connsiteY2" fmla="*/ 1024950 h 1575827"/>
              <a:gd name="connsiteX3" fmla="*/ 3363401 w 4632544"/>
              <a:gd name="connsiteY3" fmla="*/ 26844 h 1575827"/>
              <a:gd name="connsiteX4" fmla="*/ 3696143 w 4632544"/>
              <a:gd name="connsiteY4" fmla="*/ 0 h 1575827"/>
              <a:gd name="connsiteX5" fmla="*/ 3993807 w 4632544"/>
              <a:gd name="connsiteY5" fmla="*/ 76392 h 1575827"/>
              <a:gd name="connsiteX6" fmla="*/ 4415496 w 4632544"/>
              <a:gd name="connsiteY6" fmla="*/ 277427 h 1575827"/>
              <a:gd name="connsiteX7" fmla="*/ 4632544 w 4632544"/>
              <a:gd name="connsiteY7" fmla="*/ 486503 h 1575827"/>
              <a:gd name="connsiteX8" fmla="*/ 4477880 w 4632544"/>
              <a:gd name="connsiteY8" fmla="*/ 694013 h 1575827"/>
              <a:gd name="connsiteX9" fmla="*/ 912745 w 4632544"/>
              <a:gd name="connsiteY9" fmla="*/ 1279671 h 1575827"/>
              <a:gd name="connsiteX10" fmla="*/ 0 w 4632544"/>
              <a:gd name="connsiteY10" fmla="*/ 1575827 h 1575827"/>
              <a:gd name="connsiteX0" fmla="*/ 0 w 4632544"/>
              <a:gd name="connsiteY0" fmla="*/ 1575827 h 1575827"/>
              <a:gd name="connsiteX1" fmla="*/ 336396 w 4632544"/>
              <a:gd name="connsiteY1" fmla="*/ 1343241 h 1575827"/>
              <a:gd name="connsiteX2" fmla="*/ 1051440 w 4632544"/>
              <a:gd name="connsiteY2" fmla="*/ 1024950 h 1575827"/>
              <a:gd name="connsiteX3" fmla="*/ 3363401 w 4632544"/>
              <a:gd name="connsiteY3" fmla="*/ 26844 h 1575827"/>
              <a:gd name="connsiteX4" fmla="*/ 3696143 w 4632544"/>
              <a:gd name="connsiteY4" fmla="*/ 0 h 1575827"/>
              <a:gd name="connsiteX5" fmla="*/ 3993807 w 4632544"/>
              <a:gd name="connsiteY5" fmla="*/ 76392 h 1575827"/>
              <a:gd name="connsiteX6" fmla="*/ 4415496 w 4632544"/>
              <a:gd name="connsiteY6" fmla="*/ 277427 h 1575827"/>
              <a:gd name="connsiteX7" fmla="*/ 4632544 w 4632544"/>
              <a:gd name="connsiteY7" fmla="*/ 486503 h 1575827"/>
              <a:gd name="connsiteX8" fmla="*/ 4551926 w 4632544"/>
              <a:gd name="connsiteY8" fmla="*/ 574958 h 1575827"/>
              <a:gd name="connsiteX9" fmla="*/ 4477880 w 4632544"/>
              <a:gd name="connsiteY9" fmla="*/ 694013 h 1575827"/>
              <a:gd name="connsiteX10" fmla="*/ 912745 w 4632544"/>
              <a:gd name="connsiteY10" fmla="*/ 1279671 h 1575827"/>
              <a:gd name="connsiteX11" fmla="*/ 0 w 4632544"/>
              <a:gd name="connsiteY11"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415496 w 4644946"/>
              <a:gd name="connsiteY6" fmla="*/ 277427 h 1575827"/>
              <a:gd name="connsiteX7" fmla="*/ 4632544 w 4644946"/>
              <a:gd name="connsiteY7" fmla="*/ 486503 h 1575827"/>
              <a:gd name="connsiteX8" fmla="*/ 4644946 w 4644946"/>
              <a:gd name="connsiteY8" fmla="*/ 611144 h 1575827"/>
              <a:gd name="connsiteX9" fmla="*/ 4477880 w 4644946"/>
              <a:gd name="connsiteY9" fmla="*/ 694013 h 1575827"/>
              <a:gd name="connsiteX10" fmla="*/ 912745 w 4644946"/>
              <a:gd name="connsiteY10" fmla="*/ 1279671 h 1575827"/>
              <a:gd name="connsiteX11" fmla="*/ 0 w 4644946"/>
              <a:gd name="connsiteY11"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04652 w 4644946"/>
              <a:gd name="connsiteY6" fmla="*/ 172889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04652 w 4644946"/>
              <a:gd name="connsiteY6" fmla="*/ 180930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17054 w 4644946"/>
              <a:gd name="connsiteY6" fmla="*/ 172889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17054 w 4732491"/>
              <a:gd name="connsiteY6" fmla="*/ 172889 h 1575827"/>
              <a:gd name="connsiteX7" fmla="*/ 4415496 w 4732491"/>
              <a:gd name="connsiteY7" fmla="*/ 277427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17054 w 4732491"/>
              <a:gd name="connsiteY6" fmla="*/ 172889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37044 w 4732491"/>
              <a:gd name="connsiteY6" fmla="*/ 146968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53828 w 4732491"/>
              <a:gd name="connsiteY5" fmla="*/ 85032 h 1575827"/>
              <a:gd name="connsiteX6" fmla="*/ 4237044 w 4732491"/>
              <a:gd name="connsiteY6" fmla="*/ 146968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48983 h 1548983"/>
              <a:gd name="connsiteX1" fmla="*/ 336396 w 4732491"/>
              <a:gd name="connsiteY1" fmla="*/ 1316397 h 1548983"/>
              <a:gd name="connsiteX2" fmla="*/ 1051440 w 4732491"/>
              <a:gd name="connsiteY2" fmla="*/ 998106 h 1548983"/>
              <a:gd name="connsiteX3" fmla="*/ 3363401 w 4732491"/>
              <a:gd name="connsiteY3" fmla="*/ 0 h 1548983"/>
              <a:gd name="connsiteX4" fmla="*/ 3716133 w 4732491"/>
              <a:gd name="connsiteY4" fmla="*/ 42277 h 1548983"/>
              <a:gd name="connsiteX5" fmla="*/ 3953828 w 4732491"/>
              <a:gd name="connsiteY5" fmla="*/ 58188 h 1548983"/>
              <a:gd name="connsiteX6" fmla="*/ 4237044 w 4732491"/>
              <a:gd name="connsiteY6" fmla="*/ 120124 h 1548983"/>
              <a:gd name="connsiteX7" fmla="*/ 4528769 w 4732491"/>
              <a:gd name="connsiteY7" fmla="*/ 216022 h 1548983"/>
              <a:gd name="connsiteX8" fmla="*/ 4732491 w 4732491"/>
              <a:gd name="connsiteY8" fmla="*/ 338696 h 1548983"/>
              <a:gd name="connsiteX9" fmla="*/ 4644946 w 4732491"/>
              <a:gd name="connsiteY9" fmla="*/ 584300 h 1548983"/>
              <a:gd name="connsiteX10" fmla="*/ 4477880 w 4732491"/>
              <a:gd name="connsiteY10" fmla="*/ 667169 h 1548983"/>
              <a:gd name="connsiteX11" fmla="*/ 912745 w 4732491"/>
              <a:gd name="connsiteY11" fmla="*/ 1252827 h 1548983"/>
              <a:gd name="connsiteX12" fmla="*/ 0 w 4732491"/>
              <a:gd name="connsiteY12" fmla="*/ 1548983 h 1548983"/>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644946 w 4732491"/>
              <a:gd name="connsiteY9" fmla="*/ 542023 h 1506706"/>
              <a:gd name="connsiteX10" fmla="*/ 4477880 w 4732491"/>
              <a:gd name="connsiteY10" fmla="*/ 624892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591640 w 4732491"/>
              <a:gd name="connsiteY9" fmla="*/ 477221 h 1506706"/>
              <a:gd name="connsiteX10" fmla="*/ 4477880 w 4732491"/>
              <a:gd name="connsiteY10" fmla="*/ 624892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591640 w 4732491"/>
              <a:gd name="connsiteY9" fmla="*/ 477221 h 1506706"/>
              <a:gd name="connsiteX10" fmla="*/ 4098082 w 4732491"/>
              <a:gd name="connsiteY10" fmla="*/ 594651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724903 w 4732491"/>
              <a:gd name="connsiteY9" fmla="*/ 377859 h 1506706"/>
              <a:gd name="connsiteX10" fmla="*/ 4098082 w 4732491"/>
              <a:gd name="connsiteY10" fmla="*/ 594651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724903 w 4732491"/>
              <a:gd name="connsiteY9" fmla="*/ 377859 h 1506706"/>
              <a:gd name="connsiteX10" fmla="*/ 4531185 w 4732491"/>
              <a:gd name="connsiteY10" fmla="*/ 460728 h 1506706"/>
              <a:gd name="connsiteX11" fmla="*/ 912745 w 4732491"/>
              <a:gd name="connsiteY11" fmla="*/ 1210550 h 1506706"/>
              <a:gd name="connsiteX12" fmla="*/ 0 w 4732491"/>
              <a:gd name="connsiteY12" fmla="*/ 1506706 h 150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32491" h="1506706">
                <a:moveTo>
                  <a:pt x="0" y="1506706"/>
                </a:moveTo>
                <a:lnTo>
                  <a:pt x="336396" y="1274120"/>
                </a:lnTo>
                <a:lnTo>
                  <a:pt x="1051440" y="955829"/>
                </a:lnTo>
                <a:lnTo>
                  <a:pt x="3376727" y="26844"/>
                </a:lnTo>
                <a:lnTo>
                  <a:pt x="3716133" y="0"/>
                </a:lnTo>
                <a:lnTo>
                  <a:pt x="3953828" y="15911"/>
                </a:lnTo>
                <a:lnTo>
                  <a:pt x="4237044" y="77847"/>
                </a:lnTo>
                <a:lnTo>
                  <a:pt x="4528769" y="173745"/>
                </a:lnTo>
                <a:lnTo>
                  <a:pt x="4732491" y="296419"/>
                </a:lnTo>
                <a:lnTo>
                  <a:pt x="4724903" y="377859"/>
                </a:lnTo>
                <a:lnTo>
                  <a:pt x="4531185" y="460728"/>
                </a:lnTo>
                <a:lnTo>
                  <a:pt x="912745" y="1210550"/>
                </a:lnTo>
                <a:lnTo>
                  <a:pt x="0" y="1506706"/>
                </a:lnTo>
                <a:close/>
              </a:path>
            </a:pathLst>
          </a:custGeom>
          <a:solidFill>
            <a:schemeClr val="bg1">
              <a:lumMod val="85000"/>
              <a:alpha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5A64F83C-D0B8-4541-85A3-350F493A30BA}"/>
              </a:ext>
            </a:extLst>
          </p:cNvPr>
          <p:cNvSpPr/>
          <p:nvPr/>
        </p:nvSpPr>
        <p:spPr>
          <a:xfrm rot="811797">
            <a:off x="6997454" y="1545178"/>
            <a:ext cx="2276421" cy="923517"/>
          </a:xfrm>
          <a:prstGeom prst="ellipse">
            <a:avLst/>
          </a:prstGeom>
          <a:solidFill>
            <a:schemeClr val="bg1">
              <a:lumMod val="85000"/>
              <a:alpha val="0"/>
            </a:schemeClr>
          </a:solidFill>
          <a:ln w="127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FDC5B7DC-4918-47C0-8B00-19CDC4AF5823}"/>
              </a:ext>
            </a:extLst>
          </p:cNvPr>
          <p:cNvCxnSpPr>
            <a:cxnSpLocks/>
            <a:stCxn id="22" idx="2"/>
          </p:cNvCxnSpPr>
          <p:nvPr/>
        </p:nvCxnSpPr>
        <p:spPr>
          <a:xfrm>
            <a:off x="7029042" y="1740649"/>
            <a:ext cx="2105230" cy="632900"/>
          </a:xfrm>
          <a:prstGeom prst="line">
            <a:avLst/>
          </a:prstGeom>
          <a:ln w="127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C189B9D8-7E7C-4E95-8FDC-3E7292220330}"/>
              </a:ext>
            </a:extLst>
          </p:cNvPr>
          <p:cNvSpPr/>
          <p:nvPr/>
        </p:nvSpPr>
        <p:spPr>
          <a:xfrm>
            <a:off x="2335575" y="1246078"/>
            <a:ext cx="7396186" cy="3656428"/>
          </a:xfrm>
          <a:custGeom>
            <a:avLst/>
            <a:gdLst>
              <a:gd name="connsiteX0" fmla="*/ 0 w 7590690"/>
              <a:gd name="connsiteY0" fmla="*/ 3545676 h 3545676"/>
              <a:gd name="connsiteX1" fmla="*/ 980501 w 7590690"/>
              <a:gd name="connsiteY1" fmla="*/ 2796529 h 3545676"/>
              <a:gd name="connsiteX2" fmla="*/ 2434728 w 7590690"/>
              <a:gd name="connsiteY2" fmla="*/ 2113483 h 3545676"/>
              <a:gd name="connsiteX3" fmla="*/ 3877937 w 7590690"/>
              <a:gd name="connsiteY3" fmla="*/ 1562640 h 3545676"/>
              <a:gd name="connsiteX4" fmla="*/ 5783855 w 7590690"/>
              <a:gd name="connsiteY4" fmla="*/ 769425 h 3545676"/>
              <a:gd name="connsiteX5" fmla="*/ 7425369 w 7590690"/>
              <a:gd name="connsiteY5" fmla="*/ 64346 h 3545676"/>
              <a:gd name="connsiteX6" fmla="*/ 7447402 w 7590690"/>
              <a:gd name="connsiteY6" fmla="*/ 75363 h 3545676"/>
              <a:gd name="connsiteX0" fmla="*/ 0 w 7425369"/>
              <a:gd name="connsiteY0" fmla="*/ 3481330 h 3481330"/>
              <a:gd name="connsiteX1" fmla="*/ 980501 w 7425369"/>
              <a:gd name="connsiteY1" fmla="*/ 2732183 h 3481330"/>
              <a:gd name="connsiteX2" fmla="*/ 2434728 w 7425369"/>
              <a:gd name="connsiteY2" fmla="*/ 2049137 h 3481330"/>
              <a:gd name="connsiteX3" fmla="*/ 3877937 w 7425369"/>
              <a:gd name="connsiteY3" fmla="*/ 1498294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44945 w 7425369"/>
              <a:gd name="connsiteY4" fmla="*/ 607803 h 3481330"/>
              <a:gd name="connsiteX5" fmla="*/ 7425369 w 7425369"/>
              <a:gd name="connsiteY5" fmla="*/ 0 h 3481330"/>
              <a:gd name="connsiteX0" fmla="*/ 0 w 7396186"/>
              <a:gd name="connsiteY0" fmla="*/ 3656428 h 3656428"/>
              <a:gd name="connsiteX1" fmla="*/ 980501 w 7396186"/>
              <a:gd name="connsiteY1" fmla="*/ 2907281 h 3656428"/>
              <a:gd name="connsiteX2" fmla="*/ 2434728 w 7396186"/>
              <a:gd name="connsiteY2" fmla="*/ 2224235 h 3656428"/>
              <a:gd name="connsiteX3" fmla="*/ 3887664 w 7396186"/>
              <a:gd name="connsiteY3" fmla="*/ 1585843 h 3656428"/>
              <a:gd name="connsiteX4" fmla="*/ 5744945 w 7396186"/>
              <a:gd name="connsiteY4" fmla="*/ 782901 h 3656428"/>
              <a:gd name="connsiteX5" fmla="*/ 7396186 w 7396186"/>
              <a:gd name="connsiteY5" fmla="*/ 0 h 365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6186" h="3656428">
                <a:moveTo>
                  <a:pt x="0" y="3656428"/>
                </a:moveTo>
                <a:cubicBezTo>
                  <a:pt x="287356" y="3401204"/>
                  <a:pt x="574713" y="3145980"/>
                  <a:pt x="980501" y="2907281"/>
                </a:cubicBezTo>
                <a:cubicBezTo>
                  <a:pt x="1386289" y="2668582"/>
                  <a:pt x="1950201" y="2444475"/>
                  <a:pt x="2434728" y="2224235"/>
                </a:cubicBezTo>
                <a:cubicBezTo>
                  <a:pt x="2919255" y="2003995"/>
                  <a:pt x="3335961" y="1826065"/>
                  <a:pt x="3887664" y="1585843"/>
                </a:cubicBezTo>
                <a:lnTo>
                  <a:pt x="5744945" y="782901"/>
                </a:lnTo>
                <a:lnTo>
                  <a:pt x="7396186" y="0"/>
                </a:ln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30">
            <a:extLst>
              <a:ext uri="{FF2B5EF4-FFF2-40B4-BE49-F238E27FC236}">
                <a16:creationId xmlns:a16="http://schemas.microsoft.com/office/drawing/2014/main" id="{612F60DE-6D28-468B-9C7B-0BEA693A656D}"/>
              </a:ext>
            </a:extLst>
          </p:cNvPr>
          <p:cNvCxnSpPr>
            <a:cxnSpLocks/>
          </p:cNvCxnSpPr>
          <p:nvPr/>
        </p:nvCxnSpPr>
        <p:spPr>
          <a:xfrm flipV="1">
            <a:off x="8032732" y="1495173"/>
            <a:ext cx="0" cy="96012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027C26F-DA29-4694-89DD-47A8F9350CFC}"/>
              </a:ext>
            </a:extLst>
          </p:cNvPr>
          <p:cNvSpPr/>
          <p:nvPr/>
        </p:nvSpPr>
        <p:spPr>
          <a:xfrm rot="821336">
            <a:off x="4297174" y="3285217"/>
            <a:ext cx="931028" cy="443861"/>
          </a:xfrm>
          <a:prstGeom prst="ellipse">
            <a:avLst/>
          </a:prstGeom>
          <a:solidFill>
            <a:schemeClr val="bg1">
              <a:lumMod val="85000"/>
              <a:alpha val="72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4" name="Straight Connector 53">
            <a:extLst>
              <a:ext uri="{FF2B5EF4-FFF2-40B4-BE49-F238E27FC236}">
                <a16:creationId xmlns:a16="http://schemas.microsoft.com/office/drawing/2014/main" id="{E42D123E-D31E-4245-93BF-FD167E6DABE2}"/>
              </a:ext>
            </a:extLst>
          </p:cNvPr>
          <p:cNvCxnSpPr>
            <a:cxnSpLocks/>
          </p:cNvCxnSpPr>
          <p:nvPr/>
        </p:nvCxnSpPr>
        <p:spPr>
          <a:xfrm>
            <a:off x="4362515" y="3302224"/>
            <a:ext cx="741608" cy="431989"/>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3075C10-664D-4257-92EC-0462C97F3E7C}"/>
              </a:ext>
            </a:extLst>
          </p:cNvPr>
          <p:cNvSpPr txBox="1"/>
          <p:nvPr/>
        </p:nvSpPr>
        <p:spPr>
          <a:xfrm>
            <a:off x="1974719" y="540994"/>
            <a:ext cx="276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61" name="TextBox 60">
            <a:extLst>
              <a:ext uri="{FF2B5EF4-FFF2-40B4-BE49-F238E27FC236}">
                <a16:creationId xmlns:a16="http://schemas.microsoft.com/office/drawing/2014/main" id="{504FD223-1F44-487A-AA11-A717958064DB}"/>
              </a:ext>
            </a:extLst>
          </p:cNvPr>
          <p:cNvSpPr txBox="1"/>
          <p:nvPr/>
        </p:nvSpPr>
        <p:spPr>
          <a:xfrm>
            <a:off x="570686" y="4127269"/>
            <a:ext cx="457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a:t>
            </a:r>
          </a:p>
        </p:txBody>
      </p:sp>
      <p:sp>
        <p:nvSpPr>
          <p:cNvPr id="62" name="TextBox 61">
            <a:extLst>
              <a:ext uri="{FF2B5EF4-FFF2-40B4-BE49-F238E27FC236}">
                <a16:creationId xmlns:a16="http://schemas.microsoft.com/office/drawing/2014/main" id="{D1772897-CDD2-4421-80DD-8FBACF29DE05}"/>
              </a:ext>
            </a:extLst>
          </p:cNvPr>
          <p:cNvSpPr txBox="1"/>
          <p:nvPr/>
        </p:nvSpPr>
        <p:spPr>
          <a:xfrm>
            <a:off x="3660848" y="6157112"/>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a:t>
            </a:r>
          </a:p>
        </p:txBody>
      </p:sp>
      <p:sp>
        <p:nvSpPr>
          <p:cNvPr id="63" name="TextBox 62">
            <a:extLst>
              <a:ext uri="{FF2B5EF4-FFF2-40B4-BE49-F238E27FC236}">
                <a16:creationId xmlns:a16="http://schemas.microsoft.com/office/drawing/2014/main" id="{08649235-D71C-436D-B1DC-0FE3628EA482}"/>
              </a:ext>
            </a:extLst>
          </p:cNvPr>
          <p:cNvSpPr txBox="1"/>
          <p:nvPr/>
        </p:nvSpPr>
        <p:spPr>
          <a:xfrm>
            <a:off x="9821722" y="3650613"/>
            <a:ext cx="2840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grpSp>
        <p:nvGrpSpPr>
          <p:cNvPr id="12" name="Group 11">
            <a:extLst>
              <a:ext uri="{FF2B5EF4-FFF2-40B4-BE49-F238E27FC236}">
                <a16:creationId xmlns:a16="http://schemas.microsoft.com/office/drawing/2014/main" id="{BEEE65D3-5E32-4CBF-9644-2C0EDEFAA974}"/>
              </a:ext>
            </a:extLst>
          </p:cNvPr>
          <p:cNvGrpSpPr/>
          <p:nvPr/>
        </p:nvGrpSpPr>
        <p:grpSpPr>
          <a:xfrm>
            <a:off x="5834047" y="2569829"/>
            <a:ext cx="695418" cy="731257"/>
            <a:chOff x="5834047" y="2569829"/>
            <a:chExt cx="695418" cy="731257"/>
          </a:xfrm>
        </p:grpSpPr>
        <p:sp>
          <p:nvSpPr>
            <p:cNvPr id="84" name="Oval 83">
              <a:extLst>
                <a:ext uri="{FF2B5EF4-FFF2-40B4-BE49-F238E27FC236}">
                  <a16:creationId xmlns:a16="http://schemas.microsoft.com/office/drawing/2014/main" id="{2A1281B1-5C71-47B9-B962-21BEF3727C20}"/>
                </a:ext>
              </a:extLst>
            </p:cNvPr>
            <p:cNvSpPr/>
            <p:nvPr/>
          </p:nvSpPr>
          <p:spPr>
            <a:xfrm>
              <a:off x="6054818" y="2616483"/>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DAE63FCB-A26F-4700-968A-71AB70324D30}"/>
                </a:ext>
              </a:extLst>
            </p:cNvPr>
            <p:cNvSpPr/>
            <p:nvPr/>
          </p:nvSpPr>
          <p:spPr>
            <a:xfrm>
              <a:off x="5834047" y="2569829"/>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9F5E0532-5275-4CAF-AFFC-EC0ADAD4246A}"/>
                </a:ext>
              </a:extLst>
            </p:cNvPr>
            <p:cNvSpPr/>
            <p:nvPr/>
          </p:nvSpPr>
          <p:spPr>
            <a:xfrm>
              <a:off x="6298582" y="2670453"/>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DC7A0353-F4C8-4C0B-B9AC-9143FB0B124C}"/>
                </a:ext>
              </a:extLst>
            </p:cNvPr>
            <p:cNvSpPr/>
            <p:nvPr/>
          </p:nvSpPr>
          <p:spPr>
            <a:xfrm>
              <a:off x="5873450" y="2929489"/>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4855284C-5A79-4B2C-8431-4A4634CAB592}"/>
                </a:ext>
              </a:extLst>
            </p:cNvPr>
            <p:cNvSpPr/>
            <p:nvPr/>
          </p:nvSpPr>
          <p:spPr>
            <a:xfrm>
              <a:off x="6346585" y="3118206"/>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275F2405-E83A-4ED0-BB3E-37DB50D30ECD}"/>
                </a:ext>
              </a:extLst>
            </p:cNvPr>
            <p:cNvSpPr/>
            <p:nvPr/>
          </p:nvSpPr>
          <p:spPr>
            <a:xfrm>
              <a:off x="6187315" y="2938328"/>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7E6584DF-AE94-4AD4-8239-F39472330C82}"/>
              </a:ext>
            </a:extLst>
          </p:cNvPr>
          <p:cNvGrpSpPr/>
          <p:nvPr/>
        </p:nvGrpSpPr>
        <p:grpSpPr>
          <a:xfrm>
            <a:off x="6380570" y="2123670"/>
            <a:ext cx="1016974" cy="855459"/>
            <a:chOff x="6380570" y="2123670"/>
            <a:chExt cx="1016974" cy="855459"/>
          </a:xfrm>
        </p:grpSpPr>
        <p:sp>
          <p:nvSpPr>
            <p:cNvPr id="91" name="Oval 90">
              <a:extLst>
                <a:ext uri="{FF2B5EF4-FFF2-40B4-BE49-F238E27FC236}">
                  <a16:creationId xmlns:a16="http://schemas.microsoft.com/office/drawing/2014/main" id="{B3EFA09C-B02D-4ED9-8FB6-9C88032558C8}"/>
                </a:ext>
              </a:extLst>
            </p:cNvPr>
            <p:cNvSpPr/>
            <p:nvPr/>
          </p:nvSpPr>
          <p:spPr>
            <a:xfrm>
              <a:off x="6886187" y="2125853"/>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64FB6A16-591C-429C-9F93-6D365B330828}"/>
                </a:ext>
              </a:extLst>
            </p:cNvPr>
            <p:cNvSpPr/>
            <p:nvPr/>
          </p:nvSpPr>
          <p:spPr>
            <a:xfrm>
              <a:off x="6380570" y="2123670"/>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73FD4D99-FEC5-4859-BF5F-71B92E0CBFD1}"/>
                </a:ext>
              </a:extLst>
            </p:cNvPr>
            <p:cNvSpPr/>
            <p:nvPr/>
          </p:nvSpPr>
          <p:spPr>
            <a:xfrm>
              <a:off x="7214664" y="2516920"/>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62E3D61D-CA8C-4C30-BC2A-E4E1F3155E23}"/>
                </a:ext>
              </a:extLst>
            </p:cNvPr>
            <p:cNvSpPr/>
            <p:nvPr/>
          </p:nvSpPr>
          <p:spPr>
            <a:xfrm>
              <a:off x="6652339" y="2305827"/>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Oval 94">
              <a:extLst>
                <a:ext uri="{FF2B5EF4-FFF2-40B4-BE49-F238E27FC236}">
                  <a16:creationId xmlns:a16="http://schemas.microsoft.com/office/drawing/2014/main" id="{299B0E7E-ACB0-484C-9DBF-1E51C1D0A12D}"/>
                </a:ext>
              </a:extLst>
            </p:cNvPr>
            <p:cNvSpPr/>
            <p:nvPr/>
          </p:nvSpPr>
          <p:spPr>
            <a:xfrm>
              <a:off x="7106053" y="2796249"/>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9159FCA0-D1B4-4204-9B3E-D1E1AE999235}"/>
                </a:ext>
              </a:extLst>
            </p:cNvPr>
            <p:cNvSpPr/>
            <p:nvPr/>
          </p:nvSpPr>
          <p:spPr>
            <a:xfrm>
              <a:off x="6816352" y="2615524"/>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8EC957AA-FBAE-4374-A164-A4ED41DF60E5}"/>
              </a:ext>
            </a:extLst>
          </p:cNvPr>
          <p:cNvGrpSpPr/>
          <p:nvPr/>
        </p:nvGrpSpPr>
        <p:grpSpPr>
          <a:xfrm>
            <a:off x="7113457" y="1634931"/>
            <a:ext cx="1610206" cy="883977"/>
            <a:chOff x="7113457" y="1634931"/>
            <a:chExt cx="1610206" cy="883977"/>
          </a:xfrm>
        </p:grpSpPr>
        <p:sp>
          <p:nvSpPr>
            <p:cNvPr id="98" name="Oval 97">
              <a:extLst>
                <a:ext uri="{FF2B5EF4-FFF2-40B4-BE49-F238E27FC236}">
                  <a16:creationId xmlns:a16="http://schemas.microsoft.com/office/drawing/2014/main" id="{B0AB71B6-6914-460B-87B5-F3106C723F59}"/>
                </a:ext>
              </a:extLst>
            </p:cNvPr>
            <p:cNvSpPr/>
            <p:nvPr/>
          </p:nvSpPr>
          <p:spPr>
            <a:xfrm>
              <a:off x="7947509" y="1761662"/>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4EEF3C14-06CE-4030-B5FD-453967F7A0BC}"/>
                </a:ext>
              </a:extLst>
            </p:cNvPr>
            <p:cNvSpPr/>
            <p:nvPr/>
          </p:nvSpPr>
          <p:spPr>
            <a:xfrm>
              <a:off x="7579289" y="1634931"/>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4049F8F2-2779-4948-96EB-4DB325D83553}"/>
                </a:ext>
              </a:extLst>
            </p:cNvPr>
            <p:cNvSpPr/>
            <p:nvPr/>
          </p:nvSpPr>
          <p:spPr>
            <a:xfrm>
              <a:off x="8540783" y="2060292"/>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Oval 100">
              <a:extLst>
                <a:ext uri="{FF2B5EF4-FFF2-40B4-BE49-F238E27FC236}">
                  <a16:creationId xmlns:a16="http://schemas.microsoft.com/office/drawing/2014/main" id="{691DE27B-BB9E-4645-BC74-D9DF006AFB9B}"/>
                </a:ext>
              </a:extLst>
            </p:cNvPr>
            <p:cNvSpPr/>
            <p:nvPr/>
          </p:nvSpPr>
          <p:spPr>
            <a:xfrm>
              <a:off x="7113457" y="1810548"/>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9B5AF435-20A4-4FA1-B1EE-69A25675BFD6}"/>
                </a:ext>
              </a:extLst>
            </p:cNvPr>
            <p:cNvSpPr/>
            <p:nvPr/>
          </p:nvSpPr>
          <p:spPr>
            <a:xfrm>
              <a:off x="8374609" y="2336028"/>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631F9544-9FB3-4103-A17F-7E005892606D}"/>
                </a:ext>
              </a:extLst>
            </p:cNvPr>
            <p:cNvSpPr/>
            <p:nvPr/>
          </p:nvSpPr>
          <p:spPr>
            <a:xfrm>
              <a:off x="7735943" y="2250628"/>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 name="Group 103">
            <a:extLst>
              <a:ext uri="{FF2B5EF4-FFF2-40B4-BE49-F238E27FC236}">
                <a16:creationId xmlns:a16="http://schemas.microsoft.com/office/drawing/2014/main" id="{DF503960-3405-4A25-9D9E-37D7D014E149}"/>
              </a:ext>
            </a:extLst>
          </p:cNvPr>
          <p:cNvGrpSpPr/>
          <p:nvPr/>
        </p:nvGrpSpPr>
        <p:grpSpPr>
          <a:xfrm>
            <a:off x="4982217" y="2841067"/>
            <a:ext cx="611533" cy="724900"/>
            <a:chOff x="5818414" y="2476613"/>
            <a:chExt cx="611533" cy="724900"/>
          </a:xfrm>
        </p:grpSpPr>
        <p:sp>
          <p:nvSpPr>
            <p:cNvPr id="105" name="Oval 104">
              <a:extLst>
                <a:ext uri="{FF2B5EF4-FFF2-40B4-BE49-F238E27FC236}">
                  <a16:creationId xmlns:a16="http://schemas.microsoft.com/office/drawing/2014/main" id="{F1B45BE0-148A-4C74-9561-36BA9469A192}"/>
                </a:ext>
              </a:extLst>
            </p:cNvPr>
            <p:cNvSpPr/>
            <p:nvPr/>
          </p:nvSpPr>
          <p:spPr>
            <a:xfrm>
              <a:off x="5986533" y="2476613"/>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71886734-9E07-4B4E-B80E-E8C35AE58963}"/>
                </a:ext>
              </a:extLst>
            </p:cNvPr>
            <p:cNvSpPr/>
            <p:nvPr/>
          </p:nvSpPr>
          <p:spPr>
            <a:xfrm>
              <a:off x="5818414" y="2673941"/>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Oval 106">
              <a:extLst>
                <a:ext uri="{FF2B5EF4-FFF2-40B4-BE49-F238E27FC236}">
                  <a16:creationId xmlns:a16="http://schemas.microsoft.com/office/drawing/2014/main" id="{54CFD2BD-1A51-4895-8B97-3B7EDF46F100}"/>
                </a:ext>
              </a:extLst>
            </p:cNvPr>
            <p:cNvSpPr/>
            <p:nvPr/>
          </p:nvSpPr>
          <p:spPr>
            <a:xfrm>
              <a:off x="6230614" y="2493256"/>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3A2A7EA4-514D-4293-A8A9-A191DE5D28F9}"/>
                </a:ext>
              </a:extLst>
            </p:cNvPr>
            <p:cNvSpPr/>
            <p:nvPr/>
          </p:nvSpPr>
          <p:spPr>
            <a:xfrm>
              <a:off x="6030890" y="3018633"/>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CF278586-A997-4A85-998A-3CF8CCD0720C}"/>
                </a:ext>
              </a:extLst>
            </p:cNvPr>
            <p:cNvSpPr/>
            <p:nvPr/>
          </p:nvSpPr>
          <p:spPr>
            <a:xfrm>
              <a:off x="6247067" y="3011326"/>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2FF3E906-1AEC-4EBF-8AC9-30FC88913AAD}"/>
                </a:ext>
              </a:extLst>
            </p:cNvPr>
            <p:cNvSpPr/>
            <p:nvPr/>
          </p:nvSpPr>
          <p:spPr>
            <a:xfrm>
              <a:off x="6196214" y="2721389"/>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03601A06-2329-4DA8-9AC9-9B18F614914D}"/>
              </a:ext>
            </a:extLst>
          </p:cNvPr>
          <p:cNvGrpSpPr/>
          <p:nvPr/>
        </p:nvGrpSpPr>
        <p:grpSpPr>
          <a:xfrm>
            <a:off x="4174626" y="3254161"/>
            <a:ext cx="636337" cy="712894"/>
            <a:chOff x="4174626" y="3254161"/>
            <a:chExt cx="636337" cy="712894"/>
          </a:xfrm>
        </p:grpSpPr>
        <p:cxnSp>
          <p:nvCxnSpPr>
            <p:cNvPr id="59" name="Straight Connector 58">
              <a:extLst>
                <a:ext uri="{FF2B5EF4-FFF2-40B4-BE49-F238E27FC236}">
                  <a16:creationId xmlns:a16="http://schemas.microsoft.com/office/drawing/2014/main" id="{55C114DC-4D0D-4C72-A2A1-D042711A9E9A}"/>
                </a:ext>
              </a:extLst>
            </p:cNvPr>
            <p:cNvCxnSpPr>
              <a:cxnSpLocks/>
            </p:cNvCxnSpPr>
            <p:nvPr/>
          </p:nvCxnSpPr>
          <p:spPr>
            <a:xfrm flipV="1">
              <a:off x="4719523" y="3283272"/>
              <a:ext cx="0" cy="431989"/>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09CB94E5-B3E6-4191-A2C4-54DD395DEFFD}"/>
                </a:ext>
              </a:extLst>
            </p:cNvPr>
            <p:cNvSpPr/>
            <p:nvPr/>
          </p:nvSpPr>
          <p:spPr>
            <a:xfrm>
              <a:off x="4386435" y="3254161"/>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25F70043-A24F-4ED4-9F7F-6A5D8533B6BE}"/>
                </a:ext>
              </a:extLst>
            </p:cNvPr>
            <p:cNvSpPr/>
            <p:nvPr/>
          </p:nvSpPr>
          <p:spPr>
            <a:xfrm>
              <a:off x="4174626" y="3376086"/>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57F11D57-39DC-4C0B-99BE-D4DE423D8CEA}"/>
                </a:ext>
              </a:extLst>
            </p:cNvPr>
            <p:cNvSpPr/>
            <p:nvPr/>
          </p:nvSpPr>
          <p:spPr>
            <a:xfrm>
              <a:off x="4610742" y="3324186"/>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D7233AD8-2AF7-4A6A-8A8B-6A82837CF20E}"/>
                </a:ext>
              </a:extLst>
            </p:cNvPr>
            <p:cNvSpPr/>
            <p:nvPr/>
          </p:nvSpPr>
          <p:spPr>
            <a:xfrm>
              <a:off x="4260406" y="3784175"/>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8644CB76-1357-4291-8550-81D0824AFAA3}"/>
                </a:ext>
              </a:extLst>
            </p:cNvPr>
            <p:cNvSpPr/>
            <p:nvPr/>
          </p:nvSpPr>
          <p:spPr>
            <a:xfrm>
              <a:off x="4628083" y="3628611"/>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D6EEF472-5A87-45EF-9E45-ADB3E3A483DB}"/>
                </a:ext>
              </a:extLst>
            </p:cNvPr>
            <p:cNvSpPr/>
            <p:nvPr/>
          </p:nvSpPr>
          <p:spPr>
            <a:xfrm>
              <a:off x="4418762" y="3605845"/>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74FAB160-2695-48DC-8C70-E6EFE809D8F4}"/>
              </a:ext>
            </a:extLst>
          </p:cNvPr>
          <p:cNvGrpSpPr/>
          <p:nvPr/>
        </p:nvGrpSpPr>
        <p:grpSpPr>
          <a:xfrm>
            <a:off x="3423853" y="3552185"/>
            <a:ext cx="604732" cy="644826"/>
            <a:chOff x="3423853" y="3552185"/>
            <a:chExt cx="604732" cy="644826"/>
          </a:xfrm>
        </p:grpSpPr>
        <p:sp>
          <p:nvSpPr>
            <p:cNvPr id="119" name="Oval 118">
              <a:extLst>
                <a:ext uri="{FF2B5EF4-FFF2-40B4-BE49-F238E27FC236}">
                  <a16:creationId xmlns:a16="http://schemas.microsoft.com/office/drawing/2014/main" id="{AD7243B3-33A0-4700-B001-69762138DC63}"/>
                </a:ext>
              </a:extLst>
            </p:cNvPr>
            <p:cNvSpPr/>
            <p:nvPr/>
          </p:nvSpPr>
          <p:spPr>
            <a:xfrm>
              <a:off x="3618461" y="3771632"/>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E3F5C3CD-3689-4790-A6C9-D79291FF1602}"/>
                </a:ext>
              </a:extLst>
            </p:cNvPr>
            <p:cNvSpPr/>
            <p:nvPr/>
          </p:nvSpPr>
          <p:spPr>
            <a:xfrm>
              <a:off x="3423853" y="3780837"/>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EB0E39B8-93E8-4359-B74E-48FA3172A76A}"/>
                </a:ext>
              </a:extLst>
            </p:cNvPr>
            <p:cNvSpPr/>
            <p:nvPr/>
          </p:nvSpPr>
          <p:spPr>
            <a:xfrm>
              <a:off x="3744902" y="3552185"/>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EBCF7217-2796-40E9-A0B8-1FC761DFB106}"/>
                </a:ext>
              </a:extLst>
            </p:cNvPr>
            <p:cNvSpPr/>
            <p:nvPr/>
          </p:nvSpPr>
          <p:spPr>
            <a:xfrm>
              <a:off x="3438699" y="4000284"/>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F1ED99D1-E31E-4F32-BE1C-21FF316272B9}"/>
                </a:ext>
              </a:extLst>
            </p:cNvPr>
            <p:cNvSpPr/>
            <p:nvPr/>
          </p:nvSpPr>
          <p:spPr>
            <a:xfrm>
              <a:off x="3746934" y="4014131"/>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71BDE23D-E8F2-4C12-BB16-5DB8A458FADA}"/>
                </a:ext>
              </a:extLst>
            </p:cNvPr>
            <p:cNvSpPr/>
            <p:nvPr/>
          </p:nvSpPr>
          <p:spPr>
            <a:xfrm>
              <a:off x="3845705" y="3863255"/>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6CBC5B92-5635-47C3-B7A4-D8182515929F}"/>
              </a:ext>
            </a:extLst>
          </p:cNvPr>
          <p:cNvGrpSpPr/>
          <p:nvPr/>
        </p:nvGrpSpPr>
        <p:grpSpPr>
          <a:xfrm>
            <a:off x="2798574" y="4097986"/>
            <a:ext cx="507439" cy="435269"/>
            <a:chOff x="2798574" y="4097986"/>
            <a:chExt cx="507439" cy="435269"/>
          </a:xfrm>
        </p:grpSpPr>
        <p:sp>
          <p:nvSpPr>
            <p:cNvPr id="126" name="Oval 125">
              <a:extLst>
                <a:ext uri="{FF2B5EF4-FFF2-40B4-BE49-F238E27FC236}">
                  <a16:creationId xmlns:a16="http://schemas.microsoft.com/office/drawing/2014/main" id="{53A9E6C4-83C5-4528-8241-676946A5F16E}"/>
                </a:ext>
              </a:extLst>
            </p:cNvPr>
            <p:cNvSpPr/>
            <p:nvPr/>
          </p:nvSpPr>
          <p:spPr>
            <a:xfrm>
              <a:off x="2949046" y="4097986"/>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026FDC6D-D185-46F0-9A47-40A7620D63C0}"/>
                </a:ext>
              </a:extLst>
            </p:cNvPr>
            <p:cNvSpPr/>
            <p:nvPr/>
          </p:nvSpPr>
          <p:spPr>
            <a:xfrm>
              <a:off x="2798574" y="4170494"/>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F643DD12-629F-4FB5-958E-6EDDBCA831D8}"/>
                </a:ext>
              </a:extLst>
            </p:cNvPr>
            <p:cNvSpPr/>
            <p:nvPr/>
          </p:nvSpPr>
          <p:spPr>
            <a:xfrm>
              <a:off x="3123133" y="4115546"/>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421619E7-9151-42D7-ADEA-7B8765AE579C}"/>
                </a:ext>
              </a:extLst>
            </p:cNvPr>
            <p:cNvSpPr/>
            <p:nvPr/>
          </p:nvSpPr>
          <p:spPr>
            <a:xfrm>
              <a:off x="2838264" y="4350375"/>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DC5109E2-0E28-4CDE-9C4E-4709A0A3D82D}"/>
                </a:ext>
              </a:extLst>
            </p:cNvPr>
            <p:cNvSpPr/>
            <p:nvPr/>
          </p:nvSpPr>
          <p:spPr>
            <a:xfrm>
              <a:off x="3097626" y="4347869"/>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0A609732-A9C0-4902-B24E-452582390861}"/>
                </a:ext>
              </a:extLst>
            </p:cNvPr>
            <p:cNvSpPr/>
            <p:nvPr/>
          </p:nvSpPr>
          <p:spPr>
            <a:xfrm>
              <a:off x="2936320" y="4276411"/>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906094C9-15A1-4331-BDFC-7FE39353C7BD}"/>
              </a:ext>
            </a:extLst>
          </p:cNvPr>
          <p:cNvGrpSpPr/>
          <p:nvPr/>
        </p:nvGrpSpPr>
        <p:grpSpPr>
          <a:xfrm>
            <a:off x="2193426" y="4665881"/>
            <a:ext cx="346270" cy="340145"/>
            <a:chOff x="2193426" y="4665881"/>
            <a:chExt cx="346270" cy="340145"/>
          </a:xfrm>
        </p:grpSpPr>
        <p:sp>
          <p:nvSpPr>
            <p:cNvPr id="133" name="Oval 132">
              <a:extLst>
                <a:ext uri="{FF2B5EF4-FFF2-40B4-BE49-F238E27FC236}">
                  <a16:creationId xmlns:a16="http://schemas.microsoft.com/office/drawing/2014/main" id="{8B2E0596-8EA1-479D-9848-3F1E2786F93D}"/>
                </a:ext>
              </a:extLst>
            </p:cNvPr>
            <p:cNvSpPr/>
            <p:nvPr/>
          </p:nvSpPr>
          <p:spPr>
            <a:xfrm>
              <a:off x="2260849" y="4665881"/>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B708283A-02EC-4839-A04B-BAF0D7D8AABF}"/>
                </a:ext>
              </a:extLst>
            </p:cNvPr>
            <p:cNvSpPr/>
            <p:nvPr/>
          </p:nvSpPr>
          <p:spPr>
            <a:xfrm>
              <a:off x="2193426" y="4719624"/>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A45E92CA-998C-46D4-AE36-EBDB30B57D1B}"/>
                </a:ext>
              </a:extLst>
            </p:cNvPr>
            <p:cNvSpPr/>
            <p:nvPr/>
          </p:nvSpPr>
          <p:spPr>
            <a:xfrm>
              <a:off x="2356816" y="4727885"/>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2BEE7FE1-CCCF-4021-B593-4B2AF6F8F2DE}"/>
                </a:ext>
              </a:extLst>
            </p:cNvPr>
            <p:cNvSpPr/>
            <p:nvPr/>
          </p:nvSpPr>
          <p:spPr>
            <a:xfrm>
              <a:off x="2212874" y="4815027"/>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CEB4D845-2D75-45EB-BCB4-FC36B9C85A98}"/>
                </a:ext>
              </a:extLst>
            </p:cNvPr>
            <p:cNvSpPr/>
            <p:nvPr/>
          </p:nvSpPr>
          <p:spPr>
            <a:xfrm>
              <a:off x="2318977" y="4823146"/>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0AE076A8-3931-4CC5-BA82-98D7D9D037D6}"/>
                </a:ext>
              </a:extLst>
            </p:cNvPr>
            <p:cNvSpPr/>
            <p:nvPr/>
          </p:nvSpPr>
          <p:spPr>
            <a:xfrm>
              <a:off x="2269865" y="4749771"/>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063D9B29-FC40-4942-9653-C55DBEB2CF8B}"/>
              </a:ext>
            </a:extLst>
          </p:cNvPr>
          <p:cNvSpPr txBox="1"/>
          <p:nvPr/>
        </p:nvSpPr>
        <p:spPr>
          <a:xfrm>
            <a:off x="8754892" y="182873"/>
            <a:ext cx="3349352" cy="4278094"/>
          </a:xfrm>
          <a:prstGeom prst="rect">
            <a:avLst/>
          </a:prstGeom>
          <a:solidFill>
            <a:srgbClr val="FFFFD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simulate a plume from a source, we release many particles at a time, and this cloud of particles is transported downwind</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Each computational point particle gets additional motion based on the amount of turbulence in the atmosphere.</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Here we are showing just 6 particles released at one time. In a real HYSPLIT run, you would release 100’s or 1000’s or even more particles at any given time.</a:t>
            </a:r>
          </a:p>
        </p:txBody>
      </p:sp>
      <p:sp>
        <p:nvSpPr>
          <p:cNvPr id="3" name="TextBox 2">
            <a:extLst>
              <a:ext uri="{FF2B5EF4-FFF2-40B4-BE49-F238E27FC236}">
                <a16:creationId xmlns:a16="http://schemas.microsoft.com/office/drawing/2014/main" id="{68187737-57E4-4560-BAB0-08C3CBD4D9D6}"/>
              </a:ext>
            </a:extLst>
          </p:cNvPr>
          <p:cNvSpPr txBox="1"/>
          <p:nvPr/>
        </p:nvSpPr>
        <p:spPr>
          <a:xfrm>
            <a:off x="3330626" y="4643174"/>
            <a:ext cx="8752422" cy="1631216"/>
          </a:xfrm>
          <a:prstGeom prst="rect">
            <a:avLst/>
          </a:prstGeom>
          <a:solidFill>
            <a:srgbClr val="FFFFD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the pollutant release was ongoing, you would keep releasing particles from the source as long as you wanted to simulate the emissions.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the wind changes speed and direction, and as the turbulence in the atmosphere changes, the plume will be dispersed in different directions and will be dispersed to different extents.</a:t>
            </a:r>
          </a:p>
        </p:txBody>
      </p:sp>
      <p:sp>
        <p:nvSpPr>
          <p:cNvPr id="5" name="Slide Number Placeholder 4">
            <a:extLst>
              <a:ext uri="{FF2B5EF4-FFF2-40B4-BE49-F238E27FC236}">
                <a16:creationId xmlns:a16="http://schemas.microsoft.com/office/drawing/2014/main" id="{CF20CBAA-FCD3-4B30-8F64-54D27E5895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D64FDA-96D4-4057-802F-365E206D1D78}" type="slidenum">
              <a:rPr kumimoji="0" lang="en-US" sz="16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70D9331-6475-41C7-9031-225532D4E9F2}"/>
              </a:ext>
            </a:extLst>
          </p:cNvPr>
          <p:cNvSpPr txBox="1"/>
          <p:nvPr/>
        </p:nvSpPr>
        <p:spPr>
          <a:xfrm>
            <a:off x="160138" y="119322"/>
            <a:ext cx="8183651" cy="461665"/>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Plume simulation = A collection of turbulent particle trajectories</a:t>
            </a:r>
          </a:p>
        </p:txBody>
      </p:sp>
    </p:spTree>
    <p:extLst>
      <p:ext uri="{BB962C8B-B14F-4D97-AF65-F5344CB8AC3E}">
        <p14:creationId xmlns:p14="http://schemas.microsoft.com/office/powerpoint/2010/main" val="114462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gtEl>
                                        <p:attrNameLst>
                                          <p:attrName>style.visibility</p:attrName>
                                        </p:attrNameLst>
                                      </p:cBhvr>
                                      <p:to>
                                        <p:strVal val="visible"/>
                                      </p:to>
                                    </p:set>
                                  </p:childTnLst>
                                  <p:subTnLst>
                                    <p:set>
                                      <p:cBhvr override="childStyle">
                                        <p:cTn dur="1" fill="hold" display="0" masterRel="nextClick" afterEffect="1"/>
                                        <p:tgtEl>
                                          <p:spTgt spid="10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4653</TotalTime>
  <Words>6223</Words>
  <Application>Microsoft Office PowerPoint</Application>
  <PresentationFormat>Widescreen</PresentationFormat>
  <Paragraphs>1042</Paragraphs>
  <Slides>48</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Arial</vt:lpstr>
      <vt:lpstr>Calibri</vt:lpstr>
      <vt:lpstr>Calibri Light</vt:lpstr>
      <vt:lpstr>Constantia</vt:lpstr>
      <vt:lpstr>Courier New</vt:lpstr>
      <vt:lpstr>Wingdings</vt:lpstr>
      <vt:lpstr>Wingdings 2</vt:lpstr>
      <vt:lpstr>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Cohen</dc:creator>
  <cp:lastModifiedBy>Mark Cohen</cp:lastModifiedBy>
  <cp:revision>143</cp:revision>
  <dcterms:created xsi:type="dcterms:W3CDTF">2020-09-03T20:33:34Z</dcterms:created>
  <dcterms:modified xsi:type="dcterms:W3CDTF">2022-06-15T17:16:15Z</dcterms:modified>
</cp:coreProperties>
</file>